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6.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7.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0.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notesSlides/notesSlide13.xml" ContentType="application/vnd.openxmlformats-officedocument.presentationml.notesSlide+xml"/>
  <Override PartName="/ppt/charts/chart15.xml" ContentType="application/vnd.openxmlformats-officedocument.drawingml.chart+xml"/>
  <Override PartName="/ppt/notesSlides/notesSlide14.xml" ContentType="application/vnd.openxmlformats-officedocument.presentationml.notesSlide+xml"/>
  <Override PartName="/ppt/charts/chart16.xml" ContentType="application/vnd.openxmlformats-officedocument.drawingml.chart+xml"/>
  <Override PartName="/ppt/notesSlides/notesSlide15.xml" ContentType="application/vnd.openxmlformats-officedocument.presentationml.notesSlide+xml"/>
  <Override PartName="/ppt/charts/chart17.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notesSlides/notesSlide18.xml" ContentType="application/vnd.openxmlformats-officedocument.presentationml.notesSlide+xml"/>
  <Override PartName="/ppt/charts/chart20.xml" ContentType="application/vnd.openxmlformats-officedocument.drawingml.chart+xml"/>
  <Override PartName="/ppt/charts/chart21.xml" ContentType="application/vnd.openxmlformats-officedocument.drawingml.chart+xml"/>
  <Override PartName="/ppt/notesSlides/notesSlide19.xml" ContentType="application/vnd.openxmlformats-officedocument.presentationml.notesSlide+xml"/>
  <Override PartName="/ppt/charts/chart22.xml" ContentType="application/vnd.openxmlformats-officedocument.drawingml.chart+xml"/>
  <Override PartName="/ppt/charts/chart23.xml" ContentType="application/vnd.openxmlformats-officedocument.drawingml.chart+xml"/>
  <Override PartName="/ppt/notesSlides/notesSlide20.xml" ContentType="application/vnd.openxmlformats-officedocument.presentationml.notesSlide+xml"/>
  <Override PartName="/ppt/charts/chart24.xml" ContentType="application/vnd.openxmlformats-officedocument.drawingml.chart+xml"/>
  <Override PartName="/ppt/notesSlides/notesSlide21.xml" ContentType="application/vnd.openxmlformats-officedocument.presentationml.notesSlide+xml"/>
  <Override PartName="/ppt/charts/chart25.xml" ContentType="application/vnd.openxmlformats-officedocument.drawingml.chart+xml"/>
  <Override PartName="/ppt/charts/chart26.xml" ContentType="application/vnd.openxmlformats-officedocument.drawingml.chart+xml"/>
  <Override PartName="/ppt/notesSlides/notesSlide22.xml" ContentType="application/vnd.openxmlformats-officedocument.presentationml.notesSlide+xml"/>
  <Override PartName="/ppt/charts/chart27.xml" ContentType="application/vnd.openxmlformats-officedocument.drawingml.chart+xml"/>
  <Override PartName="/ppt/notesSlides/notesSlide23.xml" ContentType="application/vnd.openxmlformats-officedocument.presentationml.notesSlide+xml"/>
  <Override PartName="/ppt/charts/chart28.xml" ContentType="application/vnd.openxmlformats-officedocument.drawingml.chart+xml"/>
  <Override PartName="/ppt/charts/chart29.xml" ContentType="application/vnd.openxmlformats-officedocument.drawingml.chart+xml"/>
  <Override PartName="/ppt/notesSlides/notesSlide24.xml" ContentType="application/vnd.openxmlformats-officedocument.presentationml.notesSlide+xml"/>
  <Override PartName="/ppt/charts/chart30.xml" ContentType="application/vnd.openxmlformats-officedocument.drawingml.chart+xml"/>
  <Override PartName="/ppt/notesSlides/notesSlide25.xml" ContentType="application/vnd.openxmlformats-officedocument.presentationml.notesSlide+xml"/>
  <Override PartName="/ppt/charts/chart31.xml" ContentType="application/vnd.openxmlformats-officedocument.drawingml.chart+xml"/>
  <Override PartName="/ppt/charts/chart32.xml" ContentType="application/vnd.openxmlformats-officedocument.drawingml.chart+xml"/>
  <Override PartName="/ppt/notesSlides/notesSlide26.xml" ContentType="application/vnd.openxmlformats-officedocument.presentationml.notesSlide+xml"/>
  <Override PartName="/ppt/charts/chart33.xml" ContentType="application/vnd.openxmlformats-officedocument.drawingml.chart+xml"/>
  <Override PartName="/ppt/notesSlides/notesSlide27.xml" ContentType="application/vnd.openxmlformats-officedocument.presentationml.notesSlide+xml"/>
  <Override PartName="/ppt/charts/chart34.xml" ContentType="application/vnd.openxmlformats-officedocument.drawingml.chart+xml"/>
  <Override PartName="/ppt/notesSlides/notesSlide28.xml" ContentType="application/vnd.openxmlformats-officedocument.presentationml.notesSlide+xml"/>
  <Override PartName="/ppt/charts/chart35.xml" ContentType="application/vnd.openxmlformats-officedocument.drawingml.chart+xml"/>
  <Override PartName="/ppt/notesSlides/notesSlide29.xml" ContentType="application/vnd.openxmlformats-officedocument.presentationml.notesSlide+xml"/>
  <Override PartName="/ppt/charts/chart36.xml" ContentType="application/vnd.openxmlformats-officedocument.drawingml.chart+xml"/>
  <Override PartName="/ppt/notesSlides/notesSlide30.xml" ContentType="application/vnd.openxmlformats-officedocument.presentationml.notesSlide+xml"/>
  <Override PartName="/ppt/charts/chart37.xml" ContentType="application/vnd.openxmlformats-officedocument.drawingml.chart+xml"/>
  <Override PartName="/ppt/notesSlides/notesSlide31.xml" ContentType="application/vnd.openxmlformats-officedocument.presentationml.notesSlide+xml"/>
  <Override PartName="/ppt/charts/chart38.xml" ContentType="application/vnd.openxmlformats-officedocument.drawingml.chart+xml"/>
  <Override PartName="/ppt/notesSlides/notesSlide32.xml" ContentType="application/vnd.openxmlformats-officedocument.presentationml.notesSlide+xml"/>
  <Override PartName="/ppt/charts/chart39.xml" ContentType="application/vnd.openxmlformats-officedocument.drawingml.chart+xml"/>
  <Override PartName="/ppt/notesSlides/notesSlide33.xml" ContentType="application/vnd.openxmlformats-officedocument.presentationml.notesSlide+xml"/>
  <Override PartName="/ppt/charts/chart40.xml" ContentType="application/vnd.openxmlformats-officedocument.drawingml.chart+xml"/>
  <Override PartName="/ppt/notesSlides/notesSlide34.xml" ContentType="application/vnd.openxmlformats-officedocument.presentationml.notesSlide+xml"/>
  <Override PartName="/ppt/charts/chart41.xml" ContentType="application/vnd.openxmlformats-officedocument.drawingml.chart+xml"/>
  <Override PartName="/ppt/drawings/drawing1.xml" ContentType="application/vnd.openxmlformats-officedocument.drawingml.chartshapes+xml"/>
  <Override PartName="/ppt/notesSlides/notesSlide35.xml" ContentType="application/vnd.openxmlformats-officedocument.presentationml.notesSlide+xml"/>
  <Override PartName="/ppt/charts/chart42.xml" ContentType="application/vnd.openxmlformats-officedocument.drawingml.chart+xml"/>
  <Override PartName="/ppt/notesSlides/notesSlide36.xml" ContentType="application/vnd.openxmlformats-officedocument.presentationml.notesSlide+xml"/>
  <Override PartName="/ppt/charts/chart43.xml" ContentType="application/vnd.openxmlformats-officedocument.drawingml.chart+xml"/>
  <Override PartName="/ppt/notesSlides/notesSlide37.xml" ContentType="application/vnd.openxmlformats-officedocument.presentationml.notesSlide+xml"/>
  <Override PartName="/ppt/charts/chart44.xml" ContentType="application/vnd.openxmlformats-officedocument.drawingml.chart+xml"/>
  <Override PartName="/ppt/notesSlides/notesSlide38.xml" ContentType="application/vnd.openxmlformats-officedocument.presentationml.notesSlide+xml"/>
  <Override PartName="/ppt/charts/chart45.xml" ContentType="application/vnd.openxmlformats-officedocument.drawingml.chart+xml"/>
  <Override PartName="/ppt/notesSlides/notesSlide39.xml" ContentType="application/vnd.openxmlformats-officedocument.presentationml.notesSlide+xml"/>
  <Override PartName="/ppt/charts/chart4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6" r:id="rId1"/>
    <p:sldMasterId id="2147483710" r:id="rId2"/>
    <p:sldMasterId id="2147483718" r:id="rId3"/>
    <p:sldMasterId id="2147483648" r:id="rId4"/>
    <p:sldMasterId id="2147483726" r:id="rId5"/>
    <p:sldMasterId id="2147483743" r:id="rId6"/>
    <p:sldMasterId id="2147483760" r:id="rId7"/>
    <p:sldMasterId id="2147483777" r:id="rId8"/>
  </p:sldMasterIdLst>
  <p:notesMasterIdLst>
    <p:notesMasterId r:id="rId58"/>
  </p:notesMasterIdLst>
  <p:handoutMasterIdLst>
    <p:handoutMasterId r:id="rId59"/>
  </p:handoutMasterIdLst>
  <p:sldIdLst>
    <p:sldId id="256" r:id="rId9"/>
    <p:sldId id="264" r:id="rId10"/>
    <p:sldId id="377" r:id="rId11"/>
    <p:sldId id="265" r:id="rId12"/>
    <p:sldId id="278" r:id="rId13"/>
    <p:sldId id="292" r:id="rId14"/>
    <p:sldId id="376" r:id="rId15"/>
    <p:sldId id="367" r:id="rId16"/>
    <p:sldId id="375" r:id="rId17"/>
    <p:sldId id="356" r:id="rId18"/>
    <p:sldId id="274" r:id="rId19"/>
    <p:sldId id="337" r:id="rId20"/>
    <p:sldId id="338" r:id="rId21"/>
    <p:sldId id="365" r:id="rId22"/>
    <p:sldId id="351" r:id="rId23"/>
    <p:sldId id="335" r:id="rId24"/>
    <p:sldId id="287" r:id="rId25"/>
    <p:sldId id="355" r:id="rId26"/>
    <p:sldId id="366" r:id="rId27"/>
    <p:sldId id="374" r:id="rId28"/>
    <p:sldId id="369" r:id="rId29"/>
    <p:sldId id="291" r:id="rId30"/>
    <p:sldId id="340" r:id="rId31"/>
    <p:sldId id="276" r:id="rId32"/>
    <p:sldId id="347" r:id="rId33"/>
    <p:sldId id="357" r:id="rId34"/>
    <p:sldId id="359" r:id="rId35"/>
    <p:sldId id="360" r:id="rId36"/>
    <p:sldId id="363" r:id="rId37"/>
    <p:sldId id="364" r:id="rId38"/>
    <p:sldId id="361" r:id="rId39"/>
    <p:sldId id="362" r:id="rId40"/>
    <p:sldId id="343" r:id="rId41"/>
    <p:sldId id="314" r:id="rId42"/>
    <p:sldId id="315" r:id="rId43"/>
    <p:sldId id="368" r:id="rId44"/>
    <p:sldId id="320" r:id="rId45"/>
    <p:sldId id="322" r:id="rId46"/>
    <p:sldId id="344" r:id="rId47"/>
    <p:sldId id="325" r:id="rId48"/>
    <p:sldId id="371" r:id="rId49"/>
    <p:sldId id="326" r:id="rId50"/>
    <p:sldId id="372" r:id="rId51"/>
    <p:sldId id="345" r:id="rId52"/>
    <p:sldId id="329" r:id="rId53"/>
    <p:sldId id="330" r:id="rId54"/>
    <p:sldId id="331" r:id="rId55"/>
    <p:sldId id="332" r:id="rId56"/>
    <p:sldId id="260" r:id="rId57"/>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a:srgbClr val="006600"/>
    <a:srgbClr val="339966"/>
    <a:srgbClr val="008000"/>
    <a:srgbClr val="6699FF"/>
    <a:srgbClr val="66FF66"/>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5836" autoAdjust="0"/>
  </p:normalViewPr>
  <p:slideViewPr>
    <p:cSldViewPr snapToObjects="1">
      <p:cViewPr varScale="1">
        <p:scale>
          <a:sx n="117" d="100"/>
          <a:sy n="117" d="100"/>
        </p:scale>
        <p:origin x="-116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Objects="1">
      <p:cViewPr varScale="1">
        <p:scale>
          <a:sx n="70" d="100"/>
          <a:sy n="70" d="100"/>
        </p:scale>
        <p:origin x="-3294" y="-90"/>
      </p:cViewPr>
      <p:guideLst>
        <p:guide orient="horz" pos="2909"/>
        <p:guide pos="2208"/>
      </p:guideLst>
    </p:cSldViewPr>
  </p:notesViewPr>
  <p:gridSpacing cx="228600" cy="2286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2.xml"/><Relationship Id="rId51" Type="http://schemas.openxmlformats.org/officeDocument/2006/relationships/slide" Target="slides/slide43.xml"/><Relationship Id="rId52" Type="http://schemas.openxmlformats.org/officeDocument/2006/relationships/slide" Target="slides/slide44.xml"/><Relationship Id="rId53" Type="http://schemas.openxmlformats.org/officeDocument/2006/relationships/slide" Target="slides/slide45.xml"/><Relationship Id="rId54" Type="http://schemas.openxmlformats.org/officeDocument/2006/relationships/slide" Target="slides/slide46.xml"/><Relationship Id="rId55" Type="http://schemas.openxmlformats.org/officeDocument/2006/relationships/slide" Target="slides/slide47.xml"/><Relationship Id="rId56" Type="http://schemas.openxmlformats.org/officeDocument/2006/relationships/slide" Target="slides/slide48.xml"/><Relationship Id="rId57" Type="http://schemas.openxmlformats.org/officeDocument/2006/relationships/slide" Target="slides/slide49.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2.xml"/><Relationship Id="rId41" Type="http://schemas.openxmlformats.org/officeDocument/2006/relationships/slide" Target="slides/slide33.xml"/><Relationship Id="rId42" Type="http://schemas.openxmlformats.org/officeDocument/2006/relationships/slide" Target="slides/slide34.xml"/><Relationship Id="rId43" Type="http://schemas.openxmlformats.org/officeDocument/2006/relationships/slide" Target="slides/slide35.xml"/><Relationship Id="rId44" Type="http://schemas.openxmlformats.org/officeDocument/2006/relationships/slide" Target="slides/slide36.xml"/><Relationship Id="rId45" Type="http://schemas.openxmlformats.org/officeDocument/2006/relationships/slide" Target="slides/slide37.xml"/><Relationship Id="rId46" Type="http://schemas.openxmlformats.org/officeDocument/2006/relationships/slide" Target="slides/slide38.xml"/><Relationship Id="rId47" Type="http://schemas.openxmlformats.org/officeDocument/2006/relationships/slide" Target="slides/slide39.xml"/><Relationship Id="rId48" Type="http://schemas.openxmlformats.org/officeDocument/2006/relationships/slide" Target="slides/slide40.xml"/><Relationship Id="rId49" Type="http://schemas.openxmlformats.org/officeDocument/2006/relationships/slide" Target="slides/slide4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9" Type="http://schemas.openxmlformats.org/officeDocument/2006/relationships/slide" Target="slides/slide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Sheet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Excel_Sheet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Excel_Sheet41.xlsx"/><Relationship Id="rId2" Type="http://schemas.openxmlformats.org/officeDocument/2006/relationships/chartUserShapes" Target="../drawings/drawing1.xml"/></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Excel_Sheet42.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Excel_Sheet43.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Excel_Sheet44.xlsx"/></Relationships>
</file>

<file path=ppt/charts/_rels/chart45.xml.rels><?xml version="1.0" encoding="UTF-8" standalone="yes"?>
<Relationships xmlns="http://schemas.openxmlformats.org/package/2006/relationships"><Relationship Id="rId1" Type="http://schemas.openxmlformats.org/officeDocument/2006/relationships/package" Target="../embeddings/Microsoft_Excel_Sheet45.xlsx"/></Relationships>
</file>

<file path=ppt/charts/_rels/chart46.xml.rels><?xml version="1.0" encoding="UTF-8" standalone="yes"?>
<Relationships xmlns="http://schemas.openxmlformats.org/package/2006/relationships"><Relationship Id="rId1" Type="http://schemas.openxmlformats.org/officeDocument/2006/relationships/package" Target="../embeddings/Microsoft_Excel_Sheet46.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Obama</c:v>
                </c:pt>
              </c:strCache>
            </c:strRef>
          </c:tx>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Sheet1!$A$2:$A$4</c:f>
              <c:strCache>
                <c:ptCount val="3"/>
                <c:pt idx="0">
                  <c:v>National</c:v>
                </c:pt>
                <c:pt idx="1">
                  <c:v>Ohio</c:v>
                </c:pt>
                <c:pt idx="2">
                  <c:v>Florida</c:v>
                </c:pt>
              </c:strCache>
            </c:strRef>
          </c:cat>
          <c:val>
            <c:numRef>
              <c:f>Sheet1!$B$2:$B$4</c:f>
              <c:numCache>
                <c:formatCode>General</c:formatCode>
                <c:ptCount val="3"/>
                <c:pt idx="0">
                  <c:v>70.0</c:v>
                </c:pt>
                <c:pt idx="1">
                  <c:v>69.0</c:v>
                </c:pt>
                <c:pt idx="2">
                  <c:v>68.0</c:v>
                </c:pt>
              </c:numCache>
            </c:numRef>
          </c:val>
        </c:ser>
        <c:ser>
          <c:idx val="1"/>
          <c:order val="1"/>
          <c:tx>
            <c:strRef>
              <c:f>Sheet1!$C$1</c:f>
              <c:strCache>
                <c:ptCount val="1"/>
                <c:pt idx="0">
                  <c:v>Romney</c:v>
                </c:pt>
              </c:strCache>
            </c:strRef>
          </c:tx>
          <c:invertIfNegative val="0"/>
          <c:dLbls>
            <c:txPr>
              <a:bodyPr/>
              <a:lstStyle/>
              <a:p>
                <a:pPr>
                  <a:defRPr b="1" i="0">
                    <a:solidFill>
                      <a:schemeClr val="bg1"/>
                    </a:solidFill>
                  </a:defRPr>
                </a:pPr>
                <a:endParaRPr lang="en-US"/>
              </a:p>
            </c:txPr>
            <c:dLblPos val="inEnd"/>
            <c:showLegendKey val="0"/>
            <c:showVal val="1"/>
            <c:showCatName val="0"/>
            <c:showSerName val="0"/>
            <c:showPercent val="0"/>
            <c:showBubbleSize val="0"/>
            <c:showLeaderLines val="0"/>
          </c:dLbls>
          <c:cat>
            <c:strRef>
              <c:f>Sheet1!$A$2:$A$4</c:f>
              <c:strCache>
                <c:ptCount val="3"/>
                <c:pt idx="0">
                  <c:v>National</c:v>
                </c:pt>
                <c:pt idx="1">
                  <c:v>Ohio</c:v>
                </c:pt>
                <c:pt idx="2">
                  <c:v>Florida</c:v>
                </c:pt>
              </c:strCache>
            </c:strRef>
          </c:cat>
          <c:val>
            <c:numRef>
              <c:f>Sheet1!$C$2:$C$4</c:f>
              <c:numCache>
                <c:formatCode>General</c:formatCode>
                <c:ptCount val="3"/>
                <c:pt idx="0">
                  <c:v>30.0</c:v>
                </c:pt>
                <c:pt idx="1">
                  <c:v>30.0</c:v>
                </c:pt>
                <c:pt idx="2">
                  <c:v>31.0</c:v>
                </c:pt>
              </c:numCache>
            </c:numRef>
          </c:val>
        </c:ser>
        <c:dLbls>
          <c:showLegendKey val="0"/>
          <c:showVal val="0"/>
          <c:showCatName val="0"/>
          <c:showSerName val="0"/>
          <c:showPercent val="0"/>
          <c:showBubbleSize val="0"/>
        </c:dLbls>
        <c:gapWidth val="150"/>
        <c:axId val="1658776"/>
        <c:axId val="1661688"/>
      </c:barChart>
      <c:catAx>
        <c:axId val="1658776"/>
        <c:scaling>
          <c:orientation val="minMax"/>
        </c:scaling>
        <c:delete val="0"/>
        <c:axPos val="b"/>
        <c:majorTickMark val="out"/>
        <c:minorTickMark val="none"/>
        <c:tickLblPos val="nextTo"/>
        <c:crossAx val="1661688"/>
        <c:crosses val="autoZero"/>
        <c:auto val="1"/>
        <c:lblAlgn val="ctr"/>
        <c:lblOffset val="100"/>
        <c:noMultiLvlLbl val="0"/>
      </c:catAx>
      <c:valAx>
        <c:axId val="1661688"/>
        <c:scaling>
          <c:orientation val="minMax"/>
        </c:scaling>
        <c:delete val="0"/>
        <c:axPos val="l"/>
        <c:majorGridlines/>
        <c:numFmt formatCode="General" sourceLinked="1"/>
        <c:majorTickMark val="out"/>
        <c:minorTickMark val="none"/>
        <c:tickLblPos val="nextTo"/>
        <c:crossAx val="1658776"/>
        <c:crosses val="autoZero"/>
        <c:crossBetween val="between"/>
      </c:valAx>
    </c:plotArea>
    <c:legend>
      <c:legendPos val="b"/>
      <c:layout>
        <c:manualLayout>
          <c:xMode val="edge"/>
          <c:yMode val="edge"/>
          <c:x val="0.397540927087504"/>
          <c:y val="0.943580427446569"/>
          <c:w val="0.244466168423862"/>
          <c:h val="0.0564195725534308"/>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63359135192847"/>
          <c:y val="0.0327170899412221"/>
          <c:w val="0.918127363316874"/>
          <c:h val="0.770738420021441"/>
        </c:manualLayout>
      </c:layout>
      <c:lineChart>
        <c:grouping val="standard"/>
        <c:varyColors val="0"/>
        <c:ser>
          <c:idx val="0"/>
          <c:order val="0"/>
          <c:tx>
            <c:strRef>
              <c:f>Sheet1!$B$1</c:f>
              <c:strCache>
                <c:ptCount val="1"/>
                <c:pt idx="0">
                  <c:v>Right Direction</c:v>
                </c:pt>
              </c:strCache>
            </c:strRef>
          </c:tx>
          <c:spPr>
            <a:ln>
              <a:solidFill>
                <a:schemeClr val="accent5"/>
              </a:solidFill>
            </a:ln>
          </c:spPr>
          <c:marker>
            <c:symbol val="diamond"/>
            <c:size val="7"/>
            <c:spPr>
              <a:solidFill>
                <a:schemeClr val="accent5"/>
              </a:solidFill>
              <a:ln>
                <a:solidFill>
                  <a:schemeClr val="accent5"/>
                </a:solidFill>
              </a:ln>
            </c:spPr>
          </c:marker>
          <c:dLbls>
            <c:dLbl>
              <c:idx val="2"/>
              <c:layout/>
              <c:dLblPos val="t"/>
              <c:showLegendKey val="0"/>
              <c:showVal val="1"/>
              <c:showCatName val="0"/>
              <c:showSerName val="0"/>
              <c:showPercent val="0"/>
              <c:showBubbleSize val="0"/>
            </c:dLbl>
            <c:dLbl>
              <c:idx val="6"/>
              <c:layout>
                <c:manualLayout>
                  <c:x val="-0.0132768361581921"/>
                  <c:y val="-0.0582159624413146"/>
                </c:manualLayout>
              </c:layout>
              <c:dLblPos val="r"/>
              <c:showLegendKey val="0"/>
              <c:showVal val="1"/>
              <c:showCatName val="0"/>
              <c:showSerName val="0"/>
              <c:showPercent val="0"/>
              <c:showBubbleSize val="0"/>
            </c:dLbl>
            <c:txPr>
              <a:bodyPr/>
              <a:lstStyle/>
              <a:p>
                <a:pPr>
                  <a:defRPr b="1"/>
                </a:pPr>
                <a:endParaRPr lang="en-US"/>
              </a:p>
            </c:txPr>
            <c:dLblPos val="b"/>
            <c:showLegendKey val="0"/>
            <c:showVal val="1"/>
            <c:showCatName val="0"/>
            <c:showSerName val="0"/>
            <c:showPercent val="0"/>
            <c:showBubbleSize val="0"/>
            <c:showLeaderLines val="0"/>
          </c:dLbls>
          <c:cat>
            <c:strRef>
              <c:f>Sheet1!$A$2:$A$8</c:f>
              <c:strCache>
                <c:ptCount val="7"/>
                <c:pt idx="0">
                  <c:v>July          2008</c:v>
                </c:pt>
                <c:pt idx="1">
                  <c:v>March         2009</c:v>
                </c:pt>
                <c:pt idx="2">
                  <c:v>August        2009</c:v>
                </c:pt>
                <c:pt idx="3">
                  <c:v>March      2010</c:v>
                </c:pt>
                <c:pt idx="4">
                  <c:v>November 2010</c:v>
                </c:pt>
                <c:pt idx="5">
                  <c:v>July       2011</c:v>
                </c:pt>
                <c:pt idx="6">
                  <c:v>November 2012</c:v>
                </c:pt>
              </c:strCache>
            </c:strRef>
          </c:cat>
          <c:val>
            <c:numRef>
              <c:f>Sheet1!$B$2:$B$8</c:f>
              <c:numCache>
                <c:formatCode>General</c:formatCode>
                <c:ptCount val="7"/>
                <c:pt idx="0">
                  <c:v>10.0</c:v>
                </c:pt>
                <c:pt idx="1">
                  <c:v>36.0</c:v>
                </c:pt>
                <c:pt idx="2">
                  <c:v>54.0</c:v>
                </c:pt>
                <c:pt idx="3">
                  <c:v>41.0</c:v>
                </c:pt>
                <c:pt idx="4">
                  <c:v>44.0</c:v>
                </c:pt>
                <c:pt idx="5">
                  <c:v>34.0</c:v>
                </c:pt>
                <c:pt idx="6">
                  <c:v>55.0</c:v>
                </c:pt>
              </c:numCache>
            </c:numRef>
          </c:val>
          <c:smooth val="0"/>
        </c:ser>
        <c:ser>
          <c:idx val="1"/>
          <c:order val="1"/>
          <c:tx>
            <c:strRef>
              <c:f>Sheet1!$C$1</c:f>
              <c:strCache>
                <c:ptCount val="1"/>
                <c:pt idx="0">
                  <c:v>Wrong Track</c:v>
                </c:pt>
              </c:strCache>
            </c:strRef>
          </c:tx>
          <c:marker>
            <c:symbol val="diamond"/>
            <c:size val="7"/>
          </c:marker>
          <c:dLbls>
            <c:dLbl>
              <c:idx val="2"/>
              <c:layout>
                <c:manualLayout>
                  <c:x val="-0.030225988700565"/>
                  <c:y val="0.0394366197183099"/>
                </c:manualLayout>
              </c:layout>
              <c:dLblPos val="r"/>
              <c:showLegendKey val="0"/>
              <c:showVal val="1"/>
              <c:showCatName val="0"/>
              <c:showSerName val="0"/>
              <c:showPercent val="0"/>
              <c:showBubbleSize val="0"/>
            </c:dLbl>
            <c:dLbl>
              <c:idx val="6"/>
              <c:layout>
                <c:manualLayout>
                  <c:x val="-0.0259887005649718"/>
                  <c:y val="0.0323943661971831"/>
                </c:manualLayout>
              </c:layout>
              <c:dLblPos val="r"/>
              <c:showLegendKey val="0"/>
              <c:showVal val="1"/>
              <c:showCatName val="0"/>
              <c:showSerName val="0"/>
              <c:showPercent val="0"/>
              <c:showBubbleSize val="0"/>
            </c:dLbl>
            <c:txPr>
              <a:bodyPr/>
              <a:lstStyle/>
              <a:p>
                <a:pPr>
                  <a:defRPr b="1"/>
                </a:pPr>
                <a:endParaRPr lang="en-US"/>
              </a:p>
            </c:txPr>
            <c:dLblPos val="t"/>
            <c:showLegendKey val="0"/>
            <c:showVal val="1"/>
            <c:showCatName val="0"/>
            <c:showSerName val="0"/>
            <c:showPercent val="0"/>
            <c:showBubbleSize val="0"/>
            <c:showLeaderLines val="0"/>
          </c:dLbls>
          <c:cat>
            <c:strRef>
              <c:f>Sheet1!$A$2:$A$8</c:f>
              <c:strCache>
                <c:ptCount val="7"/>
                <c:pt idx="0">
                  <c:v>July          2008</c:v>
                </c:pt>
                <c:pt idx="1">
                  <c:v>March         2009</c:v>
                </c:pt>
                <c:pt idx="2">
                  <c:v>August        2009</c:v>
                </c:pt>
                <c:pt idx="3">
                  <c:v>March      2010</c:v>
                </c:pt>
                <c:pt idx="4">
                  <c:v>November 2010</c:v>
                </c:pt>
                <c:pt idx="5">
                  <c:v>July       2011</c:v>
                </c:pt>
                <c:pt idx="6">
                  <c:v>November 2012</c:v>
                </c:pt>
              </c:strCache>
            </c:strRef>
          </c:cat>
          <c:val>
            <c:numRef>
              <c:f>Sheet1!$C$2:$C$8</c:f>
              <c:numCache>
                <c:formatCode>General</c:formatCode>
                <c:ptCount val="7"/>
                <c:pt idx="0">
                  <c:v>90.0</c:v>
                </c:pt>
                <c:pt idx="1">
                  <c:v>64.0</c:v>
                </c:pt>
                <c:pt idx="2">
                  <c:v>46.0</c:v>
                </c:pt>
                <c:pt idx="3">
                  <c:v>59.0</c:v>
                </c:pt>
                <c:pt idx="4">
                  <c:v>56.0</c:v>
                </c:pt>
                <c:pt idx="5">
                  <c:v>66.0</c:v>
                </c:pt>
                <c:pt idx="6">
                  <c:v>45.0</c:v>
                </c:pt>
              </c:numCache>
            </c:numRef>
          </c:val>
          <c:smooth val="0"/>
        </c:ser>
        <c:dLbls>
          <c:showLegendKey val="0"/>
          <c:showVal val="0"/>
          <c:showCatName val="0"/>
          <c:showSerName val="0"/>
          <c:showPercent val="0"/>
          <c:showBubbleSize val="0"/>
        </c:dLbls>
        <c:marker val="1"/>
        <c:smooth val="0"/>
        <c:axId val="583373928"/>
        <c:axId val="583376936"/>
      </c:lineChart>
      <c:catAx>
        <c:axId val="583373928"/>
        <c:scaling>
          <c:orientation val="minMax"/>
        </c:scaling>
        <c:delete val="0"/>
        <c:axPos val="b"/>
        <c:majorTickMark val="out"/>
        <c:minorTickMark val="none"/>
        <c:tickLblPos val="nextTo"/>
        <c:txPr>
          <a:bodyPr/>
          <a:lstStyle/>
          <a:p>
            <a:pPr>
              <a:defRPr b="1"/>
            </a:pPr>
            <a:endParaRPr lang="en-US"/>
          </a:p>
        </c:txPr>
        <c:crossAx val="583376936"/>
        <c:crosses val="autoZero"/>
        <c:auto val="1"/>
        <c:lblAlgn val="ctr"/>
        <c:lblOffset val="100"/>
        <c:noMultiLvlLbl val="0"/>
      </c:catAx>
      <c:valAx>
        <c:axId val="583376936"/>
        <c:scaling>
          <c:orientation val="minMax"/>
        </c:scaling>
        <c:delete val="0"/>
        <c:axPos val="l"/>
        <c:majorGridlines/>
        <c:numFmt formatCode="General" sourceLinked="1"/>
        <c:majorTickMark val="out"/>
        <c:minorTickMark val="none"/>
        <c:tickLblPos val="nextTo"/>
        <c:crossAx val="583373928"/>
        <c:crosses val="autoZero"/>
        <c:crossBetween val="between"/>
      </c:valAx>
    </c:plotArea>
    <c:legend>
      <c:legendPos val="b"/>
      <c:layout>
        <c:manualLayout>
          <c:xMode val="edge"/>
          <c:yMode val="edge"/>
          <c:x val="0.296211241603274"/>
          <c:y val="0.939680233632768"/>
          <c:w val="0.441475710663286"/>
          <c:h val="0.0556249306864811"/>
        </c:manualLayout>
      </c:layout>
      <c:overlay val="0"/>
      <c:txPr>
        <a:bodyPr/>
        <a:lstStyle/>
        <a:p>
          <a:pPr>
            <a:defRPr b="1"/>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63359135192847"/>
          <c:y val="0.0921473854229759"/>
          <c:w val="0.918127363316874"/>
          <c:h val="0.692386634363012"/>
        </c:manualLayout>
      </c:layout>
      <c:barChart>
        <c:barDir val="col"/>
        <c:grouping val="clustered"/>
        <c:varyColors val="0"/>
        <c:ser>
          <c:idx val="0"/>
          <c:order val="0"/>
          <c:tx>
            <c:strRef>
              <c:f>Sheet1!$B$1</c:f>
              <c:strCache>
                <c:ptCount val="1"/>
                <c:pt idx="0">
                  <c:v>Approve</c:v>
                </c:pt>
              </c:strCache>
            </c:strRef>
          </c:tx>
          <c:spPr>
            <a:solidFill>
              <a:srgbClr val="00B050"/>
            </a:solidFill>
          </c:spPr>
          <c:invertIfNegative val="0"/>
          <c:dLbls>
            <c:dLbl>
              <c:idx val="1"/>
              <c:layout/>
              <c:dLblPos val="inBase"/>
              <c:showLegendKey val="0"/>
              <c:showVal val="1"/>
              <c:showCatName val="0"/>
              <c:showSerName val="0"/>
              <c:showPercent val="0"/>
              <c:showBubbleSize val="0"/>
            </c:dLbl>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Sheet1!$A$2:$A$4</c:f>
              <c:strCache>
                <c:ptCount val="3"/>
                <c:pt idx="0">
                  <c:v>National</c:v>
                </c:pt>
                <c:pt idx="1">
                  <c:v>Ohio</c:v>
                </c:pt>
                <c:pt idx="2">
                  <c:v>Florida</c:v>
                </c:pt>
              </c:strCache>
            </c:strRef>
          </c:cat>
          <c:val>
            <c:numRef>
              <c:f>Sheet1!$B$2:$B$4</c:f>
              <c:numCache>
                <c:formatCode>General</c:formatCode>
                <c:ptCount val="3"/>
                <c:pt idx="0">
                  <c:v>26.0</c:v>
                </c:pt>
                <c:pt idx="1">
                  <c:v>9.0</c:v>
                </c:pt>
                <c:pt idx="2">
                  <c:v>12.0</c:v>
                </c:pt>
              </c:numCache>
            </c:numRef>
          </c:val>
        </c:ser>
        <c:ser>
          <c:idx val="1"/>
          <c:order val="1"/>
          <c:tx>
            <c:strRef>
              <c:f>Sheet1!$C$1</c:f>
              <c:strCache>
                <c:ptCount val="1"/>
                <c:pt idx="0">
                  <c:v>Disapprove</c:v>
                </c:pt>
              </c:strCache>
            </c:strRef>
          </c:tx>
          <c:spPr>
            <a:solidFill>
              <a:schemeClr val="accent2">
                <a:lumMod val="60000"/>
                <a:lumOff val="40000"/>
              </a:schemeClr>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Sheet1!$A$2:$A$4</c:f>
              <c:strCache>
                <c:ptCount val="3"/>
                <c:pt idx="0">
                  <c:v>National</c:v>
                </c:pt>
                <c:pt idx="1">
                  <c:v>Ohio</c:v>
                </c:pt>
                <c:pt idx="2">
                  <c:v>Florida</c:v>
                </c:pt>
              </c:strCache>
            </c:strRef>
          </c:cat>
          <c:val>
            <c:numRef>
              <c:f>Sheet1!$C$2:$C$4</c:f>
              <c:numCache>
                <c:formatCode>General</c:formatCode>
                <c:ptCount val="3"/>
                <c:pt idx="0">
                  <c:v>74.0</c:v>
                </c:pt>
                <c:pt idx="1">
                  <c:v>84.0</c:v>
                </c:pt>
                <c:pt idx="2">
                  <c:v>81.0</c:v>
                </c:pt>
              </c:numCache>
            </c:numRef>
          </c:val>
        </c:ser>
        <c:dLbls>
          <c:showLegendKey val="0"/>
          <c:showVal val="0"/>
          <c:showCatName val="0"/>
          <c:showSerName val="0"/>
          <c:showPercent val="0"/>
          <c:showBubbleSize val="0"/>
        </c:dLbls>
        <c:gapWidth val="150"/>
        <c:axId val="583299544"/>
        <c:axId val="583302520"/>
      </c:barChart>
      <c:catAx>
        <c:axId val="583299544"/>
        <c:scaling>
          <c:orientation val="minMax"/>
        </c:scaling>
        <c:delete val="0"/>
        <c:axPos val="b"/>
        <c:majorTickMark val="out"/>
        <c:minorTickMark val="none"/>
        <c:tickLblPos val="nextTo"/>
        <c:crossAx val="583302520"/>
        <c:crosses val="autoZero"/>
        <c:auto val="1"/>
        <c:lblAlgn val="ctr"/>
        <c:lblOffset val="100"/>
        <c:noMultiLvlLbl val="0"/>
      </c:catAx>
      <c:valAx>
        <c:axId val="583302520"/>
        <c:scaling>
          <c:orientation val="minMax"/>
          <c:max val="100.0"/>
        </c:scaling>
        <c:delete val="0"/>
        <c:axPos val="l"/>
        <c:majorGridlines/>
        <c:numFmt formatCode="General" sourceLinked="1"/>
        <c:majorTickMark val="out"/>
        <c:minorTickMark val="none"/>
        <c:tickLblPos val="nextTo"/>
        <c:crossAx val="583299544"/>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Congress Job Approval</a:t>
            </a:r>
            <a:endParaRPr lang="en-US" dirty="0"/>
          </a:p>
        </c:rich>
      </c:tx>
      <c:layout/>
      <c:overlay val="0"/>
    </c:title>
    <c:autoTitleDeleted val="0"/>
    <c:plotArea>
      <c:layout>
        <c:manualLayout>
          <c:layoutTarget val="inner"/>
          <c:xMode val="edge"/>
          <c:yMode val="edge"/>
          <c:x val="0.0663359135192847"/>
          <c:y val="0.0921473854229759"/>
          <c:w val="0.918127363316874"/>
          <c:h val="0.692386634363012"/>
        </c:manualLayout>
      </c:layout>
      <c:barChart>
        <c:barDir val="col"/>
        <c:grouping val="clustered"/>
        <c:varyColors val="0"/>
        <c:ser>
          <c:idx val="0"/>
          <c:order val="0"/>
          <c:tx>
            <c:strRef>
              <c:f>Sheet1!$B$1</c:f>
              <c:strCache>
                <c:ptCount val="1"/>
                <c:pt idx="0">
                  <c:v>Approve</c:v>
                </c:pt>
              </c:strCache>
            </c:strRef>
          </c:tx>
          <c:spPr>
            <a:solidFill>
              <a:schemeClr val="accent5"/>
            </a:solidFill>
          </c:spPr>
          <c:invertIfNegative val="0"/>
          <c:dLbls>
            <c:dLbl>
              <c:idx val="0"/>
              <c:delete val="1"/>
            </c:dLbl>
            <c:dLbl>
              <c:idx val="1"/>
              <c:layout>
                <c:manualLayout>
                  <c:x val="0.0"/>
                  <c:y val="0.0823101150817686"/>
                </c:manualLayout>
              </c:layout>
              <c:dLblPos val="outEnd"/>
              <c:showLegendKey val="0"/>
              <c:showVal val="1"/>
              <c:showCatName val="0"/>
              <c:showSerName val="0"/>
              <c:showPercent val="0"/>
              <c:showBubbleSize val="0"/>
            </c:dLbl>
            <c:dLbl>
              <c:idx val="2"/>
              <c:delete val="1"/>
            </c:dLbl>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Sheet1!$A$2:$A$4</c:f>
              <c:strCache>
                <c:ptCount val="3"/>
                <c:pt idx="0">
                  <c:v>National</c:v>
                </c:pt>
                <c:pt idx="1">
                  <c:v>Ohio</c:v>
                </c:pt>
                <c:pt idx="2">
                  <c:v>Florida</c:v>
                </c:pt>
              </c:strCache>
            </c:strRef>
          </c:cat>
          <c:val>
            <c:numRef>
              <c:f>Sheet1!$B$2:$B$4</c:f>
              <c:numCache>
                <c:formatCode>General</c:formatCode>
                <c:ptCount val="3"/>
                <c:pt idx="0">
                  <c:v>4.0</c:v>
                </c:pt>
                <c:pt idx="1">
                  <c:v>3.0</c:v>
                </c:pt>
                <c:pt idx="2">
                  <c:v>2.0</c:v>
                </c:pt>
              </c:numCache>
            </c:numRef>
          </c:val>
        </c:ser>
        <c:ser>
          <c:idx val="1"/>
          <c:order val="1"/>
          <c:tx>
            <c:strRef>
              <c:f>Sheet1!$C$1</c:f>
              <c:strCache>
                <c:ptCount val="1"/>
                <c:pt idx="0">
                  <c:v>Disapprove</c:v>
                </c:pt>
              </c:strCache>
            </c:strRef>
          </c:tx>
          <c:spPr>
            <a:solidFill>
              <a:schemeClr val="accent2"/>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Sheet1!$A$2:$A$4</c:f>
              <c:strCache>
                <c:ptCount val="3"/>
                <c:pt idx="0">
                  <c:v>National</c:v>
                </c:pt>
                <c:pt idx="1">
                  <c:v>Ohio</c:v>
                </c:pt>
                <c:pt idx="2">
                  <c:v>Florida</c:v>
                </c:pt>
              </c:strCache>
            </c:strRef>
          </c:cat>
          <c:val>
            <c:numRef>
              <c:f>Sheet1!$C$2:$C$4</c:f>
              <c:numCache>
                <c:formatCode>General</c:formatCode>
                <c:ptCount val="3"/>
                <c:pt idx="0">
                  <c:v>34.0</c:v>
                </c:pt>
                <c:pt idx="1">
                  <c:v>60.0</c:v>
                </c:pt>
                <c:pt idx="2">
                  <c:v>63.0</c:v>
                </c:pt>
              </c:numCache>
            </c:numRef>
          </c:val>
        </c:ser>
        <c:dLbls>
          <c:showLegendKey val="0"/>
          <c:showVal val="0"/>
          <c:showCatName val="0"/>
          <c:showSerName val="0"/>
          <c:showPercent val="0"/>
          <c:showBubbleSize val="0"/>
        </c:dLbls>
        <c:gapWidth val="150"/>
        <c:axId val="589681208"/>
        <c:axId val="589660344"/>
      </c:barChart>
      <c:catAx>
        <c:axId val="589681208"/>
        <c:scaling>
          <c:orientation val="minMax"/>
        </c:scaling>
        <c:delete val="0"/>
        <c:axPos val="b"/>
        <c:majorTickMark val="out"/>
        <c:minorTickMark val="none"/>
        <c:tickLblPos val="nextTo"/>
        <c:crossAx val="589660344"/>
        <c:crosses val="autoZero"/>
        <c:auto val="1"/>
        <c:lblAlgn val="ctr"/>
        <c:lblOffset val="100"/>
        <c:noMultiLvlLbl val="0"/>
      </c:catAx>
      <c:valAx>
        <c:axId val="589660344"/>
        <c:scaling>
          <c:orientation val="minMax"/>
          <c:max val="100.0"/>
        </c:scaling>
        <c:delete val="0"/>
        <c:axPos val="l"/>
        <c:numFmt formatCode="General" sourceLinked="1"/>
        <c:majorTickMark val="out"/>
        <c:minorTickMark val="none"/>
        <c:tickLblPos val="nextTo"/>
        <c:crossAx val="589681208"/>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63359135192847"/>
          <c:y val="0.0921473854229759"/>
          <c:w val="0.918127363316874"/>
          <c:h val="0.692386634363012"/>
        </c:manualLayout>
      </c:layout>
      <c:barChart>
        <c:barDir val="col"/>
        <c:grouping val="clustered"/>
        <c:varyColors val="0"/>
        <c:ser>
          <c:idx val="0"/>
          <c:order val="0"/>
          <c:tx>
            <c:strRef>
              <c:f>Sheet1!$B$1</c:f>
              <c:strCache>
                <c:ptCount val="1"/>
                <c:pt idx="0">
                  <c:v>Approve</c:v>
                </c:pt>
              </c:strCache>
            </c:strRef>
          </c:tx>
          <c:spPr>
            <a:solidFill>
              <a:srgbClr val="00B050"/>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Sheet1!$A$2:$A$4</c:f>
              <c:strCache>
                <c:ptCount val="3"/>
                <c:pt idx="0">
                  <c:v>National</c:v>
                </c:pt>
                <c:pt idx="1">
                  <c:v>Ohio</c:v>
                </c:pt>
                <c:pt idx="2">
                  <c:v>Florida</c:v>
                </c:pt>
              </c:strCache>
            </c:strRef>
          </c:cat>
          <c:val>
            <c:numRef>
              <c:f>Sheet1!$B$2:$B$4</c:f>
              <c:numCache>
                <c:formatCode>General</c:formatCode>
                <c:ptCount val="3"/>
                <c:pt idx="0">
                  <c:v>67.0</c:v>
                </c:pt>
                <c:pt idx="1">
                  <c:v>67.0</c:v>
                </c:pt>
                <c:pt idx="2">
                  <c:v>66.0</c:v>
                </c:pt>
              </c:numCache>
            </c:numRef>
          </c:val>
        </c:ser>
        <c:ser>
          <c:idx val="1"/>
          <c:order val="1"/>
          <c:tx>
            <c:strRef>
              <c:f>Sheet1!$C$1</c:f>
              <c:strCache>
                <c:ptCount val="1"/>
                <c:pt idx="0">
                  <c:v>Disapprove</c:v>
                </c:pt>
              </c:strCache>
            </c:strRef>
          </c:tx>
          <c:spPr>
            <a:solidFill>
              <a:schemeClr val="accent2">
                <a:lumMod val="60000"/>
                <a:lumOff val="40000"/>
              </a:schemeClr>
            </a:solidFill>
          </c:spPr>
          <c:invertIfNegative val="0"/>
          <c:dLbls>
            <c:dLbl>
              <c:idx val="1"/>
              <c:delete val="1"/>
            </c:dLbl>
            <c:dLbl>
              <c:idx val="2"/>
              <c:layout>
                <c:manualLayout>
                  <c:x val="1.05362767514648E-16"/>
                  <c:y val="0.0215384615384615"/>
                </c:manualLayout>
              </c:layout>
              <c:spPr/>
              <c:txPr>
                <a:bodyPr/>
                <a:lstStyle/>
                <a:p>
                  <a:pPr>
                    <a:defRPr b="1">
                      <a:solidFill>
                        <a:schemeClr val="tx1"/>
                      </a:solidFill>
                    </a:defRPr>
                  </a:pPr>
                  <a:endParaRPr lang="en-US"/>
                </a:p>
              </c:txPr>
              <c:dLblPos val="outEnd"/>
              <c:showLegendKey val="0"/>
              <c:showVal val="1"/>
              <c:showCatName val="0"/>
              <c:showSerName val="0"/>
              <c:showPercent val="0"/>
              <c:showBubbleSize val="0"/>
            </c:dLbl>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Sheet1!$A$2:$A$4</c:f>
              <c:strCache>
                <c:ptCount val="3"/>
                <c:pt idx="0">
                  <c:v>National</c:v>
                </c:pt>
                <c:pt idx="1">
                  <c:v>Ohio</c:v>
                </c:pt>
                <c:pt idx="2">
                  <c:v>Florida</c:v>
                </c:pt>
              </c:strCache>
            </c:strRef>
          </c:cat>
          <c:val>
            <c:numRef>
              <c:f>Sheet1!$C$2:$C$4</c:f>
              <c:numCache>
                <c:formatCode>General</c:formatCode>
                <c:ptCount val="3"/>
                <c:pt idx="0">
                  <c:v>33.0</c:v>
                </c:pt>
                <c:pt idx="1">
                  <c:v>31.0</c:v>
                </c:pt>
                <c:pt idx="2">
                  <c:v>31.0</c:v>
                </c:pt>
              </c:numCache>
            </c:numRef>
          </c:val>
        </c:ser>
        <c:dLbls>
          <c:showLegendKey val="0"/>
          <c:showVal val="0"/>
          <c:showCatName val="0"/>
          <c:showSerName val="0"/>
          <c:showPercent val="0"/>
          <c:showBubbleSize val="0"/>
        </c:dLbls>
        <c:gapWidth val="150"/>
        <c:axId val="589569432"/>
        <c:axId val="589572408"/>
      </c:barChart>
      <c:catAx>
        <c:axId val="589569432"/>
        <c:scaling>
          <c:orientation val="minMax"/>
        </c:scaling>
        <c:delete val="0"/>
        <c:axPos val="b"/>
        <c:majorTickMark val="out"/>
        <c:minorTickMark val="none"/>
        <c:tickLblPos val="nextTo"/>
        <c:crossAx val="589572408"/>
        <c:crosses val="autoZero"/>
        <c:auto val="1"/>
        <c:lblAlgn val="ctr"/>
        <c:lblOffset val="100"/>
        <c:noMultiLvlLbl val="0"/>
      </c:catAx>
      <c:valAx>
        <c:axId val="589572408"/>
        <c:scaling>
          <c:orientation val="minMax"/>
          <c:max val="100.0"/>
        </c:scaling>
        <c:delete val="0"/>
        <c:axPos val="l"/>
        <c:majorGridlines/>
        <c:numFmt formatCode="General" sourceLinked="1"/>
        <c:majorTickMark val="out"/>
        <c:minorTickMark val="none"/>
        <c:tickLblPos val="nextTo"/>
        <c:crossAx val="589569432"/>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Obama Job Approval</a:t>
            </a:r>
            <a:endParaRPr lang="en-US" dirty="0"/>
          </a:p>
        </c:rich>
      </c:tx>
      <c:layout/>
      <c:overlay val="0"/>
    </c:title>
    <c:autoTitleDeleted val="0"/>
    <c:plotArea>
      <c:layout>
        <c:manualLayout>
          <c:layoutTarget val="inner"/>
          <c:xMode val="edge"/>
          <c:yMode val="edge"/>
          <c:x val="0.0663359135192847"/>
          <c:y val="0.0921473854229759"/>
          <c:w val="0.918127363316874"/>
          <c:h val="0.692386634363012"/>
        </c:manualLayout>
      </c:layout>
      <c:barChart>
        <c:barDir val="col"/>
        <c:grouping val="clustered"/>
        <c:varyColors val="0"/>
        <c:ser>
          <c:idx val="0"/>
          <c:order val="0"/>
          <c:tx>
            <c:strRef>
              <c:f>Sheet1!$B$1</c:f>
              <c:strCache>
                <c:ptCount val="1"/>
                <c:pt idx="0">
                  <c:v>Approve</c:v>
                </c:pt>
              </c:strCache>
            </c:strRef>
          </c:tx>
          <c:spPr>
            <a:solidFill>
              <a:schemeClr val="accent5"/>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Sheet1!$A$2:$A$4</c:f>
              <c:strCache>
                <c:ptCount val="3"/>
                <c:pt idx="0">
                  <c:v>National</c:v>
                </c:pt>
                <c:pt idx="1">
                  <c:v>Ohio</c:v>
                </c:pt>
                <c:pt idx="2">
                  <c:v>Florida</c:v>
                </c:pt>
              </c:strCache>
            </c:strRef>
          </c:cat>
          <c:val>
            <c:numRef>
              <c:f>Sheet1!$B$2:$B$4</c:f>
              <c:numCache>
                <c:formatCode>General</c:formatCode>
                <c:ptCount val="3"/>
                <c:pt idx="0">
                  <c:v>24.0</c:v>
                </c:pt>
                <c:pt idx="1">
                  <c:v>45.0</c:v>
                </c:pt>
                <c:pt idx="2">
                  <c:v>47.0</c:v>
                </c:pt>
              </c:numCache>
            </c:numRef>
          </c:val>
        </c:ser>
        <c:ser>
          <c:idx val="1"/>
          <c:order val="1"/>
          <c:tx>
            <c:strRef>
              <c:f>Sheet1!$C$1</c:f>
              <c:strCache>
                <c:ptCount val="1"/>
                <c:pt idx="0">
                  <c:v>Disapprove</c:v>
                </c:pt>
              </c:strCache>
            </c:strRef>
          </c:tx>
          <c:spPr>
            <a:solidFill>
              <a:schemeClr val="accent2"/>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Sheet1!$A$2:$A$4</c:f>
              <c:strCache>
                <c:ptCount val="3"/>
                <c:pt idx="0">
                  <c:v>National</c:v>
                </c:pt>
                <c:pt idx="1">
                  <c:v>Ohio</c:v>
                </c:pt>
                <c:pt idx="2">
                  <c:v>Florida</c:v>
                </c:pt>
              </c:strCache>
            </c:strRef>
          </c:cat>
          <c:val>
            <c:numRef>
              <c:f>Sheet1!$C$2:$C$4</c:f>
              <c:numCache>
                <c:formatCode>General</c:formatCode>
                <c:ptCount val="3"/>
                <c:pt idx="0">
                  <c:v>20.0</c:v>
                </c:pt>
                <c:pt idx="1">
                  <c:v>24.0</c:v>
                </c:pt>
                <c:pt idx="2">
                  <c:v>28.0</c:v>
                </c:pt>
              </c:numCache>
            </c:numRef>
          </c:val>
        </c:ser>
        <c:dLbls>
          <c:showLegendKey val="0"/>
          <c:showVal val="0"/>
          <c:showCatName val="0"/>
          <c:showSerName val="0"/>
          <c:showPercent val="0"/>
          <c:showBubbleSize val="0"/>
        </c:dLbls>
        <c:gapWidth val="150"/>
        <c:axId val="589603864"/>
        <c:axId val="589606776"/>
      </c:barChart>
      <c:catAx>
        <c:axId val="589603864"/>
        <c:scaling>
          <c:orientation val="minMax"/>
        </c:scaling>
        <c:delete val="0"/>
        <c:axPos val="b"/>
        <c:majorTickMark val="out"/>
        <c:minorTickMark val="none"/>
        <c:tickLblPos val="nextTo"/>
        <c:crossAx val="589606776"/>
        <c:crosses val="autoZero"/>
        <c:auto val="1"/>
        <c:lblAlgn val="ctr"/>
        <c:lblOffset val="100"/>
        <c:noMultiLvlLbl val="0"/>
      </c:catAx>
      <c:valAx>
        <c:axId val="589606776"/>
        <c:scaling>
          <c:orientation val="minMax"/>
          <c:max val="100.0"/>
        </c:scaling>
        <c:delete val="0"/>
        <c:axPos val="l"/>
        <c:numFmt formatCode="General" sourceLinked="1"/>
        <c:majorTickMark val="out"/>
        <c:minorTickMark val="none"/>
        <c:tickLblPos val="nextTo"/>
        <c:crossAx val="589603864"/>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37652920503581"/>
          <c:y val="0.04745365162688"/>
          <c:w val="0.9306979847858"/>
          <c:h val="0.572766737491147"/>
        </c:manualLayout>
      </c:layout>
      <c:barChart>
        <c:barDir val="col"/>
        <c:grouping val="clustered"/>
        <c:varyColors val="0"/>
        <c:ser>
          <c:idx val="0"/>
          <c:order val="0"/>
          <c:tx>
            <c:strRef>
              <c:f>Sheet1!$B$1</c:f>
              <c:strCache>
                <c:ptCount val="1"/>
                <c:pt idx="0">
                  <c:v>2010</c:v>
                </c:pt>
              </c:strCache>
            </c:strRef>
          </c:tx>
          <c:spPr>
            <a:solidFill>
              <a:schemeClr val="accent1"/>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I agree with the President’s policies and I like the way he is executing these policies</c:v>
                </c:pt>
                <c:pt idx="1">
                  <c:v>I agree with the President’s policies, but I don’t like the way he is executing these policies</c:v>
                </c:pt>
                <c:pt idx="3">
                  <c:v>Total agree</c:v>
                </c:pt>
                <c:pt idx="4">
                  <c:v>Total disagree</c:v>
                </c:pt>
              </c:strCache>
            </c:strRef>
          </c:cat>
          <c:val>
            <c:numRef>
              <c:f>Sheet1!$B$2:$B$6</c:f>
              <c:numCache>
                <c:formatCode>General</c:formatCode>
                <c:ptCount val="5"/>
                <c:pt idx="0">
                  <c:v>33.0</c:v>
                </c:pt>
                <c:pt idx="1">
                  <c:v>38.0</c:v>
                </c:pt>
                <c:pt idx="3">
                  <c:v>71.0</c:v>
                </c:pt>
                <c:pt idx="4">
                  <c:v>29.0</c:v>
                </c:pt>
              </c:numCache>
            </c:numRef>
          </c:val>
        </c:ser>
        <c:ser>
          <c:idx val="1"/>
          <c:order val="1"/>
          <c:tx>
            <c:strRef>
              <c:f>Sheet1!$C$1</c:f>
              <c:strCache>
                <c:ptCount val="1"/>
                <c:pt idx="0">
                  <c:v>2012</c:v>
                </c:pt>
              </c:strCache>
            </c:strRef>
          </c:tx>
          <c:spPr>
            <a:solidFill>
              <a:schemeClr val="accent5"/>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I agree with the President’s policies and I like the way he is executing these policies</c:v>
                </c:pt>
                <c:pt idx="1">
                  <c:v>I agree with the President’s policies, but I don’t like the way he is executing these policies</c:v>
                </c:pt>
                <c:pt idx="3">
                  <c:v>Total agree</c:v>
                </c:pt>
                <c:pt idx="4">
                  <c:v>Total disagree</c:v>
                </c:pt>
              </c:strCache>
            </c:strRef>
          </c:cat>
          <c:val>
            <c:numRef>
              <c:f>Sheet1!$C$2:$C$6</c:f>
              <c:numCache>
                <c:formatCode>General</c:formatCode>
                <c:ptCount val="5"/>
                <c:pt idx="0">
                  <c:v>43.0</c:v>
                </c:pt>
                <c:pt idx="1">
                  <c:v>30.0</c:v>
                </c:pt>
                <c:pt idx="3">
                  <c:v>73.0</c:v>
                </c:pt>
                <c:pt idx="4">
                  <c:v>27.0</c:v>
                </c:pt>
              </c:numCache>
            </c:numRef>
          </c:val>
        </c:ser>
        <c:dLbls>
          <c:showLegendKey val="0"/>
          <c:showVal val="0"/>
          <c:showCatName val="0"/>
          <c:showSerName val="0"/>
          <c:showPercent val="0"/>
          <c:showBubbleSize val="0"/>
        </c:dLbls>
        <c:gapWidth val="150"/>
        <c:axId val="589475400"/>
        <c:axId val="589478344"/>
      </c:barChart>
      <c:catAx>
        <c:axId val="589475400"/>
        <c:scaling>
          <c:orientation val="minMax"/>
        </c:scaling>
        <c:delete val="0"/>
        <c:axPos val="b"/>
        <c:majorTickMark val="out"/>
        <c:minorTickMark val="none"/>
        <c:tickLblPos val="nextTo"/>
        <c:txPr>
          <a:bodyPr/>
          <a:lstStyle/>
          <a:p>
            <a:pPr>
              <a:defRPr sz="1500"/>
            </a:pPr>
            <a:endParaRPr lang="en-US"/>
          </a:p>
        </c:txPr>
        <c:crossAx val="589478344"/>
        <c:crosses val="autoZero"/>
        <c:auto val="1"/>
        <c:lblAlgn val="ctr"/>
        <c:lblOffset val="100"/>
        <c:noMultiLvlLbl val="0"/>
      </c:catAx>
      <c:valAx>
        <c:axId val="589478344"/>
        <c:scaling>
          <c:orientation val="minMax"/>
        </c:scaling>
        <c:delete val="0"/>
        <c:axPos val="l"/>
        <c:majorGridlines/>
        <c:numFmt formatCode="General" sourceLinked="1"/>
        <c:majorTickMark val="out"/>
        <c:minorTickMark val="none"/>
        <c:tickLblPos val="nextTo"/>
        <c:crossAx val="589475400"/>
        <c:crosses val="autoZero"/>
        <c:crossBetween val="between"/>
      </c:valAx>
    </c:plotArea>
    <c:legend>
      <c:legendPos val="b"/>
      <c:layout/>
      <c:overlay val="0"/>
    </c:legend>
    <c:plotVisOnly val="1"/>
    <c:dispBlanksAs val="gap"/>
    <c:showDLblsOverMax val="0"/>
  </c:chart>
  <c:txPr>
    <a:bodyPr/>
    <a:lstStyle/>
    <a:p>
      <a:pPr>
        <a:defRPr sz="16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Sheet1!$B$1</c:f>
              <c:strCache>
                <c:ptCount val="1"/>
                <c:pt idx="0">
                  <c:v>Florida</c:v>
                </c:pt>
              </c:strCache>
            </c:strRef>
          </c:tx>
          <c:spPr>
            <a:solidFill>
              <a:schemeClr val="accent1"/>
            </a:solidFill>
            <a:effectLst/>
          </c:spPr>
          <c:invertIfNegative val="0"/>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Sheet1!$A$2:$A$4</c:f>
              <c:strCache>
                <c:ptCount val="3"/>
                <c:pt idx="0">
                  <c:v>I disagree with the President’s policies</c:v>
                </c:pt>
                <c:pt idx="1">
                  <c:v>I agree with the President’s policies, but I don’t like the way he is executing these policies</c:v>
                </c:pt>
                <c:pt idx="2">
                  <c:v>I agree with the President’s policies and I like the way he is executing these policies</c:v>
                </c:pt>
              </c:strCache>
            </c:strRef>
          </c:cat>
          <c:val>
            <c:numRef>
              <c:f>Sheet1!$B$2:$B$4</c:f>
              <c:numCache>
                <c:formatCode>General</c:formatCode>
                <c:ptCount val="3"/>
                <c:pt idx="0">
                  <c:v>30.0</c:v>
                </c:pt>
                <c:pt idx="1">
                  <c:v>19.0</c:v>
                </c:pt>
                <c:pt idx="2">
                  <c:v>46.0</c:v>
                </c:pt>
              </c:numCache>
            </c:numRef>
          </c:val>
        </c:ser>
        <c:ser>
          <c:idx val="1"/>
          <c:order val="1"/>
          <c:tx>
            <c:strRef>
              <c:f>Sheet1!$C$1</c:f>
              <c:strCache>
                <c:ptCount val="1"/>
                <c:pt idx="0">
                  <c:v>Ohio</c:v>
                </c:pt>
              </c:strCache>
            </c:strRef>
          </c:tx>
          <c:spPr>
            <a:solidFill>
              <a:schemeClr val="accent3"/>
            </a:solidFill>
            <a:effectLst/>
          </c:spPr>
          <c:invertIfNegative val="0"/>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Sheet1!$A$2:$A$4</c:f>
              <c:strCache>
                <c:ptCount val="3"/>
                <c:pt idx="0">
                  <c:v>I disagree with the President’s policies</c:v>
                </c:pt>
                <c:pt idx="1">
                  <c:v>I agree with the President’s policies, but I don’t like the way he is executing these policies</c:v>
                </c:pt>
                <c:pt idx="2">
                  <c:v>I agree with the President’s policies and I like the way he is executing these policies</c:v>
                </c:pt>
              </c:strCache>
            </c:strRef>
          </c:cat>
          <c:val>
            <c:numRef>
              <c:f>Sheet1!$C$2:$C$4</c:f>
              <c:numCache>
                <c:formatCode>General</c:formatCode>
                <c:ptCount val="3"/>
                <c:pt idx="0">
                  <c:v>28.0</c:v>
                </c:pt>
                <c:pt idx="1">
                  <c:v>20.0</c:v>
                </c:pt>
                <c:pt idx="2">
                  <c:v>47.0</c:v>
                </c:pt>
              </c:numCache>
            </c:numRef>
          </c:val>
        </c:ser>
        <c:ser>
          <c:idx val="2"/>
          <c:order val="2"/>
          <c:tx>
            <c:strRef>
              <c:f>Sheet1!$D$1</c:f>
              <c:strCache>
                <c:ptCount val="1"/>
                <c:pt idx="0">
                  <c:v>National</c:v>
                </c:pt>
              </c:strCache>
            </c:strRef>
          </c:tx>
          <c:spPr>
            <a:solidFill>
              <a:schemeClr val="accent2"/>
            </a:solidFill>
          </c:spPr>
          <c:invertIfNegative val="0"/>
          <c:dPt>
            <c:idx val="2"/>
            <c:invertIfNegative val="0"/>
            <c:bubble3D val="0"/>
            <c:spPr>
              <a:solidFill>
                <a:schemeClr val="accent2"/>
              </a:solidFill>
              <a:effectLst/>
            </c:spPr>
          </c:dPt>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Sheet1!$A$2:$A$4</c:f>
              <c:strCache>
                <c:ptCount val="3"/>
                <c:pt idx="0">
                  <c:v>I disagree with the President’s policies</c:v>
                </c:pt>
                <c:pt idx="1">
                  <c:v>I agree with the President’s policies, but I don’t like the way he is executing these policies</c:v>
                </c:pt>
                <c:pt idx="2">
                  <c:v>I agree with the President’s policies and I like the way he is executing these policies</c:v>
                </c:pt>
              </c:strCache>
            </c:strRef>
          </c:cat>
          <c:val>
            <c:numRef>
              <c:f>Sheet1!$D$2:$D$4</c:f>
              <c:numCache>
                <c:formatCode>General</c:formatCode>
                <c:ptCount val="3"/>
                <c:pt idx="0">
                  <c:v>27.0</c:v>
                </c:pt>
                <c:pt idx="1">
                  <c:v>30.0</c:v>
                </c:pt>
                <c:pt idx="2">
                  <c:v>43.0</c:v>
                </c:pt>
              </c:numCache>
            </c:numRef>
          </c:val>
        </c:ser>
        <c:dLbls>
          <c:showLegendKey val="0"/>
          <c:showVal val="0"/>
          <c:showCatName val="0"/>
          <c:showSerName val="0"/>
          <c:showPercent val="0"/>
          <c:showBubbleSize val="0"/>
        </c:dLbls>
        <c:gapWidth val="150"/>
        <c:axId val="589440152"/>
        <c:axId val="589403720"/>
      </c:barChart>
      <c:catAx>
        <c:axId val="589440152"/>
        <c:scaling>
          <c:orientation val="minMax"/>
        </c:scaling>
        <c:delete val="0"/>
        <c:axPos val="l"/>
        <c:majorTickMark val="out"/>
        <c:minorTickMark val="none"/>
        <c:tickLblPos val="nextTo"/>
        <c:crossAx val="589403720"/>
        <c:crosses val="autoZero"/>
        <c:auto val="1"/>
        <c:lblAlgn val="ctr"/>
        <c:lblOffset val="100"/>
        <c:noMultiLvlLbl val="0"/>
      </c:catAx>
      <c:valAx>
        <c:axId val="589403720"/>
        <c:scaling>
          <c:orientation val="minMax"/>
          <c:max val="100.0"/>
        </c:scaling>
        <c:delete val="0"/>
        <c:axPos val="b"/>
        <c:majorGridlines/>
        <c:numFmt formatCode="General" sourceLinked="1"/>
        <c:majorTickMark val="out"/>
        <c:minorTickMark val="none"/>
        <c:tickLblPos val="nextTo"/>
        <c:crossAx val="589440152"/>
        <c:crosses val="autoZero"/>
        <c:crossBetween val="between"/>
      </c:valAx>
    </c:plotArea>
    <c:legend>
      <c:legendPos val="b"/>
      <c:layout>
        <c:manualLayout>
          <c:xMode val="edge"/>
          <c:yMode val="edge"/>
          <c:x val="0.346337470528048"/>
          <c:y val="0.930937473541614"/>
          <c:w val="0.321449352729214"/>
          <c:h val="0.0690625264583862"/>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42313937452734"/>
          <c:y val="0.0331844769403824"/>
          <c:w val="0.945768606254727"/>
          <c:h val="0.86292575928009"/>
        </c:manualLayout>
      </c:layout>
      <c:barChart>
        <c:barDir val="col"/>
        <c:grouping val="stacked"/>
        <c:varyColors val="0"/>
        <c:ser>
          <c:idx val="0"/>
          <c:order val="0"/>
          <c:tx>
            <c:strRef>
              <c:f>Sheet1!$B$1</c:f>
              <c:strCache>
                <c:ptCount val="1"/>
                <c:pt idx="0">
                  <c:v>Favorable</c:v>
                </c:pt>
              </c:strCache>
            </c:strRef>
          </c:tx>
          <c:spPr>
            <a:solidFill>
              <a:schemeClr val="accent5"/>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Sheet1!$A$2:$A$12</c:f>
              <c:strCache>
                <c:ptCount val="11"/>
                <c:pt idx="5">
                  <c:v>Mitt 
Romney</c:v>
                </c:pt>
                <c:pt idx="6">
                  <c:v>George 
W. 
Bush</c:v>
                </c:pt>
                <c:pt idx="7">
                  <c:v>The 
Republican
Party</c:v>
                </c:pt>
                <c:pt idx="8">
                  <c:v>Paul 
Ryan</c:v>
                </c:pt>
                <c:pt idx="9">
                  <c:v>The Tea Party 
Movement</c:v>
                </c:pt>
                <c:pt idx="10">
                  <c:v>Sheldon 
Adelson</c:v>
                </c:pt>
              </c:strCache>
            </c:strRef>
          </c:cat>
          <c:val>
            <c:numRef>
              <c:f>Sheet1!$B$2:$B$12</c:f>
              <c:numCache>
                <c:formatCode>General</c:formatCode>
                <c:ptCount val="11"/>
                <c:pt idx="0">
                  <c:v>69.0</c:v>
                </c:pt>
                <c:pt idx="1">
                  <c:v>61.0</c:v>
                </c:pt>
                <c:pt idx="2">
                  <c:v>54.0</c:v>
                </c:pt>
                <c:pt idx="3">
                  <c:v>52.0</c:v>
                </c:pt>
                <c:pt idx="4">
                  <c:v>47.0</c:v>
                </c:pt>
                <c:pt idx="5">
                  <c:v>29.0</c:v>
                </c:pt>
                <c:pt idx="6">
                  <c:v>28.0</c:v>
                </c:pt>
                <c:pt idx="7">
                  <c:v>26.0</c:v>
                </c:pt>
                <c:pt idx="8">
                  <c:v>23.0</c:v>
                </c:pt>
                <c:pt idx="9">
                  <c:v>16.0</c:v>
                </c:pt>
                <c:pt idx="10">
                  <c:v>9.0</c:v>
                </c:pt>
              </c:numCache>
            </c:numRef>
          </c:val>
        </c:ser>
        <c:ser>
          <c:idx val="1"/>
          <c:order val="1"/>
          <c:tx>
            <c:strRef>
              <c:f>Sheet1!$C$1</c:f>
              <c:strCache>
                <c:ptCount val="1"/>
                <c:pt idx="0">
                  <c:v>Unfavorable</c:v>
                </c:pt>
              </c:strCache>
            </c:strRef>
          </c:tx>
          <c:spPr>
            <a:solidFill>
              <a:schemeClr val="accent2"/>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Sheet1!$A$2:$A$12</c:f>
              <c:strCache>
                <c:ptCount val="11"/>
                <c:pt idx="5">
                  <c:v>Mitt 
Romney</c:v>
                </c:pt>
                <c:pt idx="6">
                  <c:v>George 
W. 
Bush</c:v>
                </c:pt>
                <c:pt idx="7">
                  <c:v>The 
Republican
Party</c:v>
                </c:pt>
                <c:pt idx="8">
                  <c:v>Paul 
Ryan</c:v>
                </c:pt>
                <c:pt idx="9">
                  <c:v>The Tea Party 
Movement</c:v>
                </c:pt>
                <c:pt idx="10">
                  <c:v>Sheldon 
Adelson</c:v>
                </c:pt>
              </c:strCache>
            </c:strRef>
          </c:cat>
          <c:val>
            <c:numRef>
              <c:f>Sheet1!$C$2:$C$12</c:f>
              <c:numCache>
                <c:formatCode>General</c:formatCode>
                <c:ptCount val="11"/>
                <c:pt idx="0">
                  <c:v>-23.0</c:v>
                </c:pt>
                <c:pt idx="1">
                  <c:v>-31.0</c:v>
                </c:pt>
                <c:pt idx="2">
                  <c:v>-33.0</c:v>
                </c:pt>
                <c:pt idx="3">
                  <c:v>-35.0</c:v>
                </c:pt>
                <c:pt idx="4">
                  <c:v>-20.0</c:v>
                </c:pt>
                <c:pt idx="5">
                  <c:v>-62.0</c:v>
                </c:pt>
                <c:pt idx="6">
                  <c:v>-64.0</c:v>
                </c:pt>
                <c:pt idx="7">
                  <c:v>-64.0</c:v>
                </c:pt>
                <c:pt idx="8">
                  <c:v>-64.0</c:v>
                </c:pt>
                <c:pt idx="9">
                  <c:v>-69.0</c:v>
                </c:pt>
                <c:pt idx="10">
                  <c:v>-29.0</c:v>
                </c:pt>
              </c:numCache>
            </c:numRef>
          </c:val>
        </c:ser>
        <c:dLbls>
          <c:showLegendKey val="0"/>
          <c:showVal val="0"/>
          <c:showCatName val="0"/>
          <c:showSerName val="0"/>
          <c:showPercent val="0"/>
          <c:showBubbleSize val="0"/>
        </c:dLbls>
        <c:gapWidth val="4"/>
        <c:overlap val="100"/>
        <c:axId val="589336472"/>
        <c:axId val="589339512"/>
      </c:barChart>
      <c:catAx>
        <c:axId val="589336472"/>
        <c:scaling>
          <c:orientation val="minMax"/>
        </c:scaling>
        <c:delete val="0"/>
        <c:axPos val="b"/>
        <c:majorTickMark val="out"/>
        <c:minorTickMark val="none"/>
        <c:tickLblPos val="nextTo"/>
        <c:txPr>
          <a:bodyPr/>
          <a:lstStyle/>
          <a:p>
            <a:pPr>
              <a:defRPr sz="1100" b="1">
                <a:solidFill>
                  <a:schemeClr val="bg2"/>
                </a:solidFill>
              </a:defRPr>
            </a:pPr>
            <a:endParaRPr lang="en-US"/>
          </a:p>
        </c:txPr>
        <c:crossAx val="589339512"/>
        <c:crosses val="autoZero"/>
        <c:auto val="1"/>
        <c:lblAlgn val="ctr"/>
        <c:lblOffset val="100"/>
        <c:noMultiLvlLbl val="0"/>
      </c:catAx>
      <c:valAx>
        <c:axId val="589339512"/>
        <c:scaling>
          <c:orientation val="minMax"/>
          <c:max val="80.0"/>
          <c:min val="-80.0"/>
        </c:scaling>
        <c:delete val="0"/>
        <c:axPos val="l"/>
        <c:majorGridlines/>
        <c:numFmt formatCode="General" sourceLinked="1"/>
        <c:majorTickMark val="out"/>
        <c:minorTickMark val="none"/>
        <c:tickLblPos val="nextTo"/>
        <c:txPr>
          <a:bodyPr/>
          <a:lstStyle/>
          <a:p>
            <a:pPr>
              <a:defRPr sz="1600"/>
            </a:pPr>
            <a:endParaRPr lang="en-US"/>
          </a:p>
        </c:txPr>
        <c:crossAx val="589336472"/>
        <c:crosses val="autoZero"/>
        <c:crossBetween val="between"/>
      </c:valAx>
    </c:plotArea>
    <c:legend>
      <c:legendPos val="b"/>
      <c:layout>
        <c:manualLayout>
          <c:xMode val="edge"/>
          <c:yMode val="edge"/>
          <c:x val="0.253146714711508"/>
          <c:y val="0.916112371546777"/>
          <c:w val="0.449921148627608"/>
          <c:h val="0.0669384759108501"/>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87659331045158"/>
          <c:y val="0.0310734463276836"/>
          <c:w val="0.491115597729771"/>
          <c:h val="0.892123065371794"/>
        </c:manualLayout>
      </c:layout>
      <c:barChart>
        <c:barDir val="bar"/>
        <c:grouping val="clustered"/>
        <c:varyColors val="0"/>
        <c:ser>
          <c:idx val="0"/>
          <c:order val="0"/>
          <c:tx>
            <c:strRef>
              <c:f>Sheet1!$B$1</c:f>
              <c:strCache>
                <c:ptCount val="1"/>
                <c:pt idx="0">
                  <c:v>Romney</c:v>
                </c:pt>
              </c:strCache>
            </c:strRef>
          </c:tx>
          <c:spPr>
            <a:solidFill>
              <a:schemeClr val="accent2">
                <a:lumMod val="60000"/>
                <a:lumOff val="40000"/>
              </a:schemeClr>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Sheet1!$A$2:$A$10</c:f>
              <c:strCache>
                <c:ptCount val="9"/>
                <c:pt idx="0">
                  <c:v>The deficit and government spending</c:v>
                </c:pt>
                <c:pt idx="1">
                  <c:v>Israel</c:v>
                </c:pt>
                <c:pt idx="2">
                  <c:v>Advancing Middle East peace</c:v>
                </c:pt>
                <c:pt idx="3">
                  <c:v>The economy and jobs</c:v>
                </c:pt>
                <c:pt idx="4">
                  <c:v>Dealing with Iran</c:v>
                </c:pt>
                <c:pt idx="5">
                  <c:v>Terrorism and national security</c:v>
                </c:pt>
                <c:pt idx="6">
                  <c:v>Social Security and Medicare</c:v>
                </c:pt>
                <c:pt idx="7">
                  <c:v>Fighting for the things that are most important to you</c:v>
                </c:pt>
                <c:pt idx="8">
                  <c:v>Health care</c:v>
                </c:pt>
              </c:strCache>
            </c:strRef>
          </c:cat>
          <c:val>
            <c:numRef>
              <c:f>Sheet1!$B$2:$B$10</c:f>
              <c:numCache>
                <c:formatCode>General</c:formatCode>
                <c:ptCount val="9"/>
                <c:pt idx="0">
                  <c:v>37.0</c:v>
                </c:pt>
                <c:pt idx="1">
                  <c:v>31.0</c:v>
                </c:pt>
                <c:pt idx="2">
                  <c:v>25.0</c:v>
                </c:pt>
                <c:pt idx="3">
                  <c:v>32.0</c:v>
                </c:pt>
                <c:pt idx="4">
                  <c:v>26.0</c:v>
                </c:pt>
                <c:pt idx="5">
                  <c:v>26.0</c:v>
                </c:pt>
                <c:pt idx="6">
                  <c:v>26.0</c:v>
                </c:pt>
                <c:pt idx="7">
                  <c:v>27.0</c:v>
                </c:pt>
                <c:pt idx="8">
                  <c:v>26.0</c:v>
                </c:pt>
              </c:numCache>
            </c:numRef>
          </c:val>
        </c:ser>
        <c:ser>
          <c:idx val="1"/>
          <c:order val="1"/>
          <c:tx>
            <c:strRef>
              <c:f>Sheet1!$C$1</c:f>
              <c:strCache>
                <c:ptCount val="1"/>
                <c:pt idx="0">
                  <c:v>Obama</c:v>
                </c:pt>
              </c:strCache>
            </c:strRef>
          </c:tx>
          <c:spPr>
            <a:solidFill>
              <a:schemeClr val="accent1">
                <a:lumMod val="50000"/>
                <a:lumOff val="50000"/>
              </a:schemeClr>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Sheet1!$A$2:$A$10</c:f>
              <c:strCache>
                <c:ptCount val="9"/>
                <c:pt idx="0">
                  <c:v>The deficit and government spending</c:v>
                </c:pt>
                <c:pt idx="1">
                  <c:v>Israel</c:v>
                </c:pt>
                <c:pt idx="2">
                  <c:v>Advancing Middle East peace</c:v>
                </c:pt>
                <c:pt idx="3">
                  <c:v>The economy and jobs</c:v>
                </c:pt>
                <c:pt idx="4">
                  <c:v>Dealing with Iran</c:v>
                </c:pt>
                <c:pt idx="5">
                  <c:v>Terrorism and national security</c:v>
                </c:pt>
                <c:pt idx="6">
                  <c:v>Social Security and Medicare</c:v>
                </c:pt>
                <c:pt idx="7">
                  <c:v>Fighting for the things that are most important to you</c:v>
                </c:pt>
                <c:pt idx="8">
                  <c:v>Health care</c:v>
                </c:pt>
              </c:strCache>
            </c:strRef>
          </c:cat>
          <c:val>
            <c:numRef>
              <c:f>Sheet1!$C$2:$C$10</c:f>
              <c:numCache>
                <c:formatCode>General</c:formatCode>
                <c:ptCount val="9"/>
                <c:pt idx="0">
                  <c:v>49.0</c:v>
                </c:pt>
                <c:pt idx="1">
                  <c:v>53.0</c:v>
                </c:pt>
                <c:pt idx="2">
                  <c:v>53.0</c:v>
                </c:pt>
                <c:pt idx="3">
                  <c:v>56.0</c:v>
                </c:pt>
                <c:pt idx="4">
                  <c:v>58.0</c:v>
                </c:pt>
                <c:pt idx="5">
                  <c:v>60.0</c:v>
                </c:pt>
                <c:pt idx="6">
                  <c:v>65.0</c:v>
                </c:pt>
                <c:pt idx="7">
                  <c:v>63.0</c:v>
                </c:pt>
                <c:pt idx="8">
                  <c:v>65.0</c:v>
                </c:pt>
              </c:numCache>
            </c:numRef>
          </c:val>
        </c:ser>
        <c:dLbls>
          <c:showLegendKey val="0"/>
          <c:showVal val="0"/>
          <c:showCatName val="0"/>
          <c:showSerName val="0"/>
          <c:showPercent val="0"/>
          <c:showBubbleSize val="0"/>
        </c:dLbls>
        <c:gapWidth val="104"/>
        <c:axId val="583344280"/>
        <c:axId val="583326552"/>
      </c:barChart>
      <c:catAx>
        <c:axId val="583344280"/>
        <c:scaling>
          <c:orientation val="minMax"/>
        </c:scaling>
        <c:delete val="0"/>
        <c:axPos val="l"/>
        <c:majorTickMark val="out"/>
        <c:minorTickMark val="none"/>
        <c:tickLblPos val="nextTo"/>
        <c:txPr>
          <a:bodyPr/>
          <a:lstStyle/>
          <a:p>
            <a:pPr>
              <a:defRPr sz="1600"/>
            </a:pPr>
            <a:endParaRPr lang="en-US"/>
          </a:p>
        </c:txPr>
        <c:crossAx val="583326552"/>
        <c:crosses val="autoZero"/>
        <c:auto val="1"/>
        <c:lblAlgn val="ctr"/>
        <c:lblOffset val="100"/>
        <c:noMultiLvlLbl val="0"/>
      </c:catAx>
      <c:valAx>
        <c:axId val="583326552"/>
        <c:scaling>
          <c:orientation val="minMax"/>
          <c:max val="100.0"/>
        </c:scaling>
        <c:delete val="0"/>
        <c:axPos val="b"/>
        <c:majorGridlines/>
        <c:numFmt formatCode="General" sourceLinked="1"/>
        <c:majorTickMark val="out"/>
        <c:minorTickMark val="none"/>
        <c:tickLblPos val="nextTo"/>
        <c:crossAx val="583344280"/>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87659331045158"/>
          <c:y val="0.0310734463276836"/>
          <c:w val="0.491115597729771"/>
          <c:h val="0.892123065371794"/>
        </c:manualLayout>
      </c:layout>
      <c:barChart>
        <c:barDir val="bar"/>
        <c:grouping val="clustered"/>
        <c:varyColors val="0"/>
        <c:ser>
          <c:idx val="0"/>
          <c:order val="0"/>
          <c:tx>
            <c:strRef>
              <c:f>Sheet1!$B$1</c:f>
              <c:strCache>
                <c:ptCount val="1"/>
                <c:pt idx="0">
                  <c:v>Romney</c:v>
                </c:pt>
              </c:strCache>
            </c:strRef>
          </c:tx>
          <c:spPr>
            <a:solidFill>
              <a:schemeClr val="accent2"/>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Sheet1!$A$2:$A$10</c:f>
              <c:strCache>
                <c:ptCount val="9"/>
                <c:pt idx="0">
                  <c:v>The deficit and government spending</c:v>
                </c:pt>
                <c:pt idx="1">
                  <c:v>Israel</c:v>
                </c:pt>
                <c:pt idx="2">
                  <c:v>Advancing Middle East peace</c:v>
                </c:pt>
                <c:pt idx="3">
                  <c:v>The economy and jobs</c:v>
                </c:pt>
                <c:pt idx="4">
                  <c:v>Dealing with Iran</c:v>
                </c:pt>
                <c:pt idx="5">
                  <c:v>Terrorism and national security</c:v>
                </c:pt>
                <c:pt idx="6">
                  <c:v>Social Security and Medicare</c:v>
                </c:pt>
                <c:pt idx="7">
                  <c:v>Fighting for the things that are most important to you</c:v>
                </c:pt>
                <c:pt idx="8">
                  <c:v>Health care</c:v>
                </c:pt>
              </c:strCache>
            </c:strRef>
          </c:cat>
          <c:val>
            <c:numRef>
              <c:f>Sheet1!$B$2:$B$10</c:f>
              <c:numCache>
                <c:formatCode>General</c:formatCode>
                <c:ptCount val="9"/>
                <c:pt idx="0">
                  <c:v>22.0</c:v>
                </c:pt>
                <c:pt idx="1">
                  <c:v>19.0</c:v>
                </c:pt>
                <c:pt idx="2">
                  <c:v>15.0</c:v>
                </c:pt>
                <c:pt idx="3">
                  <c:v>22.0</c:v>
                </c:pt>
                <c:pt idx="4">
                  <c:v>17.0</c:v>
                </c:pt>
                <c:pt idx="5">
                  <c:v>17.0</c:v>
                </c:pt>
                <c:pt idx="6">
                  <c:v>17.0</c:v>
                </c:pt>
                <c:pt idx="7">
                  <c:v>18.0</c:v>
                </c:pt>
                <c:pt idx="8">
                  <c:v>15.0</c:v>
                </c:pt>
              </c:numCache>
            </c:numRef>
          </c:val>
        </c:ser>
        <c:ser>
          <c:idx val="1"/>
          <c:order val="1"/>
          <c:tx>
            <c:strRef>
              <c:f>Sheet1!$C$1</c:f>
              <c:strCache>
                <c:ptCount val="1"/>
                <c:pt idx="0">
                  <c:v>Obama</c:v>
                </c:pt>
              </c:strCache>
            </c:strRef>
          </c:tx>
          <c:spPr>
            <a:solidFill>
              <a:schemeClr val="accent1"/>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Sheet1!$A$2:$A$10</c:f>
              <c:strCache>
                <c:ptCount val="9"/>
                <c:pt idx="0">
                  <c:v>The deficit and government spending</c:v>
                </c:pt>
                <c:pt idx="1">
                  <c:v>Israel</c:v>
                </c:pt>
                <c:pt idx="2">
                  <c:v>Advancing Middle East peace</c:v>
                </c:pt>
                <c:pt idx="3">
                  <c:v>The economy and jobs</c:v>
                </c:pt>
                <c:pt idx="4">
                  <c:v>Dealing with Iran</c:v>
                </c:pt>
                <c:pt idx="5">
                  <c:v>Terrorism and national security</c:v>
                </c:pt>
                <c:pt idx="6">
                  <c:v>Social Security and Medicare</c:v>
                </c:pt>
                <c:pt idx="7">
                  <c:v>Fighting for the things that are most important to you</c:v>
                </c:pt>
                <c:pt idx="8">
                  <c:v>Health care</c:v>
                </c:pt>
              </c:strCache>
            </c:strRef>
          </c:cat>
          <c:val>
            <c:numRef>
              <c:f>Sheet1!$C$2:$C$10</c:f>
              <c:numCache>
                <c:formatCode>General</c:formatCode>
                <c:ptCount val="9"/>
                <c:pt idx="0">
                  <c:v>25.0</c:v>
                </c:pt>
                <c:pt idx="1">
                  <c:v>29.0</c:v>
                </c:pt>
                <c:pt idx="2">
                  <c:v>29.0</c:v>
                </c:pt>
                <c:pt idx="3">
                  <c:v>29.0</c:v>
                </c:pt>
                <c:pt idx="4">
                  <c:v>33.0</c:v>
                </c:pt>
                <c:pt idx="5">
                  <c:v>36.0</c:v>
                </c:pt>
                <c:pt idx="6">
                  <c:v>44.0</c:v>
                </c:pt>
                <c:pt idx="7">
                  <c:v>44.0</c:v>
                </c:pt>
                <c:pt idx="8">
                  <c:v>45.0</c:v>
                </c:pt>
              </c:numCache>
            </c:numRef>
          </c:val>
        </c:ser>
        <c:dLbls>
          <c:showLegendKey val="0"/>
          <c:showVal val="0"/>
          <c:showCatName val="0"/>
          <c:showSerName val="0"/>
          <c:showPercent val="0"/>
          <c:showBubbleSize val="0"/>
        </c:dLbls>
        <c:gapWidth val="104"/>
        <c:axId val="591289592"/>
        <c:axId val="591292504"/>
      </c:barChart>
      <c:catAx>
        <c:axId val="591289592"/>
        <c:scaling>
          <c:orientation val="minMax"/>
        </c:scaling>
        <c:delete val="1"/>
        <c:axPos val="l"/>
        <c:majorTickMark val="out"/>
        <c:minorTickMark val="none"/>
        <c:tickLblPos val="nextTo"/>
        <c:crossAx val="591292504"/>
        <c:crosses val="autoZero"/>
        <c:auto val="1"/>
        <c:lblAlgn val="ctr"/>
        <c:lblOffset val="100"/>
        <c:noMultiLvlLbl val="0"/>
      </c:catAx>
      <c:valAx>
        <c:axId val="591292504"/>
        <c:scaling>
          <c:orientation val="minMax"/>
          <c:max val="100.0"/>
        </c:scaling>
        <c:delete val="0"/>
        <c:axPos val="b"/>
        <c:numFmt formatCode="General" sourceLinked="1"/>
        <c:majorTickMark val="out"/>
        <c:minorTickMark val="none"/>
        <c:tickLblPos val="nextTo"/>
        <c:crossAx val="591289592"/>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10938455968866"/>
          <c:y val="0.114136857892763"/>
          <c:w val="0.859006244909041"/>
          <c:h val="0.772225159355081"/>
        </c:manualLayout>
      </c:layout>
      <c:barChart>
        <c:barDir val="col"/>
        <c:grouping val="clustered"/>
        <c:varyColors val="0"/>
        <c:ser>
          <c:idx val="0"/>
          <c:order val="0"/>
          <c:tx>
            <c:strRef>
              <c:f>Sheet1!$B$1</c:f>
              <c:strCache>
                <c:ptCount val="1"/>
                <c:pt idx="0">
                  <c:v>Presidential Race</c:v>
                </c:pt>
              </c:strCache>
            </c:strRef>
          </c:tx>
          <c:spPr>
            <a:solidFill>
              <a:schemeClr val="accent2"/>
            </a:solidFill>
          </c:spPr>
          <c:invertIfNegative val="0"/>
          <c:dPt>
            <c:idx val="0"/>
            <c:invertIfNegative val="0"/>
            <c:bubble3D val="0"/>
            <c:spPr>
              <a:solidFill>
                <a:schemeClr val="accent1"/>
              </a:solidFill>
            </c:spPr>
          </c:dPt>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Sheet1!$A$2:$A$3</c:f>
              <c:strCache>
                <c:ptCount val="2"/>
                <c:pt idx="0">
                  <c:v>Obama</c:v>
                </c:pt>
                <c:pt idx="1">
                  <c:v>Romney</c:v>
                </c:pt>
              </c:strCache>
            </c:strRef>
          </c:cat>
          <c:val>
            <c:numRef>
              <c:f>Sheet1!$B$2:$B$3</c:f>
              <c:numCache>
                <c:formatCode>General</c:formatCode>
                <c:ptCount val="2"/>
                <c:pt idx="0">
                  <c:v>70.0</c:v>
                </c:pt>
                <c:pt idx="1">
                  <c:v>30.0</c:v>
                </c:pt>
              </c:numCache>
            </c:numRef>
          </c:val>
        </c:ser>
        <c:dLbls>
          <c:showLegendKey val="0"/>
          <c:showVal val="0"/>
          <c:showCatName val="0"/>
          <c:showSerName val="0"/>
          <c:showPercent val="0"/>
          <c:showBubbleSize val="0"/>
        </c:dLbls>
        <c:gapWidth val="150"/>
        <c:axId val="565008152"/>
        <c:axId val="565011064"/>
      </c:barChart>
      <c:catAx>
        <c:axId val="565008152"/>
        <c:scaling>
          <c:orientation val="minMax"/>
        </c:scaling>
        <c:delete val="0"/>
        <c:axPos val="b"/>
        <c:majorTickMark val="out"/>
        <c:minorTickMark val="none"/>
        <c:tickLblPos val="nextTo"/>
        <c:crossAx val="565011064"/>
        <c:crosses val="autoZero"/>
        <c:auto val="1"/>
        <c:lblAlgn val="ctr"/>
        <c:lblOffset val="100"/>
        <c:noMultiLvlLbl val="0"/>
      </c:catAx>
      <c:valAx>
        <c:axId val="565011064"/>
        <c:scaling>
          <c:orientation val="minMax"/>
          <c:max val="100.0"/>
        </c:scaling>
        <c:delete val="0"/>
        <c:axPos val="l"/>
        <c:majorGridlines/>
        <c:numFmt formatCode="General" sourceLinked="1"/>
        <c:majorTickMark val="out"/>
        <c:minorTickMark val="none"/>
        <c:tickLblPos val="nextTo"/>
        <c:crossAx val="565008152"/>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84649228168513"/>
          <c:y val="0.0282051282051282"/>
          <c:w val="0.487243427198719"/>
          <c:h val="0.802482737734706"/>
        </c:manualLayout>
      </c:layout>
      <c:barChart>
        <c:barDir val="bar"/>
        <c:grouping val="clustered"/>
        <c:varyColors val="0"/>
        <c:ser>
          <c:idx val="0"/>
          <c:order val="0"/>
          <c:tx>
            <c:strRef>
              <c:f>Sheet1!$B$1</c:f>
              <c:strCache>
                <c:ptCount val="1"/>
                <c:pt idx="0">
                  <c:v>Mandel total</c:v>
                </c:pt>
              </c:strCache>
            </c:strRef>
          </c:tx>
          <c:spPr>
            <a:solidFill>
              <a:schemeClr val="accent2">
                <a:lumMod val="60000"/>
                <a:lumOff val="40000"/>
              </a:schemeClr>
            </a:solidFill>
            <a:effectLst/>
          </c:spPr>
          <c:invertIfNegative val="0"/>
          <c:dLbls>
            <c:dLbl>
              <c:idx val="3"/>
              <c:delete val="1"/>
            </c:dLbl>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Sheet1!$A$2:$A$6</c:f>
              <c:strCache>
                <c:ptCount val="5"/>
                <c:pt idx="0">
                  <c:v>Israel </c:v>
                </c:pt>
                <c:pt idx="1">
                  <c:v>Dealing with Iran</c:v>
                </c:pt>
                <c:pt idx="2">
                  <c:v>The economy and jobs</c:v>
                </c:pt>
                <c:pt idx="3">
                  <c:v>Social Security and Medicare</c:v>
                </c:pt>
                <c:pt idx="4">
                  <c:v>Fighting for the things that are most important to you</c:v>
                </c:pt>
              </c:strCache>
            </c:strRef>
          </c:cat>
          <c:val>
            <c:numRef>
              <c:f>Sheet1!$B$2:$B$6</c:f>
              <c:numCache>
                <c:formatCode>General</c:formatCode>
                <c:ptCount val="5"/>
                <c:pt idx="0">
                  <c:v>29.0</c:v>
                </c:pt>
                <c:pt idx="1">
                  <c:v>27.0</c:v>
                </c:pt>
                <c:pt idx="2">
                  <c:v>27.0</c:v>
                </c:pt>
                <c:pt idx="3">
                  <c:v>23.0</c:v>
                </c:pt>
                <c:pt idx="4">
                  <c:v>25.0</c:v>
                </c:pt>
              </c:numCache>
            </c:numRef>
          </c:val>
        </c:ser>
        <c:ser>
          <c:idx val="1"/>
          <c:order val="1"/>
          <c:tx>
            <c:strRef>
              <c:f>Sheet1!$C$1</c:f>
              <c:strCache>
                <c:ptCount val="1"/>
                <c:pt idx="0">
                  <c:v>Brown total</c:v>
                </c:pt>
              </c:strCache>
            </c:strRef>
          </c:tx>
          <c:spPr>
            <a:solidFill>
              <a:schemeClr val="accent1">
                <a:lumMod val="50000"/>
                <a:lumOff val="50000"/>
              </a:schemeClr>
            </a:solidFill>
            <a:effectLst/>
          </c:spPr>
          <c:invertIfNegative val="0"/>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Sheet1!$A$2:$A$6</c:f>
              <c:strCache>
                <c:ptCount val="5"/>
                <c:pt idx="0">
                  <c:v>Israel </c:v>
                </c:pt>
                <c:pt idx="1">
                  <c:v>Dealing with Iran</c:v>
                </c:pt>
                <c:pt idx="2">
                  <c:v>The economy and jobs</c:v>
                </c:pt>
                <c:pt idx="3">
                  <c:v>Social Security and Medicare</c:v>
                </c:pt>
                <c:pt idx="4">
                  <c:v>Fighting for the things that are most important to you</c:v>
                </c:pt>
              </c:strCache>
            </c:strRef>
          </c:cat>
          <c:val>
            <c:numRef>
              <c:f>Sheet1!$C$2:$C$6</c:f>
              <c:numCache>
                <c:formatCode>General</c:formatCode>
                <c:ptCount val="5"/>
                <c:pt idx="0">
                  <c:v>52.0</c:v>
                </c:pt>
                <c:pt idx="1">
                  <c:v>54.0</c:v>
                </c:pt>
                <c:pt idx="2">
                  <c:v>66.0</c:v>
                </c:pt>
                <c:pt idx="3">
                  <c:v>66.0</c:v>
                </c:pt>
                <c:pt idx="4">
                  <c:v>67.0</c:v>
                </c:pt>
              </c:numCache>
            </c:numRef>
          </c:val>
        </c:ser>
        <c:dLbls>
          <c:showLegendKey val="0"/>
          <c:showVal val="0"/>
          <c:showCatName val="0"/>
          <c:showSerName val="0"/>
          <c:showPercent val="0"/>
          <c:showBubbleSize val="0"/>
        </c:dLbls>
        <c:gapWidth val="150"/>
        <c:axId val="591186328"/>
        <c:axId val="591178680"/>
      </c:barChart>
      <c:catAx>
        <c:axId val="591186328"/>
        <c:scaling>
          <c:orientation val="minMax"/>
        </c:scaling>
        <c:delete val="0"/>
        <c:axPos val="l"/>
        <c:majorTickMark val="out"/>
        <c:minorTickMark val="none"/>
        <c:tickLblPos val="nextTo"/>
        <c:crossAx val="591178680"/>
        <c:crosses val="autoZero"/>
        <c:auto val="1"/>
        <c:lblAlgn val="ctr"/>
        <c:lblOffset val="100"/>
        <c:noMultiLvlLbl val="0"/>
      </c:catAx>
      <c:valAx>
        <c:axId val="591178680"/>
        <c:scaling>
          <c:orientation val="minMax"/>
          <c:max val="80.0"/>
        </c:scaling>
        <c:delete val="0"/>
        <c:axPos val="b"/>
        <c:majorGridlines/>
        <c:numFmt formatCode="General" sourceLinked="1"/>
        <c:majorTickMark val="out"/>
        <c:minorTickMark val="none"/>
        <c:tickLblPos val="nextTo"/>
        <c:crossAx val="591186328"/>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84649228168513"/>
          <c:y val="0.0282051282051282"/>
          <c:w val="0.487243427198719"/>
          <c:h val="0.802482737734706"/>
        </c:manualLayout>
      </c:layout>
      <c:barChart>
        <c:barDir val="bar"/>
        <c:grouping val="clustered"/>
        <c:varyColors val="0"/>
        <c:ser>
          <c:idx val="0"/>
          <c:order val="0"/>
          <c:tx>
            <c:strRef>
              <c:f>Sheet1!$B$1</c:f>
              <c:strCache>
                <c:ptCount val="1"/>
                <c:pt idx="0">
                  <c:v>Mandel much  better</c:v>
                </c:pt>
              </c:strCache>
            </c:strRef>
          </c:tx>
          <c:spPr>
            <a:solidFill>
              <a:schemeClr val="accent2"/>
            </a:solidFill>
            <a:effectLst/>
          </c:spPr>
          <c:invertIfNegative val="0"/>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Sheet1!$A$2:$A$6</c:f>
              <c:strCache>
                <c:ptCount val="5"/>
                <c:pt idx="0">
                  <c:v>Israel </c:v>
                </c:pt>
                <c:pt idx="1">
                  <c:v>Dealing with Iran</c:v>
                </c:pt>
                <c:pt idx="2">
                  <c:v>The economy and jobs</c:v>
                </c:pt>
                <c:pt idx="3">
                  <c:v>Social Security and Medicare</c:v>
                </c:pt>
                <c:pt idx="4">
                  <c:v>Fighting for the things that are most important to you</c:v>
                </c:pt>
              </c:strCache>
            </c:strRef>
          </c:cat>
          <c:val>
            <c:numRef>
              <c:f>Sheet1!$B$2:$B$6</c:f>
              <c:numCache>
                <c:formatCode>General</c:formatCode>
                <c:ptCount val="5"/>
                <c:pt idx="0">
                  <c:v>22.0</c:v>
                </c:pt>
                <c:pt idx="1">
                  <c:v>18.0</c:v>
                </c:pt>
                <c:pt idx="2">
                  <c:v>19.0</c:v>
                </c:pt>
                <c:pt idx="3">
                  <c:v>18.0</c:v>
                </c:pt>
                <c:pt idx="4">
                  <c:v>19.0</c:v>
                </c:pt>
              </c:numCache>
            </c:numRef>
          </c:val>
        </c:ser>
        <c:ser>
          <c:idx val="1"/>
          <c:order val="1"/>
          <c:tx>
            <c:strRef>
              <c:f>Sheet1!$C$1</c:f>
              <c:strCache>
                <c:ptCount val="1"/>
                <c:pt idx="0">
                  <c:v>Brown much better</c:v>
                </c:pt>
              </c:strCache>
            </c:strRef>
          </c:tx>
          <c:spPr>
            <a:solidFill>
              <a:srgbClr val="002060"/>
            </a:solidFill>
            <a:effectLst/>
          </c:spPr>
          <c:invertIfNegative val="0"/>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Sheet1!$A$2:$A$6</c:f>
              <c:strCache>
                <c:ptCount val="5"/>
                <c:pt idx="0">
                  <c:v>Israel </c:v>
                </c:pt>
                <c:pt idx="1">
                  <c:v>Dealing with Iran</c:v>
                </c:pt>
                <c:pt idx="2">
                  <c:v>The economy and jobs</c:v>
                </c:pt>
                <c:pt idx="3">
                  <c:v>Social Security and Medicare</c:v>
                </c:pt>
                <c:pt idx="4">
                  <c:v>Fighting for the things that are most important to you</c:v>
                </c:pt>
              </c:strCache>
            </c:strRef>
          </c:cat>
          <c:val>
            <c:numRef>
              <c:f>Sheet1!$C$2:$C$6</c:f>
              <c:numCache>
                <c:formatCode>General</c:formatCode>
                <c:ptCount val="5"/>
                <c:pt idx="0">
                  <c:v>37.0</c:v>
                </c:pt>
                <c:pt idx="1">
                  <c:v>40.0</c:v>
                </c:pt>
                <c:pt idx="2">
                  <c:v>52.0</c:v>
                </c:pt>
                <c:pt idx="3">
                  <c:v>54.0</c:v>
                </c:pt>
                <c:pt idx="4">
                  <c:v>56.0</c:v>
                </c:pt>
              </c:numCache>
            </c:numRef>
          </c:val>
        </c:ser>
        <c:dLbls>
          <c:showLegendKey val="0"/>
          <c:showVal val="0"/>
          <c:showCatName val="0"/>
          <c:showSerName val="0"/>
          <c:showPercent val="0"/>
          <c:showBubbleSize val="0"/>
        </c:dLbls>
        <c:gapWidth val="150"/>
        <c:axId val="591156072"/>
        <c:axId val="591148632"/>
      </c:barChart>
      <c:catAx>
        <c:axId val="591156072"/>
        <c:scaling>
          <c:orientation val="minMax"/>
        </c:scaling>
        <c:delete val="1"/>
        <c:axPos val="l"/>
        <c:majorTickMark val="out"/>
        <c:minorTickMark val="none"/>
        <c:tickLblPos val="nextTo"/>
        <c:crossAx val="591148632"/>
        <c:crosses val="autoZero"/>
        <c:auto val="1"/>
        <c:lblAlgn val="ctr"/>
        <c:lblOffset val="100"/>
        <c:noMultiLvlLbl val="0"/>
      </c:catAx>
      <c:valAx>
        <c:axId val="591148632"/>
        <c:scaling>
          <c:orientation val="minMax"/>
          <c:max val="80.0"/>
        </c:scaling>
        <c:delete val="1"/>
        <c:axPos val="b"/>
        <c:numFmt formatCode="General" sourceLinked="1"/>
        <c:majorTickMark val="out"/>
        <c:minorTickMark val="none"/>
        <c:tickLblPos val="nextTo"/>
        <c:crossAx val="591156072"/>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84649228168513"/>
          <c:y val="0.0282051282051282"/>
          <c:w val="0.487243427198719"/>
          <c:h val="0.802482737734706"/>
        </c:manualLayout>
      </c:layout>
      <c:barChart>
        <c:barDir val="bar"/>
        <c:grouping val="clustered"/>
        <c:varyColors val="0"/>
        <c:ser>
          <c:idx val="0"/>
          <c:order val="0"/>
          <c:tx>
            <c:strRef>
              <c:f>Sheet1!$B$1</c:f>
              <c:strCache>
                <c:ptCount val="1"/>
                <c:pt idx="0">
                  <c:v>romney total</c:v>
                </c:pt>
              </c:strCache>
            </c:strRef>
          </c:tx>
          <c:spPr>
            <a:solidFill>
              <a:schemeClr val="accent2">
                <a:lumMod val="60000"/>
                <a:lumOff val="40000"/>
              </a:schemeClr>
            </a:solidFill>
          </c:spPr>
          <c:invertIfNegative val="0"/>
          <c:dLbls>
            <c:dLbl>
              <c:idx val="1"/>
              <c:delete val="1"/>
            </c:dLbl>
            <c:dLbl>
              <c:idx val="3"/>
              <c:delete val="1"/>
            </c:dLbl>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Sheet1!$A$2:$A$6</c:f>
              <c:strCache>
                <c:ptCount val="5"/>
                <c:pt idx="0">
                  <c:v>Israel </c:v>
                </c:pt>
                <c:pt idx="1">
                  <c:v>The economy and jobs</c:v>
                </c:pt>
                <c:pt idx="2">
                  <c:v>Dealing with Iran</c:v>
                </c:pt>
                <c:pt idx="3">
                  <c:v>Fighting for the things that are most important to you</c:v>
                </c:pt>
                <c:pt idx="4">
                  <c:v>Social Security and Medicare</c:v>
                </c:pt>
              </c:strCache>
            </c:strRef>
          </c:cat>
          <c:val>
            <c:numRef>
              <c:f>Sheet1!$B$2:$B$6</c:f>
              <c:numCache>
                <c:formatCode>General</c:formatCode>
                <c:ptCount val="5"/>
                <c:pt idx="0">
                  <c:v>34.0</c:v>
                </c:pt>
                <c:pt idx="1">
                  <c:v>34.0</c:v>
                </c:pt>
                <c:pt idx="2">
                  <c:v>30.0</c:v>
                </c:pt>
                <c:pt idx="3">
                  <c:v>30.0</c:v>
                </c:pt>
                <c:pt idx="4">
                  <c:v>29.0</c:v>
                </c:pt>
              </c:numCache>
            </c:numRef>
          </c:val>
        </c:ser>
        <c:ser>
          <c:idx val="1"/>
          <c:order val="1"/>
          <c:tx>
            <c:strRef>
              <c:f>Sheet1!$C$1</c:f>
              <c:strCache>
                <c:ptCount val="1"/>
                <c:pt idx="0">
                  <c:v>obama total2</c:v>
                </c:pt>
              </c:strCache>
            </c:strRef>
          </c:tx>
          <c:spPr>
            <a:solidFill>
              <a:schemeClr val="accent1">
                <a:lumMod val="50000"/>
                <a:lumOff val="50000"/>
              </a:schemeClr>
            </a:solidFill>
          </c:spPr>
          <c:invertIfNegative val="0"/>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Sheet1!$A$2:$A$6</c:f>
              <c:strCache>
                <c:ptCount val="5"/>
                <c:pt idx="0">
                  <c:v>Israel </c:v>
                </c:pt>
                <c:pt idx="1">
                  <c:v>The economy and jobs</c:v>
                </c:pt>
                <c:pt idx="2">
                  <c:v>Dealing with Iran</c:v>
                </c:pt>
                <c:pt idx="3">
                  <c:v>Fighting for the things that are most important to you</c:v>
                </c:pt>
                <c:pt idx="4">
                  <c:v>Social Security and Medicare</c:v>
                </c:pt>
              </c:strCache>
            </c:strRef>
          </c:cat>
          <c:val>
            <c:numRef>
              <c:f>Sheet1!$C$2:$C$6</c:f>
              <c:numCache>
                <c:formatCode>General</c:formatCode>
                <c:ptCount val="5"/>
                <c:pt idx="0">
                  <c:v>56.0</c:v>
                </c:pt>
                <c:pt idx="1">
                  <c:v>61.0</c:v>
                </c:pt>
                <c:pt idx="2">
                  <c:v>61.0</c:v>
                </c:pt>
                <c:pt idx="3">
                  <c:v>65.0</c:v>
                </c:pt>
                <c:pt idx="4">
                  <c:v>65.0</c:v>
                </c:pt>
              </c:numCache>
            </c:numRef>
          </c:val>
        </c:ser>
        <c:dLbls>
          <c:showLegendKey val="0"/>
          <c:showVal val="0"/>
          <c:showCatName val="0"/>
          <c:showSerName val="0"/>
          <c:showPercent val="0"/>
          <c:showBubbleSize val="0"/>
        </c:dLbls>
        <c:gapWidth val="150"/>
        <c:axId val="583238248"/>
        <c:axId val="583240968"/>
      </c:barChart>
      <c:catAx>
        <c:axId val="583238248"/>
        <c:scaling>
          <c:orientation val="minMax"/>
        </c:scaling>
        <c:delete val="0"/>
        <c:axPos val="l"/>
        <c:majorTickMark val="out"/>
        <c:minorTickMark val="none"/>
        <c:tickLblPos val="nextTo"/>
        <c:crossAx val="583240968"/>
        <c:crosses val="autoZero"/>
        <c:auto val="1"/>
        <c:lblAlgn val="ctr"/>
        <c:lblOffset val="100"/>
        <c:noMultiLvlLbl val="0"/>
      </c:catAx>
      <c:valAx>
        <c:axId val="583240968"/>
        <c:scaling>
          <c:orientation val="minMax"/>
          <c:max val="80.0"/>
        </c:scaling>
        <c:delete val="0"/>
        <c:axPos val="b"/>
        <c:majorGridlines/>
        <c:numFmt formatCode="General" sourceLinked="1"/>
        <c:majorTickMark val="out"/>
        <c:minorTickMark val="none"/>
        <c:tickLblPos val="nextTo"/>
        <c:crossAx val="583238248"/>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84649228168513"/>
          <c:y val="0.0282051282051282"/>
          <c:w val="0.487243427198719"/>
          <c:h val="0.802482737734706"/>
        </c:manualLayout>
      </c:layout>
      <c:barChart>
        <c:barDir val="bar"/>
        <c:grouping val="clustered"/>
        <c:varyColors val="0"/>
        <c:ser>
          <c:idx val="0"/>
          <c:order val="0"/>
          <c:tx>
            <c:strRef>
              <c:f>Sheet1!$B$1</c:f>
              <c:strCache>
                <c:ptCount val="1"/>
                <c:pt idx="0">
                  <c:v>Romney much better</c:v>
                </c:pt>
              </c:strCache>
            </c:strRef>
          </c:tx>
          <c:spPr>
            <a:solidFill>
              <a:schemeClr val="accent2"/>
            </a:solidFill>
            <a:effectLst/>
          </c:spPr>
          <c:invertIfNegative val="0"/>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Sheet1!$A$2:$A$6</c:f>
              <c:strCache>
                <c:ptCount val="5"/>
                <c:pt idx="0">
                  <c:v>Israel </c:v>
                </c:pt>
                <c:pt idx="1">
                  <c:v>The economy and jobs</c:v>
                </c:pt>
                <c:pt idx="2">
                  <c:v>Dealing with Iran</c:v>
                </c:pt>
                <c:pt idx="3">
                  <c:v>Fighting for the things that are most important to you</c:v>
                </c:pt>
                <c:pt idx="4">
                  <c:v>Social Security and Medicare</c:v>
                </c:pt>
              </c:strCache>
            </c:strRef>
          </c:cat>
          <c:val>
            <c:numRef>
              <c:f>Sheet1!$B$2:$B$6</c:f>
              <c:numCache>
                <c:formatCode>General</c:formatCode>
                <c:ptCount val="5"/>
                <c:pt idx="0">
                  <c:v>26.0</c:v>
                </c:pt>
                <c:pt idx="1">
                  <c:v>29.0</c:v>
                </c:pt>
                <c:pt idx="2">
                  <c:v>24.0</c:v>
                </c:pt>
                <c:pt idx="3">
                  <c:v>25.0</c:v>
                </c:pt>
                <c:pt idx="4">
                  <c:v>21.0</c:v>
                </c:pt>
              </c:numCache>
            </c:numRef>
          </c:val>
        </c:ser>
        <c:ser>
          <c:idx val="1"/>
          <c:order val="1"/>
          <c:tx>
            <c:strRef>
              <c:f>Sheet1!$C$1</c:f>
              <c:strCache>
                <c:ptCount val="1"/>
                <c:pt idx="0">
                  <c:v>obama much  better2</c:v>
                </c:pt>
              </c:strCache>
            </c:strRef>
          </c:tx>
          <c:spPr>
            <a:solidFill>
              <a:srgbClr val="002060"/>
            </a:solidFill>
          </c:spPr>
          <c:invertIfNegative val="0"/>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Sheet1!$A$2:$A$6</c:f>
              <c:strCache>
                <c:ptCount val="5"/>
                <c:pt idx="0">
                  <c:v>Israel </c:v>
                </c:pt>
                <c:pt idx="1">
                  <c:v>The economy and jobs</c:v>
                </c:pt>
                <c:pt idx="2">
                  <c:v>Dealing with Iran</c:v>
                </c:pt>
                <c:pt idx="3">
                  <c:v>Fighting for the things that are most important to you</c:v>
                </c:pt>
                <c:pt idx="4">
                  <c:v>Social Security and Medicare</c:v>
                </c:pt>
              </c:strCache>
            </c:strRef>
          </c:cat>
          <c:val>
            <c:numRef>
              <c:f>Sheet1!$C$2:$C$6</c:f>
              <c:numCache>
                <c:formatCode>General</c:formatCode>
                <c:ptCount val="5"/>
                <c:pt idx="0">
                  <c:v>39.0</c:v>
                </c:pt>
                <c:pt idx="1">
                  <c:v>41.0</c:v>
                </c:pt>
                <c:pt idx="2">
                  <c:v>48.0</c:v>
                </c:pt>
                <c:pt idx="3">
                  <c:v>55.0</c:v>
                </c:pt>
                <c:pt idx="4">
                  <c:v>55.0</c:v>
                </c:pt>
              </c:numCache>
            </c:numRef>
          </c:val>
        </c:ser>
        <c:dLbls>
          <c:showLegendKey val="0"/>
          <c:showVal val="0"/>
          <c:showCatName val="0"/>
          <c:showSerName val="0"/>
          <c:showPercent val="0"/>
          <c:showBubbleSize val="0"/>
        </c:dLbls>
        <c:gapWidth val="150"/>
        <c:axId val="591045928"/>
        <c:axId val="591048872"/>
      </c:barChart>
      <c:catAx>
        <c:axId val="591045928"/>
        <c:scaling>
          <c:orientation val="minMax"/>
        </c:scaling>
        <c:delete val="1"/>
        <c:axPos val="l"/>
        <c:majorTickMark val="out"/>
        <c:minorTickMark val="none"/>
        <c:tickLblPos val="nextTo"/>
        <c:crossAx val="591048872"/>
        <c:crosses val="autoZero"/>
        <c:auto val="1"/>
        <c:lblAlgn val="ctr"/>
        <c:lblOffset val="100"/>
        <c:noMultiLvlLbl val="0"/>
      </c:catAx>
      <c:valAx>
        <c:axId val="591048872"/>
        <c:scaling>
          <c:orientation val="minMax"/>
          <c:max val="80.0"/>
        </c:scaling>
        <c:delete val="1"/>
        <c:axPos val="b"/>
        <c:numFmt formatCode="General" sourceLinked="1"/>
        <c:majorTickMark val="out"/>
        <c:minorTickMark val="none"/>
        <c:tickLblPos val="nextTo"/>
        <c:crossAx val="591045928"/>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Yes</c:v>
                </c:pt>
              </c:strCache>
            </c:strRef>
          </c:tx>
          <c:spPr>
            <a:solidFill>
              <a:schemeClr val="accent5"/>
            </a:solidFill>
          </c:spPr>
          <c:invertIfNegative val="0"/>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Sheet1!$A$2:$A$3</c:f>
              <c:strCache>
                <c:ptCount val="2"/>
                <c:pt idx="0">
                  <c:v>National</c:v>
                </c:pt>
                <c:pt idx="1">
                  <c:v>Ohio</c:v>
                </c:pt>
              </c:strCache>
            </c:strRef>
          </c:cat>
          <c:val>
            <c:numRef>
              <c:f>Sheet1!$B$2:$B$3</c:f>
              <c:numCache>
                <c:formatCode>General</c:formatCode>
                <c:ptCount val="2"/>
                <c:pt idx="0">
                  <c:v>45.0</c:v>
                </c:pt>
                <c:pt idx="1">
                  <c:v>73.0</c:v>
                </c:pt>
              </c:numCache>
            </c:numRef>
          </c:val>
        </c:ser>
        <c:ser>
          <c:idx val="1"/>
          <c:order val="1"/>
          <c:tx>
            <c:strRef>
              <c:f>Sheet1!$C$1</c:f>
              <c:strCache>
                <c:ptCount val="1"/>
                <c:pt idx="0">
                  <c:v>No</c:v>
                </c:pt>
              </c:strCache>
            </c:strRef>
          </c:tx>
          <c:invertIfNegative val="0"/>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Sheet1!$A$2:$A$3</c:f>
              <c:strCache>
                <c:ptCount val="2"/>
                <c:pt idx="0">
                  <c:v>National</c:v>
                </c:pt>
                <c:pt idx="1">
                  <c:v>Ohio</c:v>
                </c:pt>
              </c:strCache>
            </c:strRef>
          </c:cat>
          <c:val>
            <c:numRef>
              <c:f>Sheet1!$C$2:$C$3</c:f>
              <c:numCache>
                <c:formatCode>General</c:formatCode>
                <c:ptCount val="2"/>
                <c:pt idx="0">
                  <c:v>55.0</c:v>
                </c:pt>
                <c:pt idx="1">
                  <c:v>24.0</c:v>
                </c:pt>
              </c:numCache>
            </c:numRef>
          </c:val>
        </c:ser>
        <c:dLbls>
          <c:showLegendKey val="0"/>
          <c:showVal val="0"/>
          <c:showCatName val="0"/>
          <c:showSerName val="0"/>
          <c:showPercent val="0"/>
          <c:showBubbleSize val="0"/>
        </c:dLbls>
        <c:gapWidth val="150"/>
        <c:axId val="591031736"/>
        <c:axId val="591034680"/>
      </c:barChart>
      <c:catAx>
        <c:axId val="591031736"/>
        <c:scaling>
          <c:orientation val="minMax"/>
        </c:scaling>
        <c:delete val="0"/>
        <c:axPos val="b"/>
        <c:majorTickMark val="out"/>
        <c:minorTickMark val="none"/>
        <c:tickLblPos val="nextTo"/>
        <c:crossAx val="591034680"/>
        <c:crosses val="autoZero"/>
        <c:auto val="1"/>
        <c:lblAlgn val="ctr"/>
        <c:lblOffset val="100"/>
        <c:noMultiLvlLbl val="0"/>
      </c:catAx>
      <c:valAx>
        <c:axId val="591034680"/>
        <c:scaling>
          <c:orientation val="minMax"/>
          <c:max val="100.0"/>
        </c:scaling>
        <c:delete val="0"/>
        <c:axPos val="l"/>
        <c:majorGridlines/>
        <c:numFmt formatCode="General" sourceLinked="1"/>
        <c:majorTickMark val="out"/>
        <c:minorTickMark val="none"/>
        <c:tickLblPos val="nextTo"/>
        <c:crossAx val="591031736"/>
        <c:crosses val="autoZero"/>
        <c:crossBetween val="between"/>
      </c:valAx>
    </c:plotArea>
    <c:legend>
      <c:legendPos val="b"/>
      <c:layout>
        <c:manualLayout>
          <c:xMode val="edge"/>
          <c:yMode val="edge"/>
          <c:x val="0.447553049512879"/>
          <c:y val="0.926839049779795"/>
          <c:w val="0.133424640775835"/>
          <c:h val="0.0725741803461008"/>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670294497086169"/>
          <c:y val="0.0412429378531073"/>
          <c:w val="0.914608968370479"/>
          <c:h val="0.721883535744473"/>
        </c:manualLayout>
      </c:layout>
      <c:barChart>
        <c:barDir val="col"/>
        <c:grouping val="clustered"/>
        <c:varyColors val="0"/>
        <c:ser>
          <c:idx val="0"/>
          <c:order val="0"/>
          <c:tx>
            <c:strRef>
              <c:f>Sheet1!$B$1</c:f>
              <c:strCache>
                <c:ptCount val="1"/>
                <c:pt idx="0">
                  <c:v>Total Support Obama</c:v>
                </c:pt>
              </c:strCache>
            </c:strRef>
          </c:tx>
          <c:spPr>
            <a:solidFill>
              <a:srgbClr val="3366FF"/>
            </a:solidFill>
          </c:spPr>
          <c:invertIfNegative val="0"/>
          <c:dLbls>
            <c:dLbl>
              <c:idx val="1"/>
              <c:layout/>
              <c:spPr/>
              <c:txPr>
                <a:bodyPr/>
                <a:lstStyle/>
                <a:p>
                  <a:pPr>
                    <a:defRPr b="1">
                      <a:solidFill>
                        <a:schemeClr val="tx1"/>
                      </a:solidFill>
                    </a:defRPr>
                  </a:pPr>
                  <a:endParaRPr lang="en-US"/>
                </a:p>
              </c:txPr>
              <c:dLblPos val="outEnd"/>
              <c:showLegendKey val="0"/>
              <c:showVal val="1"/>
              <c:showCatName val="0"/>
              <c:showSerName val="0"/>
              <c:showPercent val="0"/>
              <c:showBubbleSize val="0"/>
            </c:dLbl>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Sheet1!$A$2:$A$3</c:f>
              <c:strCache>
                <c:ptCount val="2"/>
                <c:pt idx="0">
                  <c:v>National</c:v>
                </c:pt>
                <c:pt idx="1">
                  <c:v>Ohio</c:v>
                </c:pt>
              </c:strCache>
            </c:strRef>
          </c:cat>
          <c:val>
            <c:numRef>
              <c:f>Sheet1!$B$2:$B$3</c:f>
              <c:numCache>
                <c:formatCode>General</c:formatCode>
                <c:ptCount val="2"/>
                <c:pt idx="0">
                  <c:v>38.0</c:v>
                </c:pt>
                <c:pt idx="1">
                  <c:v>22.0</c:v>
                </c:pt>
              </c:numCache>
            </c:numRef>
          </c:val>
        </c:ser>
        <c:ser>
          <c:idx val="1"/>
          <c:order val="1"/>
          <c:tx>
            <c:strRef>
              <c:f>Sheet1!$C$1</c:f>
              <c:strCache>
                <c:ptCount val="1"/>
                <c:pt idx="0">
                  <c:v>Total Support Romney</c:v>
                </c:pt>
              </c:strCache>
            </c:strRef>
          </c:tx>
          <c:spPr>
            <a:solidFill>
              <a:schemeClr val="accent2">
                <a:lumMod val="60000"/>
                <a:lumOff val="40000"/>
              </a:schemeClr>
            </a:solidFill>
          </c:spPr>
          <c:invertIfNegative val="0"/>
          <c:dLbls>
            <c:dLbl>
              <c:idx val="1"/>
              <c:layout/>
              <c:spPr/>
              <c:txPr>
                <a:bodyPr/>
                <a:lstStyle/>
                <a:p>
                  <a:pPr>
                    <a:defRPr b="1">
                      <a:solidFill>
                        <a:schemeClr val="tx1"/>
                      </a:solidFill>
                    </a:defRPr>
                  </a:pPr>
                  <a:endParaRPr lang="en-US"/>
                </a:p>
              </c:txPr>
              <c:dLblPos val="outEnd"/>
              <c:showLegendKey val="0"/>
              <c:showVal val="1"/>
              <c:showCatName val="0"/>
              <c:showSerName val="0"/>
              <c:showPercent val="0"/>
              <c:showBubbleSize val="0"/>
            </c:dLbl>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Sheet1!$A$2:$A$3</c:f>
              <c:strCache>
                <c:ptCount val="2"/>
                <c:pt idx="0">
                  <c:v>National</c:v>
                </c:pt>
                <c:pt idx="1">
                  <c:v>Ohio</c:v>
                </c:pt>
              </c:strCache>
            </c:strRef>
          </c:cat>
          <c:val>
            <c:numRef>
              <c:f>Sheet1!$C$2:$C$3</c:f>
              <c:numCache>
                <c:formatCode>General</c:formatCode>
                <c:ptCount val="2"/>
                <c:pt idx="0">
                  <c:v>23.0</c:v>
                </c:pt>
                <c:pt idx="1">
                  <c:v>13.0</c:v>
                </c:pt>
              </c:numCache>
            </c:numRef>
          </c:val>
        </c:ser>
        <c:ser>
          <c:idx val="2"/>
          <c:order val="2"/>
          <c:tx>
            <c:strRef>
              <c:f>Sheet1!$D$1</c:f>
              <c:strCache>
                <c:ptCount val="1"/>
                <c:pt idx="0">
                  <c:v>No Difference</c:v>
                </c:pt>
              </c:strCache>
            </c:strRef>
          </c:tx>
          <c:invertIfNegative val="0"/>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Sheet1!$A$2:$A$3</c:f>
              <c:strCache>
                <c:ptCount val="2"/>
                <c:pt idx="0">
                  <c:v>National</c:v>
                </c:pt>
                <c:pt idx="1">
                  <c:v>Ohio</c:v>
                </c:pt>
              </c:strCache>
            </c:strRef>
          </c:cat>
          <c:val>
            <c:numRef>
              <c:f>Sheet1!$D$2:$D$3</c:f>
              <c:numCache>
                <c:formatCode>General</c:formatCode>
                <c:ptCount val="2"/>
                <c:pt idx="0">
                  <c:v>40.0</c:v>
                </c:pt>
                <c:pt idx="1">
                  <c:v>63.0</c:v>
                </c:pt>
              </c:numCache>
            </c:numRef>
          </c:val>
        </c:ser>
        <c:dLbls>
          <c:showLegendKey val="0"/>
          <c:showVal val="0"/>
          <c:showCatName val="0"/>
          <c:showSerName val="0"/>
          <c:showPercent val="0"/>
          <c:showBubbleSize val="0"/>
        </c:dLbls>
        <c:gapWidth val="150"/>
        <c:axId val="590972824"/>
        <c:axId val="590943992"/>
      </c:barChart>
      <c:catAx>
        <c:axId val="590972824"/>
        <c:scaling>
          <c:orientation val="minMax"/>
        </c:scaling>
        <c:delete val="0"/>
        <c:axPos val="b"/>
        <c:majorTickMark val="out"/>
        <c:minorTickMark val="none"/>
        <c:tickLblPos val="nextTo"/>
        <c:crossAx val="590943992"/>
        <c:crosses val="autoZero"/>
        <c:auto val="1"/>
        <c:lblAlgn val="ctr"/>
        <c:lblOffset val="100"/>
        <c:noMultiLvlLbl val="0"/>
      </c:catAx>
      <c:valAx>
        <c:axId val="590943992"/>
        <c:scaling>
          <c:orientation val="minMax"/>
          <c:max val="100.0"/>
        </c:scaling>
        <c:delete val="0"/>
        <c:axPos val="l"/>
        <c:majorGridlines/>
        <c:numFmt formatCode="General" sourceLinked="1"/>
        <c:majorTickMark val="out"/>
        <c:minorTickMark val="none"/>
        <c:tickLblPos val="nextTo"/>
        <c:crossAx val="590972824"/>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670294497086169"/>
          <c:y val="0.0412429378531073"/>
          <c:w val="0.914608968370479"/>
          <c:h val="0.721883535744473"/>
        </c:manualLayout>
      </c:layout>
      <c:barChart>
        <c:barDir val="col"/>
        <c:grouping val="clustered"/>
        <c:varyColors val="0"/>
        <c:ser>
          <c:idx val="0"/>
          <c:order val="0"/>
          <c:tx>
            <c:strRef>
              <c:f>Sheet1!$B$1</c:f>
              <c:strCache>
                <c:ptCount val="1"/>
                <c:pt idx="0">
                  <c:v>much more obama</c:v>
                </c:pt>
              </c:strCache>
            </c:strRef>
          </c:tx>
          <c:invertIfNegative val="0"/>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Sheet1!$A$2:$A$3</c:f>
              <c:strCache>
                <c:ptCount val="2"/>
                <c:pt idx="0">
                  <c:v>National</c:v>
                </c:pt>
                <c:pt idx="1">
                  <c:v>Ohio</c:v>
                </c:pt>
              </c:strCache>
            </c:strRef>
          </c:cat>
          <c:val>
            <c:numRef>
              <c:f>Sheet1!$B$2:$B$3</c:f>
              <c:numCache>
                <c:formatCode>General</c:formatCode>
                <c:ptCount val="2"/>
                <c:pt idx="0">
                  <c:v>22.0</c:v>
                </c:pt>
                <c:pt idx="1">
                  <c:v>16.0</c:v>
                </c:pt>
              </c:numCache>
            </c:numRef>
          </c:val>
        </c:ser>
        <c:ser>
          <c:idx val="1"/>
          <c:order val="1"/>
          <c:tx>
            <c:strRef>
              <c:f>Sheet1!$C$1</c:f>
              <c:strCache>
                <c:ptCount val="1"/>
                <c:pt idx="0">
                  <c:v>much more romney</c:v>
                </c:pt>
              </c:strCache>
            </c:strRef>
          </c:tx>
          <c:invertIfNegative val="0"/>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Sheet1!$A$2:$A$3</c:f>
              <c:strCache>
                <c:ptCount val="2"/>
                <c:pt idx="0">
                  <c:v>National</c:v>
                </c:pt>
                <c:pt idx="1">
                  <c:v>Ohio</c:v>
                </c:pt>
              </c:strCache>
            </c:strRef>
          </c:cat>
          <c:val>
            <c:numRef>
              <c:f>Sheet1!$C$2:$C$3</c:f>
              <c:numCache>
                <c:formatCode>General</c:formatCode>
                <c:ptCount val="2"/>
                <c:pt idx="0">
                  <c:v>15.0</c:v>
                </c:pt>
                <c:pt idx="1">
                  <c:v>9.0</c:v>
                </c:pt>
              </c:numCache>
            </c:numRef>
          </c:val>
        </c:ser>
        <c:ser>
          <c:idx val="2"/>
          <c:order val="2"/>
          <c:tx>
            <c:strRef>
              <c:f>Sheet1!$D$1</c:f>
              <c:strCache>
                <c:ptCount val="1"/>
                <c:pt idx="0">
                  <c:v>No Difference</c:v>
                </c:pt>
              </c:strCache>
            </c:strRef>
          </c:tx>
          <c:invertIfNegative val="0"/>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Sheet1!$A$2:$A$3</c:f>
              <c:strCache>
                <c:ptCount val="2"/>
                <c:pt idx="0">
                  <c:v>National</c:v>
                </c:pt>
                <c:pt idx="1">
                  <c:v>Ohio</c:v>
                </c:pt>
              </c:strCache>
            </c:strRef>
          </c:cat>
          <c:val>
            <c:numRef>
              <c:f>Sheet1!$D$2:$D$3</c:f>
              <c:numCache>
                <c:formatCode>General</c:formatCode>
                <c:ptCount val="2"/>
                <c:pt idx="0">
                  <c:v>40.0</c:v>
                </c:pt>
                <c:pt idx="1">
                  <c:v>63.0</c:v>
                </c:pt>
              </c:numCache>
            </c:numRef>
          </c:val>
        </c:ser>
        <c:dLbls>
          <c:showLegendKey val="0"/>
          <c:showVal val="0"/>
          <c:showCatName val="0"/>
          <c:showSerName val="0"/>
          <c:showPercent val="0"/>
          <c:showBubbleSize val="0"/>
        </c:dLbls>
        <c:gapWidth val="150"/>
        <c:axId val="583187560"/>
        <c:axId val="583190584"/>
      </c:barChart>
      <c:catAx>
        <c:axId val="583187560"/>
        <c:scaling>
          <c:orientation val="minMax"/>
        </c:scaling>
        <c:delete val="0"/>
        <c:axPos val="b"/>
        <c:majorTickMark val="out"/>
        <c:minorTickMark val="none"/>
        <c:tickLblPos val="nextTo"/>
        <c:crossAx val="583190584"/>
        <c:crosses val="autoZero"/>
        <c:auto val="1"/>
        <c:lblAlgn val="ctr"/>
        <c:lblOffset val="100"/>
        <c:noMultiLvlLbl val="0"/>
      </c:catAx>
      <c:valAx>
        <c:axId val="583190584"/>
        <c:scaling>
          <c:orientation val="minMax"/>
          <c:max val="100.0"/>
        </c:scaling>
        <c:delete val="0"/>
        <c:axPos val="l"/>
        <c:numFmt formatCode="General" sourceLinked="1"/>
        <c:majorTickMark val="out"/>
        <c:minorTickMark val="none"/>
        <c:tickLblPos val="nextTo"/>
        <c:crossAx val="583187560"/>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florida</c:v>
                </c:pt>
              </c:strCache>
            </c:strRef>
          </c:tx>
          <c:spPr>
            <a:solidFill>
              <a:schemeClr val="accent5"/>
            </a:solidFill>
          </c:spPr>
          <c:invertIfNegative val="0"/>
          <c:dPt>
            <c:idx val="1"/>
            <c:invertIfNegative val="0"/>
            <c:bubble3D val="0"/>
            <c:spPr>
              <a:solidFill>
                <a:schemeClr val="accent2"/>
              </a:solidFill>
            </c:spPr>
          </c:dPt>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Sheet1!$A$2:$A$3</c:f>
              <c:strCache>
                <c:ptCount val="2"/>
                <c:pt idx="0">
                  <c:v>Yes</c:v>
                </c:pt>
                <c:pt idx="1">
                  <c:v>No</c:v>
                </c:pt>
              </c:strCache>
            </c:strRef>
          </c:cat>
          <c:val>
            <c:numRef>
              <c:f>Sheet1!$B$2:$B$3</c:f>
              <c:numCache>
                <c:formatCode>General</c:formatCode>
                <c:ptCount val="2"/>
                <c:pt idx="0">
                  <c:v>45.0</c:v>
                </c:pt>
                <c:pt idx="1">
                  <c:v>53.0</c:v>
                </c:pt>
              </c:numCache>
            </c:numRef>
          </c:val>
        </c:ser>
        <c:dLbls>
          <c:showLegendKey val="0"/>
          <c:showVal val="0"/>
          <c:showCatName val="0"/>
          <c:showSerName val="0"/>
          <c:showPercent val="0"/>
          <c:showBubbleSize val="0"/>
        </c:dLbls>
        <c:gapWidth val="150"/>
        <c:axId val="588342664"/>
        <c:axId val="588404616"/>
      </c:barChart>
      <c:catAx>
        <c:axId val="588342664"/>
        <c:scaling>
          <c:orientation val="minMax"/>
        </c:scaling>
        <c:delete val="0"/>
        <c:axPos val="b"/>
        <c:majorTickMark val="out"/>
        <c:minorTickMark val="none"/>
        <c:tickLblPos val="nextTo"/>
        <c:crossAx val="588404616"/>
        <c:crosses val="autoZero"/>
        <c:auto val="1"/>
        <c:lblAlgn val="ctr"/>
        <c:lblOffset val="100"/>
        <c:noMultiLvlLbl val="0"/>
      </c:catAx>
      <c:valAx>
        <c:axId val="588404616"/>
        <c:scaling>
          <c:orientation val="minMax"/>
          <c:max val="100.0"/>
          <c:min val="0.0"/>
        </c:scaling>
        <c:delete val="0"/>
        <c:axPos val="l"/>
        <c:majorGridlines/>
        <c:numFmt formatCode="General" sourceLinked="1"/>
        <c:majorTickMark val="out"/>
        <c:minorTickMark val="none"/>
        <c:tickLblPos val="nextTo"/>
        <c:crossAx val="588342664"/>
        <c:crosses val="autoZero"/>
        <c:crossBetween val="between"/>
        <c:majorUnit val="10.0"/>
      </c:valAx>
    </c:plotArea>
    <c:plotVisOnly val="1"/>
    <c:dispBlanksAs val="gap"/>
    <c:showDLblsOverMax val="0"/>
  </c:chart>
  <c:txPr>
    <a:bodyPr/>
    <a:lstStyle/>
    <a:p>
      <a:pPr>
        <a:defRPr sz="16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670294497086169"/>
          <c:y val="0.0412429378531073"/>
          <c:w val="0.914608968370479"/>
          <c:h val="0.721883535744473"/>
        </c:manualLayout>
      </c:layout>
      <c:barChart>
        <c:barDir val="col"/>
        <c:grouping val="clustered"/>
        <c:varyColors val="0"/>
        <c:ser>
          <c:idx val="0"/>
          <c:order val="0"/>
          <c:tx>
            <c:strRef>
              <c:f>Sheet1!$B$1</c:f>
              <c:strCache>
                <c:ptCount val="1"/>
                <c:pt idx="0">
                  <c:v>florida</c:v>
                </c:pt>
              </c:strCache>
            </c:strRef>
          </c:tx>
          <c:spPr>
            <a:solidFill>
              <a:srgbClr val="3366FF"/>
            </a:solidFill>
          </c:spPr>
          <c:invertIfNegative val="0"/>
          <c:dPt>
            <c:idx val="1"/>
            <c:invertIfNegative val="0"/>
            <c:bubble3D val="0"/>
            <c:spPr>
              <a:solidFill>
                <a:schemeClr val="accent2">
                  <a:lumMod val="60000"/>
                  <a:lumOff val="40000"/>
                </a:schemeClr>
              </a:solidFill>
            </c:spPr>
          </c:dPt>
          <c:dPt>
            <c:idx val="2"/>
            <c:invertIfNegative val="0"/>
            <c:bubble3D val="0"/>
            <c:spPr>
              <a:solidFill>
                <a:schemeClr val="accent3">
                  <a:lumMod val="60000"/>
                  <a:lumOff val="40000"/>
                </a:schemeClr>
              </a:solidFill>
            </c:spPr>
          </c:dPt>
          <c:dLbls>
            <c:dLbl>
              <c:idx val="0"/>
              <c:layout/>
              <c:spPr/>
              <c:txPr>
                <a:bodyPr/>
                <a:lstStyle/>
                <a:p>
                  <a:pPr>
                    <a:defRPr b="1">
                      <a:solidFill>
                        <a:schemeClr val="tx1"/>
                      </a:solidFill>
                    </a:defRPr>
                  </a:pPr>
                  <a:endParaRPr lang="en-US"/>
                </a:p>
              </c:txPr>
              <c:dLblPos val="outEnd"/>
              <c:showLegendKey val="0"/>
              <c:showVal val="1"/>
              <c:showCatName val="0"/>
              <c:showSerName val="0"/>
              <c:showPercent val="0"/>
              <c:showBubbleSize val="0"/>
            </c:dLbl>
            <c:dLbl>
              <c:idx val="1"/>
              <c:layout/>
              <c:spPr/>
              <c:txPr>
                <a:bodyPr/>
                <a:lstStyle/>
                <a:p>
                  <a:pPr>
                    <a:defRPr b="1">
                      <a:solidFill>
                        <a:schemeClr val="tx1"/>
                      </a:solidFill>
                    </a:defRPr>
                  </a:pPr>
                  <a:endParaRPr lang="en-US"/>
                </a:p>
              </c:txPr>
              <c:dLblPos val="outEnd"/>
              <c:showLegendKey val="0"/>
              <c:showVal val="1"/>
              <c:showCatName val="0"/>
              <c:showSerName val="0"/>
              <c:showPercent val="0"/>
              <c:showBubbleSize val="0"/>
            </c:dLbl>
            <c:dLbl>
              <c:idx val="2"/>
              <c:delete val="1"/>
            </c:dLbl>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Sheet1!$A$2:$A$4</c:f>
              <c:strCache>
                <c:ptCount val="3"/>
                <c:pt idx="0">
                  <c:v>Total Support Obama</c:v>
                </c:pt>
                <c:pt idx="1">
                  <c:v>Total Support Romney</c:v>
                </c:pt>
                <c:pt idx="2">
                  <c:v>No Difference</c:v>
                </c:pt>
              </c:strCache>
            </c:strRef>
          </c:cat>
          <c:val>
            <c:numRef>
              <c:f>Sheet1!$B$2:$B$4</c:f>
              <c:numCache>
                <c:formatCode>General</c:formatCode>
                <c:ptCount val="3"/>
                <c:pt idx="0">
                  <c:v>27.0</c:v>
                </c:pt>
                <c:pt idx="1">
                  <c:v>16.0</c:v>
                </c:pt>
                <c:pt idx="2">
                  <c:v>0.0</c:v>
                </c:pt>
              </c:numCache>
            </c:numRef>
          </c:val>
        </c:ser>
        <c:dLbls>
          <c:showLegendKey val="0"/>
          <c:showVal val="0"/>
          <c:showCatName val="0"/>
          <c:showSerName val="0"/>
          <c:showPercent val="0"/>
          <c:showBubbleSize val="0"/>
        </c:dLbls>
        <c:gapWidth val="150"/>
        <c:axId val="570427192"/>
        <c:axId val="591959960"/>
      </c:barChart>
      <c:catAx>
        <c:axId val="570427192"/>
        <c:scaling>
          <c:orientation val="minMax"/>
        </c:scaling>
        <c:delete val="0"/>
        <c:axPos val="b"/>
        <c:majorTickMark val="out"/>
        <c:minorTickMark val="none"/>
        <c:tickLblPos val="nextTo"/>
        <c:crossAx val="591959960"/>
        <c:crosses val="autoZero"/>
        <c:auto val="1"/>
        <c:lblAlgn val="ctr"/>
        <c:lblOffset val="100"/>
        <c:noMultiLvlLbl val="0"/>
      </c:catAx>
      <c:valAx>
        <c:axId val="591959960"/>
        <c:scaling>
          <c:orientation val="minMax"/>
          <c:max val="100.0"/>
        </c:scaling>
        <c:delete val="0"/>
        <c:axPos val="l"/>
        <c:majorGridlines/>
        <c:numFmt formatCode="General" sourceLinked="1"/>
        <c:majorTickMark val="out"/>
        <c:minorTickMark val="none"/>
        <c:tickLblPos val="nextTo"/>
        <c:crossAx val="570427192"/>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670294497086169"/>
          <c:y val="0.0412429378531073"/>
          <c:w val="0.914608968370479"/>
          <c:h val="0.721883535744473"/>
        </c:manualLayout>
      </c:layout>
      <c:barChart>
        <c:barDir val="col"/>
        <c:grouping val="clustered"/>
        <c:varyColors val="0"/>
        <c:ser>
          <c:idx val="0"/>
          <c:order val="0"/>
          <c:tx>
            <c:strRef>
              <c:f>Sheet1!$B$1</c:f>
              <c:strCache>
                <c:ptCount val="1"/>
                <c:pt idx="0">
                  <c:v>florida</c:v>
                </c:pt>
              </c:strCache>
            </c:strRef>
          </c:tx>
          <c:invertIfNegative val="0"/>
          <c:dPt>
            <c:idx val="1"/>
            <c:invertIfNegative val="0"/>
            <c:bubble3D val="0"/>
            <c:spPr>
              <a:solidFill>
                <a:schemeClr val="accent2"/>
              </a:solidFill>
            </c:spPr>
          </c:dPt>
          <c:dPt>
            <c:idx val="2"/>
            <c:invertIfNegative val="0"/>
            <c:bubble3D val="0"/>
            <c:spPr>
              <a:solidFill>
                <a:schemeClr val="accent3"/>
              </a:solidFill>
            </c:spPr>
          </c:dPt>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Sheet1!$A$2:$A$4</c:f>
              <c:strCache>
                <c:ptCount val="3"/>
                <c:pt idx="0">
                  <c:v>Total Support Obama</c:v>
                </c:pt>
                <c:pt idx="1">
                  <c:v>Total Support Romney</c:v>
                </c:pt>
                <c:pt idx="2">
                  <c:v>No Difference</c:v>
                </c:pt>
              </c:strCache>
            </c:strRef>
          </c:cat>
          <c:val>
            <c:numRef>
              <c:f>Sheet1!$B$2:$B$4</c:f>
              <c:numCache>
                <c:formatCode>General</c:formatCode>
                <c:ptCount val="3"/>
                <c:pt idx="0">
                  <c:v>22.0</c:v>
                </c:pt>
                <c:pt idx="1">
                  <c:v>12.0</c:v>
                </c:pt>
                <c:pt idx="2">
                  <c:v>56.0</c:v>
                </c:pt>
              </c:numCache>
            </c:numRef>
          </c:val>
        </c:ser>
        <c:dLbls>
          <c:showLegendKey val="0"/>
          <c:showVal val="0"/>
          <c:showCatName val="0"/>
          <c:showSerName val="0"/>
          <c:showPercent val="0"/>
          <c:showBubbleSize val="0"/>
        </c:dLbls>
        <c:gapWidth val="150"/>
        <c:axId val="591851176"/>
        <c:axId val="591789672"/>
      </c:barChart>
      <c:catAx>
        <c:axId val="591851176"/>
        <c:scaling>
          <c:orientation val="minMax"/>
        </c:scaling>
        <c:delete val="0"/>
        <c:axPos val="b"/>
        <c:majorTickMark val="out"/>
        <c:minorTickMark val="none"/>
        <c:tickLblPos val="nextTo"/>
        <c:crossAx val="591789672"/>
        <c:crosses val="autoZero"/>
        <c:auto val="1"/>
        <c:lblAlgn val="ctr"/>
        <c:lblOffset val="100"/>
        <c:noMultiLvlLbl val="0"/>
      </c:catAx>
      <c:valAx>
        <c:axId val="591789672"/>
        <c:scaling>
          <c:orientation val="minMax"/>
          <c:max val="100.0"/>
        </c:scaling>
        <c:delete val="0"/>
        <c:axPos val="l"/>
        <c:numFmt formatCode="General" sourceLinked="1"/>
        <c:majorTickMark val="out"/>
        <c:minorTickMark val="none"/>
        <c:tickLblPos val="nextTo"/>
        <c:crossAx val="591851176"/>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Congressional </a:t>
            </a:r>
            <a:r>
              <a:rPr lang="en-US" dirty="0"/>
              <a:t>Race</a:t>
            </a:r>
          </a:p>
        </c:rich>
      </c:tx>
      <c:layout/>
      <c:overlay val="0"/>
    </c:title>
    <c:autoTitleDeleted val="0"/>
    <c:plotArea>
      <c:layout>
        <c:manualLayout>
          <c:layoutTarget val="inner"/>
          <c:xMode val="edge"/>
          <c:yMode val="edge"/>
          <c:x val="0.10938455968866"/>
          <c:y val="0.114136857892763"/>
          <c:w val="0.859006244909041"/>
          <c:h val="0.772225159355081"/>
        </c:manualLayout>
      </c:layout>
      <c:barChart>
        <c:barDir val="col"/>
        <c:grouping val="clustered"/>
        <c:varyColors val="0"/>
        <c:ser>
          <c:idx val="0"/>
          <c:order val="0"/>
          <c:tx>
            <c:strRef>
              <c:f>Sheet1!$B$1</c:f>
              <c:strCache>
                <c:ptCount val="1"/>
                <c:pt idx="0">
                  <c:v>Presidential Race</c:v>
                </c:pt>
              </c:strCache>
            </c:strRef>
          </c:tx>
          <c:spPr>
            <a:solidFill>
              <a:schemeClr val="accent2"/>
            </a:solidFill>
          </c:spPr>
          <c:invertIfNegative val="0"/>
          <c:dPt>
            <c:idx val="0"/>
            <c:invertIfNegative val="0"/>
            <c:bubble3D val="0"/>
            <c:spPr>
              <a:solidFill>
                <a:schemeClr val="accent1"/>
              </a:solidFill>
            </c:spPr>
          </c:dPt>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Sheet1!$A$2:$A$3</c:f>
              <c:strCache>
                <c:ptCount val="2"/>
                <c:pt idx="0">
                  <c:v>Democratic Candidate</c:v>
                </c:pt>
                <c:pt idx="1">
                  <c:v>Republican Candidate</c:v>
                </c:pt>
              </c:strCache>
            </c:strRef>
          </c:cat>
          <c:val>
            <c:numRef>
              <c:f>Sheet1!$B$2:$B$3</c:f>
              <c:numCache>
                <c:formatCode>General</c:formatCode>
                <c:ptCount val="2"/>
                <c:pt idx="0">
                  <c:v>69.0</c:v>
                </c:pt>
                <c:pt idx="1">
                  <c:v>30.0</c:v>
                </c:pt>
              </c:numCache>
            </c:numRef>
          </c:val>
        </c:ser>
        <c:dLbls>
          <c:showLegendKey val="0"/>
          <c:showVal val="0"/>
          <c:showCatName val="0"/>
          <c:showSerName val="0"/>
          <c:showPercent val="0"/>
          <c:showBubbleSize val="0"/>
        </c:dLbls>
        <c:gapWidth val="150"/>
        <c:axId val="564750392"/>
        <c:axId val="564749352"/>
      </c:barChart>
      <c:catAx>
        <c:axId val="564750392"/>
        <c:scaling>
          <c:orientation val="minMax"/>
        </c:scaling>
        <c:delete val="0"/>
        <c:axPos val="b"/>
        <c:majorTickMark val="out"/>
        <c:minorTickMark val="none"/>
        <c:tickLblPos val="nextTo"/>
        <c:crossAx val="564749352"/>
        <c:crosses val="autoZero"/>
        <c:auto val="1"/>
        <c:lblAlgn val="ctr"/>
        <c:lblOffset val="100"/>
        <c:noMultiLvlLbl val="0"/>
      </c:catAx>
      <c:valAx>
        <c:axId val="564749352"/>
        <c:scaling>
          <c:orientation val="minMax"/>
          <c:max val="100.0"/>
        </c:scaling>
        <c:delete val="0"/>
        <c:axPos val="l"/>
        <c:majorGridlines/>
        <c:numFmt formatCode="General" sourceLinked="1"/>
        <c:majorTickMark val="out"/>
        <c:minorTickMark val="none"/>
        <c:tickLblPos val="nextTo"/>
        <c:crossAx val="564750392"/>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National</c:v>
                </c:pt>
              </c:strCache>
            </c:strRef>
          </c:tx>
          <c:invertIfNegative val="0"/>
          <c:dPt>
            <c:idx val="1"/>
            <c:invertIfNegative val="0"/>
            <c:bubble3D val="0"/>
            <c:spPr>
              <a:solidFill>
                <a:schemeClr val="accent2"/>
              </a:solidFill>
            </c:spPr>
          </c:dPt>
          <c:dPt>
            <c:idx val="3"/>
            <c:invertIfNegative val="0"/>
            <c:bubble3D val="0"/>
            <c:spPr>
              <a:solidFill>
                <a:schemeClr val="accent3"/>
              </a:solidFill>
            </c:spPr>
          </c:dPt>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Yes, Netanyahu tried to help Barack Obama</c:v>
                </c:pt>
                <c:pt idx="1">
                  <c:v>Yes, Netanyahu tried to help Mitt Romney</c:v>
                </c:pt>
                <c:pt idx="3">
                  <c:v>No, Netanyahu did not try to help Obama or Romney</c:v>
                </c:pt>
              </c:strCache>
            </c:strRef>
          </c:cat>
          <c:val>
            <c:numRef>
              <c:f>Sheet1!$B$2:$B$5</c:f>
              <c:numCache>
                <c:formatCode>General</c:formatCode>
                <c:ptCount val="4"/>
                <c:pt idx="0">
                  <c:v>16.0</c:v>
                </c:pt>
                <c:pt idx="1">
                  <c:v>18.0</c:v>
                </c:pt>
                <c:pt idx="3">
                  <c:v>67.0</c:v>
                </c:pt>
              </c:numCache>
            </c:numRef>
          </c:val>
        </c:ser>
        <c:dLbls>
          <c:showLegendKey val="0"/>
          <c:showVal val="0"/>
          <c:showCatName val="0"/>
          <c:showSerName val="0"/>
          <c:showPercent val="0"/>
          <c:showBubbleSize val="0"/>
        </c:dLbls>
        <c:gapWidth val="150"/>
        <c:axId val="596109976"/>
        <c:axId val="588609192"/>
      </c:barChart>
      <c:catAx>
        <c:axId val="596109976"/>
        <c:scaling>
          <c:orientation val="minMax"/>
        </c:scaling>
        <c:delete val="0"/>
        <c:axPos val="b"/>
        <c:majorTickMark val="out"/>
        <c:minorTickMark val="none"/>
        <c:tickLblPos val="nextTo"/>
        <c:crossAx val="588609192"/>
        <c:crosses val="autoZero"/>
        <c:auto val="1"/>
        <c:lblAlgn val="ctr"/>
        <c:lblOffset val="100"/>
        <c:noMultiLvlLbl val="0"/>
      </c:catAx>
      <c:valAx>
        <c:axId val="588609192"/>
        <c:scaling>
          <c:orientation val="minMax"/>
        </c:scaling>
        <c:delete val="0"/>
        <c:axPos val="l"/>
        <c:majorGridlines/>
        <c:numFmt formatCode="General" sourceLinked="1"/>
        <c:majorTickMark val="out"/>
        <c:minorTickMark val="none"/>
        <c:tickLblPos val="nextTo"/>
        <c:crossAx val="596109976"/>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670294497086169"/>
          <c:y val="0.0412429378531073"/>
          <c:w val="0.914608968370479"/>
          <c:h val="0.721883535744473"/>
        </c:manualLayout>
      </c:layout>
      <c:barChart>
        <c:barDir val="col"/>
        <c:grouping val="clustered"/>
        <c:varyColors val="0"/>
        <c:ser>
          <c:idx val="0"/>
          <c:order val="0"/>
          <c:tx>
            <c:strRef>
              <c:f>Sheet1!$B$1</c:f>
              <c:strCache>
                <c:ptCount val="1"/>
                <c:pt idx="0">
                  <c:v>national</c:v>
                </c:pt>
              </c:strCache>
            </c:strRef>
          </c:tx>
          <c:spPr>
            <a:solidFill>
              <a:srgbClr val="3366FF"/>
            </a:solidFill>
          </c:spPr>
          <c:invertIfNegative val="0"/>
          <c:dPt>
            <c:idx val="1"/>
            <c:invertIfNegative val="0"/>
            <c:bubble3D val="0"/>
            <c:spPr>
              <a:solidFill>
                <a:schemeClr val="accent2">
                  <a:lumMod val="60000"/>
                  <a:lumOff val="40000"/>
                </a:schemeClr>
              </a:solidFill>
            </c:spPr>
          </c:dPt>
          <c:dPt>
            <c:idx val="2"/>
            <c:invertIfNegative val="0"/>
            <c:bubble3D val="0"/>
            <c:spPr>
              <a:solidFill>
                <a:schemeClr val="accent3"/>
              </a:solidFill>
            </c:spPr>
          </c:dPt>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Sheet1!$A$2:$A$4</c:f>
              <c:strCache>
                <c:ptCount val="3"/>
                <c:pt idx="0">
                  <c:v>Total Support Obama</c:v>
                </c:pt>
                <c:pt idx="1">
                  <c:v>Total Support Romney</c:v>
                </c:pt>
                <c:pt idx="2">
                  <c:v>No Difference</c:v>
                </c:pt>
              </c:strCache>
            </c:strRef>
          </c:cat>
          <c:val>
            <c:numRef>
              <c:f>Sheet1!$B$2:$B$4</c:f>
              <c:numCache>
                <c:formatCode>General</c:formatCode>
                <c:ptCount val="3"/>
                <c:pt idx="0">
                  <c:v>44.0</c:v>
                </c:pt>
                <c:pt idx="1">
                  <c:v>21.0</c:v>
                </c:pt>
                <c:pt idx="2">
                  <c:v>36.0</c:v>
                </c:pt>
              </c:numCache>
            </c:numRef>
          </c:val>
        </c:ser>
        <c:dLbls>
          <c:showLegendKey val="0"/>
          <c:showVal val="0"/>
          <c:showCatName val="0"/>
          <c:showSerName val="0"/>
          <c:showPercent val="0"/>
          <c:showBubbleSize val="0"/>
        </c:dLbls>
        <c:gapWidth val="150"/>
        <c:axId val="592006888"/>
        <c:axId val="592009832"/>
      </c:barChart>
      <c:catAx>
        <c:axId val="592006888"/>
        <c:scaling>
          <c:orientation val="minMax"/>
        </c:scaling>
        <c:delete val="0"/>
        <c:axPos val="b"/>
        <c:majorTickMark val="out"/>
        <c:minorTickMark val="none"/>
        <c:tickLblPos val="nextTo"/>
        <c:crossAx val="592009832"/>
        <c:crosses val="autoZero"/>
        <c:auto val="1"/>
        <c:lblAlgn val="ctr"/>
        <c:lblOffset val="100"/>
        <c:noMultiLvlLbl val="0"/>
      </c:catAx>
      <c:valAx>
        <c:axId val="592009832"/>
        <c:scaling>
          <c:orientation val="minMax"/>
          <c:max val="100.0"/>
        </c:scaling>
        <c:delete val="0"/>
        <c:axPos val="l"/>
        <c:majorGridlines/>
        <c:numFmt formatCode="General" sourceLinked="1"/>
        <c:majorTickMark val="out"/>
        <c:minorTickMark val="none"/>
        <c:tickLblPos val="nextTo"/>
        <c:crossAx val="592006888"/>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670294497086169"/>
          <c:y val="0.0412429378531073"/>
          <c:w val="0.914608968370479"/>
          <c:h val="0.721883535744473"/>
        </c:manualLayout>
      </c:layout>
      <c:barChart>
        <c:barDir val="col"/>
        <c:grouping val="clustered"/>
        <c:varyColors val="0"/>
        <c:ser>
          <c:idx val="0"/>
          <c:order val="0"/>
          <c:tx>
            <c:strRef>
              <c:f>Sheet1!$B$1</c:f>
              <c:strCache>
                <c:ptCount val="1"/>
                <c:pt idx="0">
                  <c:v>national</c:v>
                </c:pt>
              </c:strCache>
            </c:strRef>
          </c:tx>
          <c:invertIfNegative val="0"/>
          <c:dPt>
            <c:idx val="1"/>
            <c:invertIfNegative val="0"/>
            <c:bubble3D val="0"/>
            <c:spPr>
              <a:solidFill>
                <a:schemeClr val="accent2"/>
              </a:solidFill>
            </c:spPr>
          </c:dPt>
          <c:dPt>
            <c:idx val="2"/>
            <c:invertIfNegative val="0"/>
            <c:bubble3D val="0"/>
            <c:spPr>
              <a:solidFill>
                <a:schemeClr val="accent3"/>
              </a:solidFill>
            </c:spPr>
          </c:dPt>
          <c:dLbls>
            <c:dLbl>
              <c:idx val="2"/>
              <c:spPr/>
              <c:txPr>
                <a:bodyPr/>
                <a:lstStyle/>
                <a:p>
                  <a:pPr>
                    <a:defRPr b="1">
                      <a:solidFill>
                        <a:schemeClr val="bg1"/>
                      </a:solidFill>
                    </a:defRPr>
                  </a:pPr>
                  <a:endParaRPr lang="en-US"/>
                </a:p>
              </c:txPr>
              <c:dLblPos val="inEnd"/>
              <c:showLegendKey val="0"/>
              <c:showVal val="1"/>
              <c:showCatName val="0"/>
              <c:showSerName val="0"/>
              <c:showPercent val="0"/>
              <c:showBubbleSize val="0"/>
            </c:dLbl>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Sheet1!$A$2:$A$4</c:f>
              <c:strCache>
                <c:ptCount val="3"/>
                <c:pt idx="0">
                  <c:v>Total Support Obama</c:v>
                </c:pt>
                <c:pt idx="1">
                  <c:v>Total Support Romney</c:v>
                </c:pt>
                <c:pt idx="2">
                  <c:v>No Difference</c:v>
                </c:pt>
              </c:strCache>
            </c:strRef>
          </c:cat>
          <c:val>
            <c:numRef>
              <c:f>Sheet1!$B$2:$B$4</c:f>
              <c:numCache>
                <c:formatCode>General</c:formatCode>
                <c:ptCount val="3"/>
                <c:pt idx="0">
                  <c:v>25.0</c:v>
                </c:pt>
                <c:pt idx="1">
                  <c:v>11.0</c:v>
                </c:pt>
                <c:pt idx="2">
                  <c:v>36.0</c:v>
                </c:pt>
              </c:numCache>
            </c:numRef>
          </c:val>
        </c:ser>
        <c:dLbls>
          <c:showLegendKey val="0"/>
          <c:showVal val="0"/>
          <c:showCatName val="0"/>
          <c:showSerName val="0"/>
          <c:showPercent val="0"/>
          <c:showBubbleSize val="0"/>
        </c:dLbls>
        <c:gapWidth val="150"/>
        <c:axId val="592040136"/>
        <c:axId val="592043112"/>
      </c:barChart>
      <c:catAx>
        <c:axId val="592040136"/>
        <c:scaling>
          <c:orientation val="minMax"/>
        </c:scaling>
        <c:delete val="0"/>
        <c:axPos val="b"/>
        <c:majorTickMark val="out"/>
        <c:minorTickMark val="none"/>
        <c:tickLblPos val="nextTo"/>
        <c:crossAx val="592043112"/>
        <c:crosses val="autoZero"/>
        <c:auto val="1"/>
        <c:lblAlgn val="ctr"/>
        <c:lblOffset val="100"/>
        <c:noMultiLvlLbl val="0"/>
      </c:catAx>
      <c:valAx>
        <c:axId val="592043112"/>
        <c:scaling>
          <c:orientation val="minMax"/>
          <c:max val="100.0"/>
        </c:scaling>
        <c:delete val="0"/>
        <c:axPos val="l"/>
        <c:numFmt formatCode="General" sourceLinked="1"/>
        <c:majorTickMark val="out"/>
        <c:minorTickMark val="none"/>
        <c:tickLblPos val="nextTo"/>
        <c:crossAx val="592040136"/>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Support</c:v>
                </c:pt>
              </c:strCache>
            </c:strRef>
          </c:tx>
          <c:spPr>
            <a:solidFill>
              <a:schemeClr val="accent5"/>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Active role</c:v>
                </c:pt>
                <c:pt idx="1">
                  <c:v>Even if disagree with both sides</c:v>
                </c:pt>
                <c:pt idx="2">
                  <c:v>Even if disagree        with Israel</c:v>
                </c:pt>
                <c:pt idx="3">
                  <c:v>Putting forth a            peace plan</c:v>
                </c:pt>
              </c:strCache>
            </c:strRef>
          </c:cat>
          <c:val>
            <c:numRef>
              <c:f>Sheet1!$B$2:$B$5</c:f>
              <c:numCache>
                <c:formatCode>General</c:formatCode>
                <c:ptCount val="4"/>
                <c:pt idx="0">
                  <c:v>81.0</c:v>
                </c:pt>
                <c:pt idx="1">
                  <c:v>69.0</c:v>
                </c:pt>
                <c:pt idx="2">
                  <c:v>52.0</c:v>
                </c:pt>
                <c:pt idx="3">
                  <c:v>76.0</c:v>
                </c:pt>
              </c:numCache>
            </c:numRef>
          </c:val>
        </c:ser>
        <c:ser>
          <c:idx val="1"/>
          <c:order val="1"/>
          <c:tx>
            <c:strRef>
              <c:f>Sheet1!$C$1</c:f>
              <c:strCache>
                <c:ptCount val="1"/>
                <c:pt idx="0">
                  <c:v>Oppose</c:v>
                </c:pt>
              </c:strCache>
            </c:strRef>
          </c:tx>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Sheet1!$A$2:$A$5</c:f>
              <c:strCache>
                <c:ptCount val="4"/>
                <c:pt idx="0">
                  <c:v>Active role</c:v>
                </c:pt>
                <c:pt idx="1">
                  <c:v>Even if disagree with both sides</c:v>
                </c:pt>
                <c:pt idx="2">
                  <c:v>Even if disagree        with Israel</c:v>
                </c:pt>
                <c:pt idx="3">
                  <c:v>Putting forth a            peace plan</c:v>
                </c:pt>
              </c:strCache>
            </c:strRef>
          </c:cat>
          <c:val>
            <c:numRef>
              <c:f>Sheet1!$C$2:$C$5</c:f>
              <c:numCache>
                <c:formatCode>General</c:formatCode>
                <c:ptCount val="4"/>
                <c:pt idx="0">
                  <c:v>19.0</c:v>
                </c:pt>
                <c:pt idx="1">
                  <c:v>31.0</c:v>
                </c:pt>
                <c:pt idx="2">
                  <c:v>48.0</c:v>
                </c:pt>
                <c:pt idx="3">
                  <c:v>24.0</c:v>
                </c:pt>
              </c:numCache>
            </c:numRef>
          </c:val>
        </c:ser>
        <c:dLbls>
          <c:showLegendKey val="0"/>
          <c:showVal val="0"/>
          <c:showCatName val="0"/>
          <c:showSerName val="0"/>
          <c:showPercent val="0"/>
          <c:showBubbleSize val="0"/>
        </c:dLbls>
        <c:gapWidth val="150"/>
        <c:axId val="591972088"/>
        <c:axId val="591975000"/>
      </c:barChart>
      <c:catAx>
        <c:axId val="591972088"/>
        <c:scaling>
          <c:orientation val="minMax"/>
        </c:scaling>
        <c:delete val="0"/>
        <c:axPos val="b"/>
        <c:majorTickMark val="out"/>
        <c:minorTickMark val="none"/>
        <c:tickLblPos val="nextTo"/>
        <c:crossAx val="591975000"/>
        <c:crosses val="autoZero"/>
        <c:auto val="1"/>
        <c:lblAlgn val="ctr"/>
        <c:lblOffset val="100"/>
        <c:noMultiLvlLbl val="0"/>
      </c:catAx>
      <c:valAx>
        <c:axId val="591975000"/>
        <c:scaling>
          <c:orientation val="minMax"/>
        </c:scaling>
        <c:delete val="0"/>
        <c:axPos val="l"/>
        <c:majorGridlines/>
        <c:numFmt formatCode="General" sourceLinked="1"/>
        <c:majorTickMark val="out"/>
        <c:minorTickMark val="none"/>
        <c:tickLblPos val="nextTo"/>
        <c:crossAx val="591972088"/>
        <c:crosses val="autoZero"/>
        <c:crossBetween val="between"/>
      </c:valAx>
    </c:plotArea>
    <c:legend>
      <c:legendPos val="b"/>
      <c:layout>
        <c:manualLayout>
          <c:xMode val="edge"/>
          <c:yMode val="edge"/>
          <c:x val="0.397515458872726"/>
          <c:y val="0.943580427446569"/>
          <c:w val="0.244516993638507"/>
          <c:h val="0.0564195725534308"/>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37652920503581"/>
          <c:y val="0.0438285544495617"/>
          <c:w val="0.9306979847858"/>
          <c:h val="0.691920715099292"/>
        </c:manualLayout>
      </c:layout>
      <c:barChart>
        <c:barDir val="col"/>
        <c:grouping val="stacked"/>
        <c:varyColors val="0"/>
        <c:ser>
          <c:idx val="0"/>
          <c:order val="0"/>
          <c:tx>
            <c:strRef>
              <c:f>Sheet1!$B$1</c:f>
              <c:strCache>
                <c:ptCount val="1"/>
                <c:pt idx="0">
                  <c:v>Strongly</c:v>
                </c:pt>
              </c:strCache>
            </c:strRef>
          </c:tx>
          <c:invertIfNegative val="0"/>
          <c:dPt>
            <c:idx val="0"/>
            <c:invertIfNegative val="0"/>
            <c:bubble3D val="0"/>
            <c:spPr>
              <a:solidFill>
                <a:schemeClr val="accent5"/>
              </a:solidFill>
            </c:spPr>
          </c:dPt>
          <c:dPt>
            <c:idx val="1"/>
            <c:invertIfNegative val="0"/>
            <c:bubble3D val="0"/>
            <c:spPr>
              <a:solidFill>
                <a:schemeClr val="accent2"/>
              </a:solidFill>
            </c:spPr>
          </c:dPt>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Sheet1!$A$2:$A$3</c:f>
              <c:strCache>
                <c:ptCount val="2"/>
                <c:pt idx="0">
                  <c:v>Support</c:v>
                </c:pt>
                <c:pt idx="1">
                  <c:v>Oppose</c:v>
                </c:pt>
              </c:strCache>
            </c:strRef>
          </c:cat>
          <c:val>
            <c:numRef>
              <c:f>Sheet1!$B$2:$B$3</c:f>
              <c:numCache>
                <c:formatCode>General</c:formatCode>
                <c:ptCount val="2"/>
                <c:pt idx="0">
                  <c:v>49.0</c:v>
                </c:pt>
                <c:pt idx="1">
                  <c:v>7.0</c:v>
                </c:pt>
              </c:numCache>
            </c:numRef>
          </c:val>
        </c:ser>
        <c:ser>
          <c:idx val="1"/>
          <c:order val="1"/>
          <c:tx>
            <c:strRef>
              <c:f>Sheet1!$C$1</c:f>
              <c:strCache>
                <c:ptCount val="1"/>
                <c:pt idx="0">
                  <c:v>Total</c:v>
                </c:pt>
              </c:strCache>
            </c:strRef>
          </c:tx>
          <c:invertIfNegative val="0"/>
          <c:dPt>
            <c:idx val="0"/>
            <c:invertIfNegative val="0"/>
            <c:bubble3D val="0"/>
            <c:spPr>
              <a:solidFill>
                <a:srgbClr val="00B050"/>
              </a:solidFill>
            </c:spPr>
          </c:dPt>
          <c:dPt>
            <c:idx val="1"/>
            <c:invertIfNegative val="0"/>
            <c:bubble3D val="0"/>
            <c:spPr>
              <a:solidFill>
                <a:srgbClr val="FF0000"/>
              </a:solidFill>
            </c:spPr>
          </c:dPt>
          <c:dLbls>
            <c:dLbl>
              <c:idx val="0"/>
              <c:layout/>
              <c:tx>
                <c:rich>
                  <a:bodyPr/>
                  <a:lstStyle/>
                  <a:p>
                    <a:r>
                      <a:rPr lang="en-US" dirty="0" smtClean="0"/>
                      <a:t>84</a:t>
                    </a:r>
                    <a:endParaRPr lang="en-US" dirty="0"/>
                  </a:p>
                </c:rich>
              </c:tx>
              <c:dLblPos val="inEnd"/>
              <c:showLegendKey val="0"/>
              <c:showVal val="1"/>
              <c:showCatName val="0"/>
              <c:showSerName val="0"/>
              <c:showPercent val="0"/>
              <c:showBubbleSize val="0"/>
            </c:dLbl>
            <c:dLbl>
              <c:idx val="1"/>
              <c:layout/>
              <c:tx>
                <c:rich>
                  <a:bodyPr/>
                  <a:lstStyle/>
                  <a:p>
                    <a:r>
                      <a:rPr lang="en-US" dirty="0" smtClean="0"/>
                      <a:t>16</a:t>
                    </a:r>
                    <a:endParaRPr lang="en-US" dirty="0"/>
                  </a:p>
                </c:rich>
              </c:tx>
              <c:dLblPos val="inEnd"/>
              <c:showLegendKey val="0"/>
              <c:showVal val="1"/>
              <c:showCatName val="0"/>
              <c:showSerName val="0"/>
              <c:showPercent val="0"/>
              <c:showBubbleSize val="0"/>
            </c:dLbl>
            <c:txPr>
              <a:bodyPr/>
              <a:lstStyle/>
              <a:p>
                <a:pPr>
                  <a:defRPr b="1">
                    <a:solidFill>
                      <a:schemeClr val="bg1"/>
                    </a:solidFill>
                  </a:defRPr>
                </a:pPr>
                <a:endParaRPr lang="en-US"/>
              </a:p>
            </c:txPr>
            <c:dLblPos val="inEnd"/>
            <c:showLegendKey val="0"/>
            <c:showVal val="0"/>
            <c:showCatName val="0"/>
            <c:showSerName val="0"/>
            <c:showPercent val="0"/>
            <c:showBubbleSize val="0"/>
          </c:dLbls>
          <c:cat>
            <c:strRef>
              <c:f>Sheet1!$A$2:$A$3</c:f>
              <c:strCache>
                <c:ptCount val="2"/>
                <c:pt idx="0">
                  <c:v>Support</c:v>
                </c:pt>
                <c:pt idx="1">
                  <c:v>Oppose</c:v>
                </c:pt>
              </c:strCache>
            </c:strRef>
          </c:cat>
          <c:val>
            <c:numRef>
              <c:f>Sheet1!$C$2:$C$3</c:f>
              <c:numCache>
                <c:formatCode>General</c:formatCode>
                <c:ptCount val="2"/>
                <c:pt idx="0">
                  <c:v>35.0</c:v>
                </c:pt>
                <c:pt idx="1">
                  <c:v>16.0</c:v>
                </c:pt>
              </c:numCache>
            </c:numRef>
          </c:val>
        </c:ser>
        <c:dLbls>
          <c:showLegendKey val="0"/>
          <c:showVal val="0"/>
          <c:showCatName val="0"/>
          <c:showSerName val="0"/>
          <c:showPercent val="0"/>
          <c:showBubbleSize val="0"/>
        </c:dLbls>
        <c:gapWidth val="150"/>
        <c:overlap val="100"/>
        <c:axId val="592358568"/>
        <c:axId val="592361512"/>
      </c:barChart>
      <c:catAx>
        <c:axId val="592358568"/>
        <c:scaling>
          <c:orientation val="minMax"/>
        </c:scaling>
        <c:delete val="0"/>
        <c:axPos val="b"/>
        <c:majorTickMark val="out"/>
        <c:minorTickMark val="none"/>
        <c:tickLblPos val="nextTo"/>
        <c:crossAx val="592361512"/>
        <c:crosses val="autoZero"/>
        <c:auto val="1"/>
        <c:lblAlgn val="ctr"/>
        <c:lblOffset val="100"/>
        <c:noMultiLvlLbl val="0"/>
      </c:catAx>
      <c:valAx>
        <c:axId val="592361512"/>
        <c:scaling>
          <c:orientation val="minMax"/>
        </c:scaling>
        <c:delete val="0"/>
        <c:axPos val="l"/>
        <c:majorGridlines/>
        <c:numFmt formatCode="General" sourceLinked="1"/>
        <c:majorTickMark val="out"/>
        <c:minorTickMark val="none"/>
        <c:tickLblPos val="nextTo"/>
        <c:crossAx val="592358568"/>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Strongly support</c:v>
                </c:pt>
              </c:strCache>
            </c:strRef>
          </c:tx>
          <c:spPr>
            <a:solidFill>
              <a:schemeClr val="accent5"/>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Sheet1!$A$2:$A$3</c:f>
              <c:strCache>
                <c:ptCount val="2"/>
                <c:pt idx="0">
                  <c:v>Support</c:v>
                </c:pt>
                <c:pt idx="1">
                  <c:v>Oppose</c:v>
                </c:pt>
              </c:strCache>
            </c:strRef>
          </c:cat>
          <c:val>
            <c:numRef>
              <c:f>Sheet1!$B$2:$B$3</c:f>
              <c:numCache>
                <c:formatCode>General</c:formatCode>
                <c:ptCount val="2"/>
                <c:pt idx="0">
                  <c:v>23.0</c:v>
                </c:pt>
              </c:numCache>
            </c:numRef>
          </c:val>
        </c:ser>
        <c:ser>
          <c:idx val="1"/>
          <c:order val="1"/>
          <c:tx>
            <c:strRef>
              <c:f>Sheet1!$C$1</c:f>
              <c:strCache>
                <c:ptCount val="1"/>
                <c:pt idx="0">
                  <c:v>Total support</c:v>
                </c:pt>
              </c:strCache>
            </c:strRef>
          </c:tx>
          <c:spPr>
            <a:solidFill>
              <a:srgbClr val="00B050"/>
            </a:solidFill>
          </c:spPr>
          <c:invertIfNegative val="0"/>
          <c:dLbls>
            <c:dLbl>
              <c:idx val="0"/>
              <c:layout/>
              <c:tx>
                <c:rich>
                  <a:bodyPr/>
                  <a:lstStyle/>
                  <a:p>
                    <a:r>
                      <a:rPr lang="en-US" dirty="0" smtClean="0">
                        <a:solidFill>
                          <a:schemeClr val="bg1"/>
                        </a:solidFill>
                      </a:rPr>
                      <a:t>72</a:t>
                    </a:r>
                    <a:endParaRPr lang="en-US" dirty="0"/>
                  </a:p>
                </c:rich>
              </c:tx>
              <c:dLblPos val="inEnd"/>
              <c:showLegendKey val="0"/>
              <c:showVal val="1"/>
              <c:showCatName val="0"/>
              <c:showSerName val="0"/>
              <c:showPercent val="0"/>
              <c:showBubbleSize val="0"/>
            </c:dLbl>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Sheet1!$A$2:$A$3</c:f>
              <c:strCache>
                <c:ptCount val="2"/>
                <c:pt idx="0">
                  <c:v>Support</c:v>
                </c:pt>
                <c:pt idx="1">
                  <c:v>Oppose</c:v>
                </c:pt>
              </c:strCache>
            </c:strRef>
          </c:cat>
          <c:val>
            <c:numRef>
              <c:f>Sheet1!$C$2:$C$3</c:f>
              <c:numCache>
                <c:formatCode>General</c:formatCode>
                <c:ptCount val="2"/>
                <c:pt idx="0">
                  <c:v>49.0</c:v>
                </c:pt>
              </c:numCache>
            </c:numRef>
          </c:val>
        </c:ser>
        <c:ser>
          <c:idx val="2"/>
          <c:order val="2"/>
          <c:tx>
            <c:strRef>
              <c:f>Sheet1!$D$1</c:f>
              <c:strCache>
                <c:ptCount val="1"/>
                <c:pt idx="0">
                  <c:v>Strongly oppose</c:v>
                </c:pt>
              </c:strCache>
            </c:strRef>
          </c:tx>
          <c:spPr>
            <a:solidFill>
              <a:schemeClr val="accent2"/>
            </a:solidFill>
          </c:spPr>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Sheet1!$A$2:$A$3</c:f>
              <c:strCache>
                <c:ptCount val="2"/>
                <c:pt idx="0">
                  <c:v>Support</c:v>
                </c:pt>
                <c:pt idx="1">
                  <c:v>Oppose</c:v>
                </c:pt>
              </c:strCache>
            </c:strRef>
          </c:cat>
          <c:val>
            <c:numRef>
              <c:f>Sheet1!$D$2:$D$3</c:f>
              <c:numCache>
                <c:formatCode>General</c:formatCode>
                <c:ptCount val="2"/>
                <c:pt idx="1">
                  <c:v>9.0</c:v>
                </c:pt>
              </c:numCache>
            </c:numRef>
          </c:val>
        </c:ser>
        <c:ser>
          <c:idx val="3"/>
          <c:order val="3"/>
          <c:tx>
            <c:strRef>
              <c:f>Sheet1!$E$1</c:f>
              <c:strCache>
                <c:ptCount val="1"/>
                <c:pt idx="0">
                  <c:v>Total oppose</c:v>
                </c:pt>
              </c:strCache>
            </c:strRef>
          </c:tx>
          <c:spPr>
            <a:solidFill>
              <a:schemeClr val="accent2">
                <a:lumMod val="40000"/>
                <a:lumOff val="60000"/>
              </a:schemeClr>
            </a:solidFill>
          </c:spPr>
          <c:invertIfNegative val="0"/>
          <c:dLbls>
            <c:dLbl>
              <c:idx val="1"/>
              <c:layout/>
              <c:tx>
                <c:rich>
                  <a:bodyPr/>
                  <a:lstStyle/>
                  <a:p>
                    <a:r>
                      <a:rPr lang="en-US" dirty="0" smtClean="0"/>
                      <a:t>28</a:t>
                    </a:r>
                    <a:endParaRPr lang="en-US" dirty="0"/>
                  </a:p>
                </c:rich>
              </c:tx>
              <c:dLblPos val="inEnd"/>
              <c:showLegendKey val="0"/>
              <c:showVal val="1"/>
              <c:showCatName val="0"/>
              <c:showSerName val="0"/>
              <c:showPercent val="0"/>
              <c:showBubbleSize val="0"/>
            </c:dLbl>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Sheet1!$A$2:$A$3</c:f>
              <c:strCache>
                <c:ptCount val="2"/>
                <c:pt idx="0">
                  <c:v>Support</c:v>
                </c:pt>
                <c:pt idx="1">
                  <c:v>Oppose</c:v>
                </c:pt>
              </c:strCache>
            </c:strRef>
          </c:cat>
          <c:val>
            <c:numRef>
              <c:f>Sheet1!$E$2:$E$3</c:f>
              <c:numCache>
                <c:formatCode>General</c:formatCode>
                <c:ptCount val="2"/>
                <c:pt idx="1">
                  <c:v>19.0</c:v>
                </c:pt>
              </c:numCache>
            </c:numRef>
          </c:val>
        </c:ser>
        <c:dLbls>
          <c:showLegendKey val="0"/>
          <c:showVal val="0"/>
          <c:showCatName val="0"/>
          <c:showSerName val="0"/>
          <c:showPercent val="0"/>
          <c:showBubbleSize val="0"/>
        </c:dLbls>
        <c:gapWidth val="150"/>
        <c:overlap val="100"/>
        <c:axId val="571061720"/>
        <c:axId val="590616264"/>
      </c:barChart>
      <c:catAx>
        <c:axId val="571061720"/>
        <c:scaling>
          <c:orientation val="minMax"/>
        </c:scaling>
        <c:delete val="0"/>
        <c:axPos val="b"/>
        <c:majorTickMark val="out"/>
        <c:minorTickMark val="none"/>
        <c:tickLblPos val="nextTo"/>
        <c:crossAx val="590616264"/>
        <c:crosses val="autoZero"/>
        <c:auto val="1"/>
        <c:lblAlgn val="ctr"/>
        <c:lblOffset val="100"/>
        <c:noMultiLvlLbl val="0"/>
      </c:catAx>
      <c:valAx>
        <c:axId val="590616264"/>
        <c:scaling>
          <c:orientation val="minMax"/>
          <c:max val="100.0"/>
          <c:min val="0.0"/>
        </c:scaling>
        <c:delete val="0"/>
        <c:axPos val="l"/>
        <c:majorGridlines/>
        <c:numFmt formatCode="General" sourceLinked="1"/>
        <c:majorTickMark val="out"/>
        <c:minorTickMark val="none"/>
        <c:tickLblPos val="nextTo"/>
        <c:crossAx val="571061720"/>
        <c:crosses val="autoZero"/>
        <c:crossBetween val="between"/>
        <c:majorUnit val="20.0"/>
      </c:valAx>
    </c:plotArea>
    <c:legend>
      <c:legendPos val="b"/>
      <c:layout>
        <c:manualLayout>
          <c:xMode val="edge"/>
          <c:yMode val="edge"/>
          <c:x val="0.0"/>
          <c:y val="0.864710618799769"/>
          <c:w val="1.0"/>
          <c:h val="0.118340228657858"/>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37652920503581"/>
          <c:y val="0.0515056274745318"/>
          <c:w val="0.9306979847858"/>
          <c:h val="0.55858957248988"/>
        </c:manualLayout>
      </c:layout>
      <c:lineChart>
        <c:grouping val="standard"/>
        <c:varyColors val="0"/>
        <c:ser>
          <c:idx val="0"/>
          <c:order val="0"/>
          <c:tx>
            <c:strRef>
              <c:f>Sheet1!$B$1</c:f>
              <c:strCache>
                <c:ptCount val="1"/>
                <c:pt idx="0">
                  <c:v>Middle East peace is a core American interest, and the United States should use assertive diplomacy to end the Palestinian-Israeli conflict.</c:v>
                </c:pt>
              </c:strCache>
            </c:strRef>
          </c:tx>
          <c:marker>
            <c:symbol val="diamond"/>
            <c:size val="7"/>
          </c:marker>
          <c:dLbls>
            <c:dLbl>
              <c:idx val="0"/>
              <c:layout>
                <c:manualLayout>
                  <c:x val="-0.0471751412429378"/>
                  <c:y val="-0.0175141242937853"/>
                </c:manualLayout>
              </c:layout>
              <c:dLblPos val="r"/>
              <c:showLegendKey val="0"/>
              <c:showVal val="1"/>
              <c:showCatName val="0"/>
              <c:showSerName val="0"/>
              <c:showPercent val="0"/>
              <c:showBubbleSize val="0"/>
            </c:dLbl>
            <c:txPr>
              <a:bodyPr/>
              <a:lstStyle/>
              <a:p>
                <a:pPr>
                  <a:defRPr b="1"/>
                </a:pPr>
                <a:endParaRPr lang="en-US"/>
              </a:p>
            </c:txPr>
            <c:dLblPos val="t"/>
            <c:showLegendKey val="0"/>
            <c:showVal val="1"/>
            <c:showCatName val="0"/>
            <c:showSerName val="0"/>
            <c:showPercent val="0"/>
            <c:showBubbleSize val="0"/>
            <c:showLeaderLines val="0"/>
          </c:dLbls>
          <c:cat>
            <c:strRef>
              <c:f>Sheet1!$A$2:$A$7</c:f>
              <c:strCache>
                <c:ptCount val="6"/>
                <c:pt idx="0">
                  <c:v>July 2008</c:v>
                </c:pt>
                <c:pt idx="1">
                  <c:v>March 2009</c:v>
                </c:pt>
                <c:pt idx="2">
                  <c:v>August 2009</c:v>
                </c:pt>
                <c:pt idx="3">
                  <c:v>March 2010</c:v>
                </c:pt>
                <c:pt idx="4">
                  <c:v>Nov. 2010</c:v>
                </c:pt>
                <c:pt idx="5">
                  <c:v>Nov. 2012</c:v>
                </c:pt>
              </c:strCache>
            </c:strRef>
          </c:cat>
          <c:val>
            <c:numRef>
              <c:f>Sheet1!$B$2:$B$7</c:f>
              <c:numCache>
                <c:formatCode>General</c:formatCode>
                <c:ptCount val="6"/>
                <c:pt idx="0">
                  <c:v>55.0</c:v>
                </c:pt>
                <c:pt idx="1">
                  <c:v>51.0</c:v>
                </c:pt>
                <c:pt idx="2">
                  <c:v>51.0</c:v>
                </c:pt>
                <c:pt idx="3">
                  <c:v>50.0</c:v>
                </c:pt>
                <c:pt idx="4">
                  <c:v>45.0</c:v>
                </c:pt>
                <c:pt idx="5">
                  <c:v>50.0</c:v>
                </c:pt>
              </c:numCache>
            </c:numRef>
          </c:val>
          <c:smooth val="0"/>
        </c:ser>
        <c:ser>
          <c:idx val="1"/>
          <c:order val="1"/>
          <c:tx>
            <c:strRef>
              <c:f>Sheet1!$C$1</c:f>
              <c:strCache>
                <c:ptCount val="1"/>
                <c:pt idx="0">
                  <c:v>Only the parties themselves can make peace, and the United States should let the Palestinians and Israelis work out the conflict on their own.</c:v>
                </c:pt>
              </c:strCache>
            </c:strRef>
          </c:tx>
          <c:marker>
            <c:symbol val="diamond"/>
            <c:size val="7"/>
          </c:marker>
          <c:dLbls>
            <c:txPr>
              <a:bodyPr/>
              <a:lstStyle/>
              <a:p>
                <a:pPr>
                  <a:defRPr b="1"/>
                </a:pPr>
                <a:endParaRPr lang="en-US"/>
              </a:p>
            </c:txPr>
            <c:dLblPos val="b"/>
            <c:showLegendKey val="0"/>
            <c:showVal val="1"/>
            <c:showCatName val="0"/>
            <c:showSerName val="0"/>
            <c:showPercent val="0"/>
            <c:showBubbleSize val="0"/>
            <c:showLeaderLines val="0"/>
          </c:dLbls>
          <c:cat>
            <c:strRef>
              <c:f>Sheet1!$A$2:$A$7</c:f>
              <c:strCache>
                <c:ptCount val="6"/>
                <c:pt idx="0">
                  <c:v>July 2008</c:v>
                </c:pt>
                <c:pt idx="1">
                  <c:v>March 2009</c:v>
                </c:pt>
                <c:pt idx="2">
                  <c:v>August 2009</c:v>
                </c:pt>
                <c:pt idx="3">
                  <c:v>March 2010</c:v>
                </c:pt>
                <c:pt idx="4">
                  <c:v>Nov. 2010</c:v>
                </c:pt>
                <c:pt idx="5">
                  <c:v>Nov. 2012</c:v>
                </c:pt>
              </c:strCache>
            </c:strRef>
          </c:cat>
          <c:val>
            <c:numRef>
              <c:f>Sheet1!$C$2:$C$7</c:f>
              <c:numCache>
                <c:formatCode>General</c:formatCode>
                <c:ptCount val="6"/>
                <c:pt idx="0">
                  <c:v>30.0</c:v>
                </c:pt>
                <c:pt idx="1">
                  <c:v>32.0</c:v>
                </c:pt>
                <c:pt idx="2">
                  <c:v>33.0</c:v>
                </c:pt>
                <c:pt idx="3">
                  <c:v>34.0</c:v>
                </c:pt>
                <c:pt idx="4">
                  <c:v>37.0</c:v>
                </c:pt>
                <c:pt idx="5">
                  <c:v>30.0</c:v>
                </c:pt>
              </c:numCache>
            </c:numRef>
          </c:val>
          <c:smooth val="0"/>
        </c:ser>
        <c:dLbls>
          <c:showLegendKey val="0"/>
          <c:showVal val="0"/>
          <c:showCatName val="0"/>
          <c:showSerName val="0"/>
          <c:showPercent val="0"/>
          <c:showBubbleSize val="0"/>
        </c:dLbls>
        <c:marker val="1"/>
        <c:smooth val="0"/>
        <c:axId val="570428248"/>
        <c:axId val="570525064"/>
      </c:lineChart>
      <c:catAx>
        <c:axId val="570428248"/>
        <c:scaling>
          <c:orientation val="minMax"/>
        </c:scaling>
        <c:delete val="0"/>
        <c:axPos val="b"/>
        <c:majorTickMark val="out"/>
        <c:minorTickMark val="none"/>
        <c:tickLblPos val="nextTo"/>
        <c:crossAx val="570525064"/>
        <c:crosses val="autoZero"/>
        <c:auto val="1"/>
        <c:lblAlgn val="ctr"/>
        <c:lblOffset val="100"/>
        <c:noMultiLvlLbl val="0"/>
      </c:catAx>
      <c:valAx>
        <c:axId val="570525064"/>
        <c:scaling>
          <c:orientation val="minMax"/>
        </c:scaling>
        <c:delete val="0"/>
        <c:axPos val="l"/>
        <c:majorGridlines/>
        <c:numFmt formatCode="General" sourceLinked="1"/>
        <c:majorTickMark val="out"/>
        <c:minorTickMark val="none"/>
        <c:tickLblPos val="nextTo"/>
        <c:crossAx val="570428248"/>
        <c:crosses val="autoZero"/>
        <c:crossBetween val="between"/>
      </c:valAx>
    </c:plotArea>
    <c:legend>
      <c:legendPos val="b"/>
      <c:layout>
        <c:manualLayout>
          <c:xMode val="edge"/>
          <c:yMode val="edge"/>
          <c:x val="0.0"/>
          <c:y val="0.746988835902554"/>
          <c:w val="0.99224743093554"/>
          <c:h val="0.253011164097446"/>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37652920503581"/>
          <c:y val="0.0515056274745318"/>
          <c:w val="0.9306979847858"/>
          <c:h val="0.55858957248988"/>
        </c:manualLayout>
      </c:layout>
      <c:lineChart>
        <c:grouping val="standard"/>
        <c:varyColors val="0"/>
        <c:ser>
          <c:idx val="0"/>
          <c:order val="0"/>
          <c:tx>
            <c:strRef>
              <c:f>Sheet1!$B$1</c:f>
              <c:strCache>
                <c:ptCount val="1"/>
                <c:pt idx="0">
                  <c:v>The United States should act as a fair and impartial broker in order to achieve a peace agreement between Israelis and Palestinians.</c:v>
                </c:pt>
              </c:strCache>
            </c:strRef>
          </c:tx>
          <c:marker>
            <c:symbol val="diamond"/>
            <c:size val="7"/>
          </c:marker>
          <c:dLbls>
            <c:dLbl>
              <c:idx val="0"/>
              <c:layout>
                <c:manualLayout>
                  <c:x val="-0.0471751412429378"/>
                  <c:y val="-0.0175141242937853"/>
                </c:manualLayout>
              </c:layout>
              <c:dLblPos val="r"/>
              <c:showLegendKey val="0"/>
              <c:showVal val="1"/>
              <c:showCatName val="0"/>
              <c:showSerName val="0"/>
              <c:showPercent val="0"/>
              <c:showBubbleSize val="0"/>
            </c:dLbl>
            <c:txPr>
              <a:bodyPr/>
              <a:lstStyle/>
              <a:p>
                <a:pPr>
                  <a:defRPr b="1"/>
                </a:pPr>
                <a:endParaRPr lang="en-US"/>
              </a:p>
            </c:txPr>
            <c:dLblPos val="t"/>
            <c:showLegendKey val="0"/>
            <c:showVal val="1"/>
            <c:showCatName val="0"/>
            <c:showSerName val="0"/>
            <c:showPercent val="0"/>
            <c:showBubbleSize val="0"/>
            <c:showLeaderLines val="0"/>
          </c:dLbls>
          <c:cat>
            <c:strRef>
              <c:f>Sheet1!$A$2:$A$4</c:f>
              <c:strCache>
                <c:ptCount val="3"/>
                <c:pt idx="0">
                  <c:v>August 2009</c:v>
                </c:pt>
                <c:pt idx="1">
                  <c:v>November 2010</c:v>
                </c:pt>
                <c:pt idx="2">
                  <c:v>November 2012</c:v>
                </c:pt>
              </c:strCache>
            </c:strRef>
          </c:cat>
          <c:val>
            <c:numRef>
              <c:f>Sheet1!$B$2:$B$4</c:f>
              <c:numCache>
                <c:formatCode>General</c:formatCode>
                <c:ptCount val="3"/>
                <c:pt idx="0">
                  <c:v>45.0</c:v>
                </c:pt>
                <c:pt idx="1">
                  <c:v>50.0</c:v>
                </c:pt>
                <c:pt idx="2">
                  <c:v>49.0</c:v>
                </c:pt>
              </c:numCache>
            </c:numRef>
          </c:val>
          <c:smooth val="0"/>
        </c:ser>
        <c:ser>
          <c:idx val="1"/>
          <c:order val="1"/>
          <c:tx>
            <c:strRef>
              <c:f>Sheet1!$C$1</c:f>
              <c:strCache>
                <c:ptCount val="1"/>
                <c:pt idx="0">
                  <c:v>The United States should side with Israel during peace negotiations in order to protect America’s democratic ally Israel.</c:v>
                </c:pt>
              </c:strCache>
            </c:strRef>
          </c:tx>
          <c:marker>
            <c:symbol val="diamond"/>
            <c:size val="7"/>
          </c:marker>
          <c:dLbls>
            <c:txPr>
              <a:bodyPr/>
              <a:lstStyle/>
              <a:p>
                <a:pPr>
                  <a:defRPr b="1"/>
                </a:pPr>
                <a:endParaRPr lang="en-US"/>
              </a:p>
            </c:txPr>
            <c:dLblPos val="b"/>
            <c:showLegendKey val="0"/>
            <c:showVal val="1"/>
            <c:showCatName val="0"/>
            <c:showSerName val="0"/>
            <c:showPercent val="0"/>
            <c:showBubbleSize val="0"/>
            <c:showLeaderLines val="0"/>
          </c:dLbls>
          <c:cat>
            <c:strRef>
              <c:f>Sheet1!$A$2:$A$4</c:f>
              <c:strCache>
                <c:ptCount val="3"/>
                <c:pt idx="0">
                  <c:v>August 2009</c:v>
                </c:pt>
                <c:pt idx="1">
                  <c:v>November 2010</c:v>
                </c:pt>
                <c:pt idx="2">
                  <c:v>November 2012</c:v>
                </c:pt>
              </c:strCache>
            </c:strRef>
          </c:cat>
          <c:val>
            <c:numRef>
              <c:f>Sheet1!$C$2:$C$4</c:f>
              <c:numCache>
                <c:formatCode>General</c:formatCode>
                <c:ptCount val="3"/>
                <c:pt idx="0">
                  <c:v>41.0</c:v>
                </c:pt>
                <c:pt idx="1">
                  <c:v>35.0</c:v>
                </c:pt>
                <c:pt idx="2">
                  <c:v>34.0</c:v>
                </c:pt>
              </c:numCache>
            </c:numRef>
          </c:val>
          <c:smooth val="0"/>
        </c:ser>
        <c:dLbls>
          <c:showLegendKey val="0"/>
          <c:showVal val="0"/>
          <c:showCatName val="0"/>
          <c:showSerName val="0"/>
          <c:showPercent val="0"/>
          <c:showBubbleSize val="0"/>
        </c:dLbls>
        <c:marker val="1"/>
        <c:smooth val="0"/>
        <c:axId val="570782296"/>
        <c:axId val="570804104"/>
      </c:lineChart>
      <c:catAx>
        <c:axId val="570782296"/>
        <c:scaling>
          <c:orientation val="minMax"/>
        </c:scaling>
        <c:delete val="0"/>
        <c:axPos val="b"/>
        <c:majorTickMark val="out"/>
        <c:minorTickMark val="none"/>
        <c:tickLblPos val="nextTo"/>
        <c:crossAx val="570804104"/>
        <c:crosses val="autoZero"/>
        <c:auto val="1"/>
        <c:lblAlgn val="ctr"/>
        <c:lblOffset val="100"/>
        <c:noMultiLvlLbl val="0"/>
      </c:catAx>
      <c:valAx>
        <c:axId val="570804104"/>
        <c:scaling>
          <c:orientation val="minMax"/>
        </c:scaling>
        <c:delete val="0"/>
        <c:axPos val="l"/>
        <c:majorGridlines/>
        <c:numFmt formatCode="General" sourceLinked="1"/>
        <c:majorTickMark val="out"/>
        <c:minorTickMark val="none"/>
        <c:tickLblPos val="nextTo"/>
        <c:crossAx val="570782296"/>
        <c:crosses val="autoZero"/>
        <c:crossBetween val="between"/>
      </c:valAx>
    </c:plotArea>
    <c:legend>
      <c:legendPos val="b"/>
      <c:layout>
        <c:manualLayout>
          <c:xMode val="edge"/>
          <c:yMode val="edge"/>
          <c:x val="0.0"/>
          <c:y val="0.713090439966191"/>
          <c:w val="0.99224743093554"/>
          <c:h val="0.286909560033809"/>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31801520499593"/>
          <c:y val="0.0277777777777778"/>
          <c:w val="0.87644628473165"/>
          <c:h val="0.686794775653044"/>
        </c:manualLayout>
      </c:layout>
      <c:barChart>
        <c:barDir val="bar"/>
        <c:grouping val="stacked"/>
        <c:varyColors val="0"/>
        <c:ser>
          <c:idx val="0"/>
          <c:order val="0"/>
          <c:tx>
            <c:strRef>
              <c:f>Sheet1!$B$1</c:f>
              <c:strCache>
                <c:ptCount val="1"/>
                <c:pt idx="0">
                  <c:v>Strongly agree with statement</c:v>
                </c:pt>
              </c:strCache>
            </c:strRef>
          </c:tx>
          <c:invertIfNegative val="0"/>
          <c:dPt>
            <c:idx val="0"/>
            <c:invertIfNegative val="0"/>
            <c:bubble3D val="0"/>
            <c:spPr>
              <a:solidFill>
                <a:schemeClr val="accent6"/>
              </a:solidFill>
            </c:spPr>
          </c:dPt>
          <c:dLbls>
            <c:txPr>
              <a:bodyPr/>
              <a:lstStyle/>
              <a:p>
                <a:pPr>
                  <a:defRPr b="1">
                    <a:solidFill>
                      <a:schemeClr val="bg1"/>
                    </a:solidFill>
                  </a:defRPr>
                </a:pPr>
                <a:endParaRPr lang="en-US"/>
              </a:p>
            </c:txPr>
            <c:showLegendKey val="0"/>
            <c:showVal val="1"/>
            <c:showCatName val="0"/>
            <c:showSerName val="0"/>
            <c:showPercent val="0"/>
            <c:showBubbleSize val="0"/>
            <c:showLeaderLines val="0"/>
          </c:dLbls>
          <c:cat>
            <c:numRef>
              <c:f>Sheet1!$A$2:$A$3</c:f>
              <c:numCache>
                <c:formatCode>General</c:formatCode>
                <c:ptCount val="2"/>
              </c:numCache>
            </c:numRef>
          </c:cat>
          <c:val>
            <c:numRef>
              <c:f>Sheet1!$B$2:$B$3</c:f>
              <c:numCache>
                <c:formatCode>General</c:formatCode>
                <c:ptCount val="2"/>
                <c:pt idx="0">
                  <c:v>26.0</c:v>
                </c:pt>
                <c:pt idx="1">
                  <c:v>16.0</c:v>
                </c:pt>
              </c:numCache>
            </c:numRef>
          </c:val>
        </c:ser>
        <c:ser>
          <c:idx val="1"/>
          <c:order val="1"/>
          <c:tx>
            <c:strRef>
              <c:f>Sheet1!$C$1</c:f>
              <c:strCache>
                <c:ptCount val="1"/>
                <c:pt idx="0">
                  <c:v>Total agree with statement</c:v>
                </c:pt>
              </c:strCache>
            </c:strRef>
          </c:tx>
          <c:invertIfNegative val="0"/>
          <c:dPt>
            <c:idx val="0"/>
            <c:invertIfNegative val="0"/>
            <c:bubble3D val="0"/>
            <c:spPr>
              <a:solidFill>
                <a:schemeClr val="accent6">
                  <a:lumMod val="60000"/>
                  <a:lumOff val="40000"/>
                </a:schemeClr>
              </a:solidFill>
            </c:spPr>
          </c:dPt>
          <c:dPt>
            <c:idx val="1"/>
            <c:invertIfNegative val="0"/>
            <c:bubble3D val="0"/>
            <c:spPr>
              <a:solidFill>
                <a:schemeClr val="accent1">
                  <a:lumMod val="25000"/>
                  <a:lumOff val="75000"/>
                </a:schemeClr>
              </a:solidFill>
            </c:spPr>
          </c:dPt>
          <c:dLbls>
            <c:dLbl>
              <c:idx val="0"/>
              <c:layout/>
              <c:tx>
                <c:rich>
                  <a:bodyPr/>
                  <a:lstStyle/>
                  <a:p>
                    <a:r>
                      <a:rPr lang="en-US" smtClean="0"/>
                      <a:t>47</a:t>
                    </a:r>
                    <a:endParaRPr lang="en-US" dirty="0"/>
                  </a:p>
                </c:rich>
              </c:tx>
              <c:dLblPos val="inEnd"/>
              <c:showLegendKey val="0"/>
              <c:showVal val="1"/>
              <c:showCatName val="0"/>
              <c:showSerName val="0"/>
              <c:showPercent val="0"/>
              <c:showBubbleSize val="0"/>
            </c:dLbl>
            <c:dLbl>
              <c:idx val="1"/>
              <c:layout/>
              <c:tx>
                <c:rich>
                  <a:bodyPr/>
                  <a:lstStyle/>
                  <a:p>
                    <a:r>
                      <a:rPr lang="en-US" smtClean="0"/>
                      <a:t>31</a:t>
                    </a:r>
                    <a:endParaRPr lang="en-US" dirty="0"/>
                  </a:p>
                </c:rich>
              </c:tx>
              <c:dLblPos val="inEnd"/>
              <c:showLegendKey val="0"/>
              <c:showVal val="1"/>
              <c:showCatName val="0"/>
              <c:showSerName val="0"/>
              <c:showPercent val="0"/>
              <c:showBubbleSize val="0"/>
            </c:dLbl>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numRef>
              <c:f>Sheet1!$A$2:$A$3</c:f>
              <c:numCache>
                <c:formatCode>General</c:formatCode>
                <c:ptCount val="2"/>
              </c:numCache>
            </c:numRef>
          </c:cat>
          <c:val>
            <c:numRef>
              <c:f>Sheet1!$C$2:$C$3</c:f>
              <c:numCache>
                <c:formatCode>General</c:formatCode>
                <c:ptCount val="2"/>
                <c:pt idx="0">
                  <c:v>21.0</c:v>
                </c:pt>
                <c:pt idx="1">
                  <c:v>15.0</c:v>
                </c:pt>
              </c:numCache>
            </c:numRef>
          </c:val>
        </c:ser>
        <c:dLbls>
          <c:showLegendKey val="0"/>
          <c:showVal val="0"/>
          <c:showCatName val="0"/>
          <c:showSerName val="0"/>
          <c:showPercent val="0"/>
          <c:showBubbleSize val="0"/>
        </c:dLbls>
        <c:gapWidth val="150"/>
        <c:overlap val="100"/>
        <c:axId val="570825496"/>
        <c:axId val="570456200"/>
      </c:barChart>
      <c:catAx>
        <c:axId val="570825496"/>
        <c:scaling>
          <c:orientation val="minMax"/>
        </c:scaling>
        <c:delete val="0"/>
        <c:axPos val="l"/>
        <c:numFmt formatCode="General" sourceLinked="1"/>
        <c:majorTickMark val="out"/>
        <c:minorTickMark val="none"/>
        <c:tickLblPos val="nextTo"/>
        <c:crossAx val="570456200"/>
        <c:crosses val="autoZero"/>
        <c:auto val="1"/>
        <c:lblAlgn val="ctr"/>
        <c:lblOffset val="100"/>
        <c:noMultiLvlLbl val="0"/>
      </c:catAx>
      <c:valAx>
        <c:axId val="570456200"/>
        <c:scaling>
          <c:orientation val="minMax"/>
        </c:scaling>
        <c:delete val="0"/>
        <c:axPos val="b"/>
        <c:majorGridlines/>
        <c:numFmt formatCode="General" sourceLinked="1"/>
        <c:majorTickMark val="out"/>
        <c:minorTickMark val="none"/>
        <c:tickLblPos val="nextTo"/>
        <c:crossAx val="570825496"/>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31801520499593"/>
          <c:y val="0.0277777777777778"/>
          <c:w val="0.87644628473165"/>
          <c:h val="0.686794775653044"/>
        </c:manualLayout>
      </c:layout>
      <c:barChart>
        <c:barDir val="bar"/>
        <c:grouping val="stacked"/>
        <c:varyColors val="0"/>
        <c:ser>
          <c:idx val="0"/>
          <c:order val="0"/>
          <c:tx>
            <c:strRef>
              <c:f>Sheet1!$B$1</c:f>
              <c:strCache>
                <c:ptCount val="1"/>
                <c:pt idx="0">
                  <c:v>Strongly agree with statement</c:v>
                </c:pt>
              </c:strCache>
            </c:strRef>
          </c:tx>
          <c:invertIfNegative val="0"/>
          <c:dPt>
            <c:idx val="0"/>
            <c:invertIfNegative val="0"/>
            <c:bubble3D val="0"/>
            <c:spPr>
              <a:solidFill>
                <a:schemeClr val="accent6"/>
              </a:solidFill>
            </c:spPr>
          </c:dPt>
          <c:dLbls>
            <c:txPr>
              <a:bodyPr/>
              <a:lstStyle/>
              <a:p>
                <a:pPr>
                  <a:defRPr b="1">
                    <a:solidFill>
                      <a:schemeClr val="bg1"/>
                    </a:solidFill>
                  </a:defRPr>
                </a:pPr>
                <a:endParaRPr lang="en-US"/>
              </a:p>
            </c:txPr>
            <c:showLegendKey val="0"/>
            <c:showVal val="1"/>
            <c:showCatName val="0"/>
            <c:showSerName val="0"/>
            <c:showPercent val="0"/>
            <c:showBubbleSize val="0"/>
            <c:showLeaderLines val="0"/>
          </c:dLbls>
          <c:cat>
            <c:numRef>
              <c:f>Sheet1!$A$2:$A$3</c:f>
              <c:numCache>
                <c:formatCode>General</c:formatCode>
                <c:ptCount val="2"/>
              </c:numCache>
            </c:numRef>
          </c:cat>
          <c:val>
            <c:numRef>
              <c:f>Sheet1!$B$2:$B$3</c:f>
              <c:numCache>
                <c:formatCode>General</c:formatCode>
                <c:ptCount val="2"/>
                <c:pt idx="0">
                  <c:v>20.0</c:v>
                </c:pt>
                <c:pt idx="1">
                  <c:v>28.0</c:v>
                </c:pt>
              </c:numCache>
            </c:numRef>
          </c:val>
        </c:ser>
        <c:ser>
          <c:idx val="1"/>
          <c:order val="1"/>
          <c:tx>
            <c:strRef>
              <c:f>Sheet1!$C$1</c:f>
              <c:strCache>
                <c:ptCount val="1"/>
                <c:pt idx="0">
                  <c:v>Total agree with statement</c:v>
                </c:pt>
              </c:strCache>
            </c:strRef>
          </c:tx>
          <c:invertIfNegative val="0"/>
          <c:dPt>
            <c:idx val="0"/>
            <c:invertIfNegative val="0"/>
            <c:bubble3D val="0"/>
            <c:spPr>
              <a:solidFill>
                <a:schemeClr val="accent6">
                  <a:lumMod val="60000"/>
                  <a:lumOff val="40000"/>
                </a:schemeClr>
              </a:solidFill>
            </c:spPr>
          </c:dPt>
          <c:dPt>
            <c:idx val="1"/>
            <c:invertIfNegative val="0"/>
            <c:bubble3D val="0"/>
            <c:spPr>
              <a:solidFill>
                <a:schemeClr val="accent1">
                  <a:lumMod val="25000"/>
                  <a:lumOff val="75000"/>
                </a:schemeClr>
              </a:solidFill>
            </c:spPr>
          </c:dPt>
          <c:dLbls>
            <c:dLbl>
              <c:idx val="0"/>
              <c:layout/>
              <c:tx>
                <c:rich>
                  <a:bodyPr/>
                  <a:lstStyle/>
                  <a:p>
                    <a:r>
                      <a:rPr lang="en-US" smtClean="0"/>
                      <a:t>35</a:t>
                    </a:r>
                    <a:endParaRPr lang="en-US" dirty="0"/>
                  </a:p>
                </c:rich>
              </c:tx>
              <c:dLblPos val="inEnd"/>
              <c:showLegendKey val="0"/>
              <c:showVal val="1"/>
              <c:showCatName val="0"/>
              <c:showSerName val="0"/>
              <c:showPercent val="0"/>
              <c:showBubbleSize val="0"/>
            </c:dLbl>
            <c:dLbl>
              <c:idx val="1"/>
              <c:layout/>
              <c:tx>
                <c:rich>
                  <a:bodyPr/>
                  <a:lstStyle/>
                  <a:p>
                    <a:r>
                      <a:rPr lang="en-US" dirty="0" smtClean="0"/>
                      <a:t>47</a:t>
                    </a:r>
                    <a:endParaRPr lang="en-US" dirty="0"/>
                  </a:p>
                </c:rich>
              </c:tx>
              <c:dLblPos val="inEnd"/>
              <c:showLegendKey val="0"/>
              <c:showVal val="1"/>
              <c:showCatName val="0"/>
              <c:showSerName val="0"/>
              <c:showPercent val="0"/>
              <c:showBubbleSize val="0"/>
            </c:dLbl>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numRef>
              <c:f>Sheet1!$A$2:$A$3</c:f>
              <c:numCache>
                <c:formatCode>General</c:formatCode>
                <c:ptCount val="2"/>
              </c:numCache>
            </c:numRef>
          </c:cat>
          <c:val>
            <c:numRef>
              <c:f>Sheet1!$C$2:$C$3</c:f>
              <c:numCache>
                <c:formatCode>General</c:formatCode>
                <c:ptCount val="2"/>
                <c:pt idx="0">
                  <c:v>15.0</c:v>
                </c:pt>
                <c:pt idx="1">
                  <c:v>19.0</c:v>
                </c:pt>
              </c:numCache>
            </c:numRef>
          </c:val>
        </c:ser>
        <c:dLbls>
          <c:showLegendKey val="0"/>
          <c:showVal val="0"/>
          <c:showCatName val="0"/>
          <c:showSerName val="0"/>
          <c:showPercent val="0"/>
          <c:showBubbleSize val="0"/>
        </c:dLbls>
        <c:gapWidth val="150"/>
        <c:overlap val="100"/>
        <c:axId val="570895736"/>
        <c:axId val="592300344"/>
      </c:barChart>
      <c:catAx>
        <c:axId val="570895736"/>
        <c:scaling>
          <c:orientation val="minMax"/>
        </c:scaling>
        <c:delete val="0"/>
        <c:axPos val="l"/>
        <c:numFmt formatCode="General" sourceLinked="1"/>
        <c:majorTickMark val="out"/>
        <c:minorTickMark val="none"/>
        <c:tickLblPos val="nextTo"/>
        <c:crossAx val="592300344"/>
        <c:crosses val="autoZero"/>
        <c:auto val="1"/>
        <c:lblAlgn val="ctr"/>
        <c:lblOffset val="100"/>
        <c:noMultiLvlLbl val="0"/>
      </c:catAx>
      <c:valAx>
        <c:axId val="592300344"/>
        <c:scaling>
          <c:orientation val="minMax"/>
        </c:scaling>
        <c:delete val="0"/>
        <c:axPos val="b"/>
        <c:majorGridlines/>
        <c:numFmt formatCode="General" sourceLinked="1"/>
        <c:majorTickMark val="out"/>
        <c:minorTickMark val="none"/>
        <c:tickLblPos val="nextTo"/>
        <c:crossAx val="570895736"/>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Ohio </a:t>
            </a:r>
            <a:r>
              <a:rPr lang="en-US" dirty="0"/>
              <a:t>Vote</a:t>
            </a:r>
          </a:p>
        </c:rich>
      </c:tx>
      <c:layout/>
      <c:overlay val="0"/>
    </c:title>
    <c:autoTitleDeleted val="0"/>
    <c:plotArea>
      <c:layout>
        <c:manualLayout>
          <c:layoutTarget val="inner"/>
          <c:xMode val="edge"/>
          <c:yMode val="edge"/>
          <c:x val="0.10938455968866"/>
          <c:y val="0.107184476940382"/>
          <c:w val="0.859006244909041"/>
          <c:h val="0.69273997000375"/>
        </c:manualLayout>
      </c:layout>
      <c:barChart>
        <c:barDir val="col"/>
        <c:grouping val="clustered"/>
        <c:varyColors val="0"/>
        <c:ser>
          <c:idx val="0"/>
          <c:order val="0"/>
          <c:tx>
            <c:strRef>
              <c:f>Sheet1!$B$1</c:f>
              <c:strCache>
                <c:ptCount val="1"/>
                <c:pt idx="0">
                  <c:v>Obama</c:v>
                </c:pt>
              </c:strCache>
            </c:strRef>
          </c:tx>
          <c:spPr>
            <a:solidFill>
              <a:schemeClr val="accent1"/>
            </a:solidFill>
          </c:spPr>
          <c:invertIfNegative val="0"/>
          <c:dPt>
            <c:idx val="1"/>
            <c:invertIfNegative val="0"/>
            <c:bubble3D val="0"/>
          </c:dPt>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Sheet1!$A$2:$A$3</c:f>
              <c:strCache>
                <c:ptCount val="2"/>
                <c:pt idx="0">
                  <c:v>Presidential Vote</c:v>
                </c:pt>
                <c:pt idx="1">
                  <c:v>Senate Vote</c:v>
                </c:pt>
              </c:strCache>
            </c:strRef>
          </c:cat>
          <c:val>
            <c:numRef>
              <c:f>Sheet1!$B$2:$B$3</c:f>
              <c:numCache>
                <c:formatCode>General</c:formatCode>
                <c:ptCount val="2"/>
                <c:pt idx="0">
                  <c:v>69.0</c:v>
                </c:pt>
                <c:pt idx="1">
                  <c:v>71.0</c:v>
                </c:pt>
              </c:numCache>
            </c:numRef>
          </c:val>
        </c:ser>
        <c:ser>
          <c:idx val="1"/>
          <c:order val="1"/>
          <c:tx>
            <c:strRef>
              <c:f>Sheet1!$C$1</c:f>
              <c:strCache>
                <c:ptCount val="1"/>
                <c:pt idx="0">
                  <c:v>Romney</c:v>
                </c:pt>
              </c:strCache>
            </c:strRef>
          </c:tx>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Sheet1!$A$2:$A$3</c:f>
              <c:strCache>
                <c:ptCount val="2"/>
                <c:pt idx="0">
                  <c:v>Presidential Vote</c:v>
                </c:pt>
                <c:pt idx="1">
                  <c:v>Senate Vote</c:v>
                </c:pt>
              </c:strCache>
            </c:strRef>
          </c:cat>
          <c:val>
            <c:numRef>
              <c:f>Sheet1!$C$2:$C$3</c:f>
              <c:numCache>
                <c:formatCode>General</c:formatCode>
                <c:ptCount val="2"/>
                <c:pt idx="0">
                  <c:v>30.0</c:v>
                </c:pt>
                <c:pt idx="1">
                  <c:v>28.0</c:v>
                </c:pt>
              </c:numCache>
            </c:numRef>
          </c:val>
        </c:ser>
        <c:dLbls>
          <c:showLegendKey val="0"/>
          <c:showVal val="0"/>
          <c:showCatName val="0"/>
          <c:showSerName val="0"/>
          <c:showPercent val="0"/>
          <c:showBubbleSize val="0"/>
        </c:dLbls>
        <c:gapWidth val="150"/>
        <c:axId val="590014504"/>
        <c:axId val="590017416"/>
      </c:barChart>
      <c:catAx>
        <c:axId val="590014504"/>
        <c:scaling>
          <c:orientation val="minMax"/>
        </c:scaling>
        <c:delete val="0"/>
        <c:axPos val="b"/>
        <c:majorTickMark val="out"/>
        <c:minorTickMark val="none"/>
        <c:tickLblPos val="nextTo"/>
        <c:crossAx val="590017416"/>
        <c:crosses val="autoZero"/>
        <c:auto val="1"/>
        <c:lblAlgn val="ctr"/>
        <c:lblOffset val="100"/>
        <c:noMultiLvlLbl val="0"/>
      </c:catAx>
      <c:valAx>
        <c:axId val="590017416"/>
        <c:scaling>
          <c:orientation val="minMax"/>
        </c:scaling>
        <c:delete val="0"/>
        <c:axPos val="l"/>
        <c:majorGridlines/>
        <c:numFmt formatCode="General" sourceLinked="1"/>
        <c:majorTickMark val="out"/>
        <c:minorTickMark val="none"/>
        <c:tickLblPos val="nextTo"/>
        <c:crossAx val="590014504"/>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b="1">
                    <a:solidFill>
                      <a:schemeClr val="bg2"/>
                    </a:solidFill>
                  </a:defRPr>
                </a:pPr>
                <a:endParaRPr lang="en-US"/>
              </a:p>
            </c:txPr>
            <c:dLblPos val="inEnd"/>
            <c:showLegendKey val="0"/>
            <c:showVal val="1"/>
            <c:showCatName val="0"/>
            <c:showSerName val="0"/>
            <c:showPercent val="0"/>
            <c:showBubbleSize val="0"/>
            <c:showLeaderLines val="0"/>
          </c:dLbls>
          <c:cat>
            <c:strRef>
              <c:f>Sheet1!$A$2:$A$4</c:f>
              <c:strCache>
                <c:ptCount val="3"/>
                <c:pt idx="0">
                  <c:v>Before addressing the Iranian nuclear threat, the U.S. should address the Israeli-Palestinian conflict. </c:v>
                </c:pt>
                <c:pt idx="1">
                  <c:v>Before addressing the Israeli-Palestinian conflict, the U.S. should address the Iranian nuclear threat.</c:v>
                </c:pt>
                <c:pt idx="2">
                  <c:v>The U.S. must address both the Israeli-Palestinian conflict and the Iranian nuclear threat at the same time.</c:v>
                </c:pt>
              </c:strCache>
            </c:strRef>
          </c:cat>
          <c:val>
            <c:numRef>
              <c:f>Sheet1!$B$2:$B$4</c:f>
              <c:numCache>
                <c:formatCode>General</c:formatCode>
                <c:ptCount val="3"/>
                <c:pt idx="0">
                  <c:v>10.0</c:v>
                </c:pt>
                <c:pt idx="1">
                  <c:v>29.0</c:v>
                </c:pt>
                <c:pt idx="2">
                  <c:v>61.0</c:v>
                </c:pt>
              </c:numCache>
            </c:numRef>
          </c:val>
        </c:ser>
        <c:dLbls>
          <c:showLegendKey val="0"/>
          <c:showVal val="0"/>
          <c:showCatName val="0"/>
          <c:showSerName val="0"/>
          <c:showPercent val="0"/>
          <c:showBubbleSize val="0"/>
        </c:dLbls>
        <c:gapWidth val="150"/>
        <c:axId val="571821544"/>
        <c:axId val="589028952"/>
      </c:barChart>
      <c:catAx>
        <c:axId val="571821544"/>
        <c:scaling>
          <c:orientation val="minMax"/>
        </c:scaling>
        <c:delete val="0"/>
        <c:axPos val="l"/>
        <c:majorTickMark val="out"/>
        <c:minorTickMark val="none"/>
        <c:tickLblPos val="nextTo"/>
        <c:crossAx val="589028952"/>
        <c:crosses val="autoZero"/>
        <c:auto val="1"/>
        <c:lblAlgn val="ctr"/>
        <c:lblOffset val="100"/>
        <c:noMultiLvlLbl val="0"/>
      </c:catAx>
      <c:valAx>
        <c:axId val="589028952"/>
        <c:scaling>
          <c:orientation val="minMax"/>
        </c:scaling>
        <c:delete val="0"/>
        <c:axPos val="b"/>
        <c:majorGridlines/>
        <c:numFmt formatCode="General" sourceLinked="1"/>
        <c:majorTickMark val="out"/>
        <c:minorTickMark val="none"/>
        <c:tickLblPos val="nextTo"/>
        <c:crossAx val="571821544"/>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37652920503581"/>
          <c:y val="0.0374663449326899"/>
          <c:w val="0.9306979847858"/>
          <c:h val="0.736641901617137"/>
        </c:manualLayout>
      </c:layout>
      <c:barChart>
        <c:barDir val="col"/>
        <c:grouping val="stacked"/>
        <c:varyColors val="0"/>
        <c:ser>
          <c:idx val="0"/>
          <c:order val="0"/>
          <c:tx>
            <c:strRef>
              <c:f>Sheet1!$B$1</c:f>
              <c:strCache>
                <c:ptCount val="1"/>
                <c:pt idx="0">
                  <c:v>Very fairly</c:v>
                </c:pt>
              </c:strCache>
            </c:strRef>
          </c:tx>
          <c:invertIfNegative val="0"/>
          <c:dPt>
            <c:idx val="0"/>
            <c:invertIfNegative val="0"/>
            <c:bubble3D val="0"/>
            <c:spPr>
              <a:solidFill>
                <a:schemeClr val="accent5"/>
              </a:solidFill>
            </c:spPr>
          </c:dPt>
          <c:dLbls>
            <c:txPr>
              <a:bodyPr/>
              <a:lstStyle/>
              <a:p>
                <a:pPr>
                  <a:defRPr b="1">
                    <a:solidFill>
                      <a:schemeClr val="bg2"/>
                    </a:solidFill>
                  </a:defRPr>
                </a:pPr>
                <a:endParaRPr lang="en-US"/>
              </a:p>
            </c:txPr>
            <c:dLblPos val="inEnd"/>
            <c:showLegendKey val="0"/>
            <c:showVal val="1"/>
            <c:showCatName val="0"/>
            <c:showSerName val="0"/>
            <c:showPercent val="0"/>
            <c:showBubbleSize val="0"/>
            <c:showLeaderLines val="0"/>
          </c:dLbls>
          <c:cat>
            <c:strRef>
              <c:f>Sheet1!$A$2:$A$3</c:f>
              <c:strCache>
                <c:ptCount val="2"/>
                <c:pt idx="0">
                  <c:v>Fair</c:v>
                </c:pt>
                <c:pt idx="1">
                  <c:v>Unfair</c:v>
                </c:pt>
              </c:strCache>
            </c:strRef>
          </c:cat>
          <c:val>
            <c:numRef>
              <c:f>Sheet1!$B$2:$B$3</c:f>
              <c:numCache>
                <c:formatCode>General</c:formatCode>
                <c:ptCount val="2"/>
                <c:pt idx="0">
                  <c:v>12.0</c:v>
                </c:pt>
              </c:numCache>
            </c:numRef>
          </c:val>
        </c:ser>
        <c:ser>
          <c:idx val="1"/>
          <c:order val="1"/>
          <c:tx>
            <c:strRef>
              <c:f>Sheet1!$C$1</c:f>
              <c:strCache>
                <c:ptCount val="1"/>
                <c:pt idx="0">
                  <c:v>Total fairly</c:v>
                </c:pt>
              </c:strCache>
            </c:strRef>
          </c:tx>
          <c:invertIfNegative val="0"/>
          <c:dPt>
            <c:idx val="0"/>
            <c:invertIfNegative val="0"/>
            <c:bubble3D val="0"/>
            <c:spPr>
              <a:solidFill>
                <a:srgbClr val="00B050"/>
              </a:solidFill>
            </c:spPr>
          </c:dPt>
          <c:dLbls>
            <c:dLbl>
              <c:idx val="0"/>
              <c:layout/>
              <c:tx>
                <c:rich>
                  <a:bodyPr/>
                  <a:lstStyle/>
                  <a:p>
                    <a:r>
                      <a:rPr lang="en-US" dirty="0" smtClean="0"/>
                      <a:t>51</a:t>
                    </a:r>
                    <a:endParaRPr lang="en-US" dirty="0"/>
                  </a:p>
                </c:rich>
              </c:tx>
              <c:dLblPos val="inEnd"/>
              <c:showLegendKey val="0"/>
              <c:showVal val="1"/>
              <c:showCatName val="0"/>
              <c:showSerName val="0"/>
              <c:showPercent val="0"/>
              <c:showBubbleSize val="0"/>
            </c:dLbl>
            <c:txPr>
              <a:bodyPr/>
              <a:lstStyle/>
              <a:p>
                <a:pPr>
                  <a:defRPr b="1">
                    <a:solidFill>
                      <a:schemeClr val="bg2"/>
                    </a:solidFill>
                  </a:defRPr>
                </a:pPr>
                <a:endParaRPr lang="en-US"/>
              </a:p>
            </c:txPr>
            <c:dLblPos val="inEnd"/>
            <c:showLegendKey val="0"/>
            <c:showVal val="1"/>
            <c:showCatName val="0"/>
            <c:showSerName val="0"/>
            <c:showPercent val="0"/>
            <c:showBubbleSize val="0"/>
            <c:showLeaderLines val="0"/>
          </c:dLbls>
          <c:cat>
            <c:strRef>
              <c:f>Sheet1!$A$2:$A$3</c:f>
              <c:strCache>
                <c:ptCount val="2"/>
                <c:pt idx="0">
                  <c:v>Fair</c:v>
                </c:pt>
                <c:pt idx="1">
                  <c:v>Unfair</c:v>
                </c:pt>
              </c:strCache>
            </c:strRef>
          </c:cat>
          <c:val>
            <c:numRef>
              <c:f>Sheet1!$C$2:$C$3</c:f>
              <c:numCache>
                <c:formatCode>General</c:formatCode>
                <c:ptCount val="2"/>
                <c:pt idx="0">
                  <c:v>39.0</c:v>
                </c:pt>
              </c:numCache>
            </c:numRef>
          </c:val>
        </c:ser>
        <c:ser>
          <c:idx val="2"/>
          <c:order val="2"/>
          <c:tx>
            <c:strRef>
              <c:f>Sheet1!$D$1</c:f>
              <c:strCache>
                <c:ptCount val="1"/>
                <c:pt idx="0">
                  <c:v>Not at all fairly</c:v>
                </c:pt>
              </c:strCache>
            </c:strRef>
          </c:tx>
          <c:invertIfNegative val="0"/>
          <c:dPt>
            <c:idx val="1"/>
            <c:invertIfNegative val="0"/>
            <c:bubble3D val="0"/>
            <c:spPr>
              <a:solidFill>
                <a:schemeClr val="accent2"/>
              </a:solidFill>
            </c:spPr>
          </c:dPt>
          <c:dLbls>
            <c:txPr>
              <a:bodyPr/>
              <a:lstStyle/>
              <a:p>
                <a:pPr>
                  <a:defRPr b="1">
                    <a:solidFill>
                      <a:schemeClr val="bg2"/>
                    </a:solidFill>
                  </a:defRPr>
                </a:pPr>
                <a:endParaRPr lang="en-US"/>
              </a:p>
            </c:txPr>
            <c:dLblPos val="inEnd"/>
            <c:showLegendKey val="0"/>
            <c:showVal val="1"/>
            <c:showCatName val="0"/>
            <c:showSerName val="0"/>
            <c:showPercent val="0"/>
            <c:showBubbleSize val="0"/>
            <c:showLeaderLines val="0"/>
          </c:dLbls>
          <c:cat>
            <c:strRef>
              <c:f>Sheet1!$A$2:$A$3</c:f>
              <c:strCache>
                <c:ptCount val="2"/>
                <c:pt idx="0">
                  <c:v>Fair</c:v>
                </c:pt>
                <c:pt idx="1">
                  <c:v>Unfair</c:v>
                </c:pt>
              </c:strCache>
            </c:strRef>
          </c:cat>
          <c:val>
            <c:numRef>
              <c:f>Sheet1!$D$2:$D$3</c:f>
              <c:numCache>
                <c:formatCode>General</c:formatCode>
                <c:ptCount val="2"/>
                <c:pt idx="1">
                  <c:v>21.0</c:v>
                </c:pt>
              </c:numCache>
            </c:numRef>
          </c:val>
        </c:ser>
        <c:ser>
          <c:idx val="3"/>
          <c:order val="3"/>
          <c:tx>
            <c:strRef>
              <c:f>Sheet1!$E$1</c:f>
              <c:strCache>
                <c:ptCount val="1"/>
                <c:pt idx="0">
                  <c:v>Total unfairly</c:v>
                </c:pt>
              </c:strCache>
            </c:strRef>
          </c:tx>
          <c:invertIfNegative val="0"/>
          <c:dPt>
            <c:idx val="1"/>
            <c:invertIfNegative val="0"/>
            <c:bubble3D val="0"/>
            <c:spPr>
              <a:solidFill>
                <a:schemeClr val="accent2">
                  <a:lumMod val="60000"/>
                  <a:lumOff val="40000"/>
                </a:schemeClr>
              </a:solidFill>
            </c:spPr>
          </c:dPt>
          <c:dLbls>
            <c:dLbl>
              <c:idx val="1"/>
              <c:layout/>
              <c:tx>
                <c:rich>
                  <a:bodyPr/>
                  <a:lstStyle/>
                  <a:p>
                    <a:r>
                      <a:rPr lang="en-US" dirty="0" smtClean="0"/>
                      <a:t>49</a:t>
                    </a:r>
                    <a:endParaRPr lang="en-US" dirty="0"/>
                  </a:p>
                </c:rich>
              </c:tx>
              <c:dLblPos val="inEnd"/>
              <c:showLegendKey val="0"/>
              <c:showVal val="1"/>
              <c:showCatName val="0"/>
              <c:showSerName val="0"/>
              <c:showPercent val="0"/>
              <c:showBubbleSize val="0"/>
            </c:dLbl>
            <c:txPr>
              <a:bodyPr/>
              <a:lstStyle/>
              <a:p>
                <a:pPr>
                  <a:defRPr b="1">
                    <a:solidFill>
                      <a:schemeClr val="bg2"/>
                    </a:solidFill>
                  </a:defRPr>
                </a:pPr>
                <a:endParaRPr lang="en-US"/>
              </a:p>
            </c:txPr>
            <c:dLblPos val="inEnd"/>
            <c:showLegendKey val="0"/>
            <c:showVal val="1"/>
            <c:showCatName val="0"/>
            <c:showSerName val="0"/>
            <c:showPercent val="0"/>
            <c:showBubbleSize val="0"/>
            <c:showLeaderLines val="0"/>
          </c:dLbls>
          <c:cat>
            <c:strRef>
              <c:f>Sheet1!$A$2:$A$3</c:f>
              <c:strCache>
                <c:ptCount val="2"/>
                <c:pt idx="0">
                  <c:v>Fair</c:v>
                </c:pt>
                <c:pt idx="1">
                  <c:v>Unfair</c:v>
                </c:pt>
              </c:strCache>
            </c:strRef>
          </c:cat>
          <c:val>
            <c:numRef>
              <c:f>Sheet1!$E$2:$E$3</c:f>
              <c:numCache>
                <c:formatCode>General</c:formatCode>
                <c:ptCount val="2"/>
                <c:pt idx="1">
                  <c:v>28.0</c:v>
                </c:pt>
              </c:numCache>
            </c:numRef>
          </c:val>
        </c:ser>
        <c:dLbls>
          <c:showLegendKey val="0"/>
          <c:showVal val="0"/>
          <c:showCatName val="0"/>
          <c:showSerName val="0"/>
          <c:showPercent val="0"/>
          <c:showBubbleSize val="0"/>
        </c:dLbls>
        <c:gapWidth val="150"/>
        <c:overlap val="100"/>
        <c:axId val="591463736"/>
        <c:axId val="585955528"/>
      </c:barChart>
      <c:catAx>
        <c:axId val="591463736"/>
        <c:scaling>
          <c:orientation val="minMax"/>
        </c:scaling>
        <c:delete val="0"/>
        <c:axPos val="b"/>
        <c:majorTickMark val="out"/>
        <c:minorTickMark val="none"/>
        <c:tickLblPos val="nextTo"/>
        <c:crossAx val="585955528"/>
        <c:crosses val="autoZero"/>
        <c:auto val="1"/>
        <c:lblAlgn val="ctr"/>
        <c:lblOffset val="100"/>
        <c:noMultiLvlLbl val="0"/>
      </c:catAx>
      <c:valAx>
        <c:axId val="585955528"/>
        <c:scaling>
          <c:orientation val="minMax"/>
        </c:scaling>
        <c:delete val="0"/>
        <c:axPos val="l"/>
        <c:majorGridlines/>
        <c:numFmt formatCode="General" sourceLinked="1"/>
        <c:majorTickMark val="out"/>
        <c:minorTickMark val="none"/>
        <c:tickLblPos val="nextTo"/>
        <c:crossAx val="591463736"/>
        <c:crosses val="autoZero"/>
        <c:crossBetween val="between"/>
      </c:valAx>
    </c:plotArea>
    <c:plotVisOnly val="1"/>
    <c:dispBlanksAs val="gap"/>
    <c:showDLblsOverMax val="0"/>
  </c:chart>
  <c:txPr>
    <a:bodyPr/>
    <a:lstStyle/>
    <a:p>
      <a:pPr>
        <a:defRPr sz="1600"/>
      </a:pPr>
      <a:endParaRPr lang="en-US"/>
    </a:p>
  </c:txPr>
  <c:externalData r:id="rId1">
    <c:autoUpdate val="0"/>
  </c:externalData>
  <c:userShapes r:id="rId2"/>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invertIfNegative val="0"/>
          <c:dLbls>
            <c:txPr>
              <a:bodyPr/>
              <a:lstStyle/>
              <a:p>
                <a:pPr>
                  <a:defRPr b="1">
                    <a:solidFill>
                      <a:schemeClr val="bg2"/>
                    </a:solidFill>
                  </a:defRPr>
                </a:pPr>
                <a:endParaRPr lang="en-US"/>
              </a:p>
            </c:txPr>
            <c:dLblPos val="inEnd"/>
            <c:showLegendKey val="0"/>
            <c:showVal val="1"/>
            <c:showCatName val="0"/>
            <c:showSerName val="0"/>
            <c:showPercent val="0"/>
            <c:showBubbleSize val="0"/>
            <c:showLeaderLines val="0"/>
          </c:dLbls>
          <c:cat>
            <c:strRef>
              <c:f>Sheet1!$A$2:$A$4</c:f>
              <c:strCache>
                <c:ptCount val="3"/>
                <c:pt idx="0">
                  <c:v>I’m not sure </c:v>
                </c:pt>
                <c:pt idx="1">
                  <c:v>Vote for granting non-member observer state status to an independent Palestinian state</c:v>
                </c:pt>
                <c:pt idx="2">
                  <c:v>Vote against granting non-member observer state status to an independent Palestinian state</c:v>
                </c:pt>
              </c:strCache>
            </c:strRef>
          </c:cat>
          <c:val>
            <c:numRef>
              <c:f>Sheet1!$B$2:$B$4</c:f>
              <c:numCache>
                <c:formatCode>General</c:formatCode>
                <c:ptCount val="3"/>
                <c:pt idx="0">
                  <c:v>21.0</c:v>
                </c:pt>
                <c:pt idx="1">
                  <c:v>35.0</c:v>
                </c:pt>
                <c:pt idx="2">
                  <c:v>44.0</c:v>
                </c:pt>
              </c:numCache>
            </c:numRef>
          </c:val>
        </c:ser>
        <c:dLbls>
          <c:showLegendKey val="0"/>
          <c:showVal val="0"/>
          <c:showCatName val="0"/>
          <c:showSerName val="0"/>
          <c:showPercent val="0"/>
          <c:showBubbleSize val="0"/>
        </c:dLbls>
        <c:gapWidth val="150"/>
        <c:axId val="591408872"/>
        <c:axId val="591405064"/>
      </c:barChart>
      <c:catAx>
        <c:axId val="591408872"/>
        <c:scaling>
          <c:orientation val="minMax"/>
        </c:scaling>
        <c:delete val="0"/>
        <c:axPos val="l"/>
        <c:majorTickMark val="out"/>
        <c:minorTickMark val="none"/>
        <c:tickLblPos val="nextTo"/>
        <c:crossAx val="591405064"/>
        <c:crosses val="autoZero"/>
        <c:auto val="1"/>
        <c:lblAlgn val="ctr"/>
        <c:lblOffset val="100"/>
        <c:noMultiLvlLbl val="0"/>
      </c:catAx>
      <c:valAx>
        <c:axId val="591405064"/>
        <c:scaling>
          <c:orientation val="minMax"/>
        </c:scaling>
        <c:delete val="0"/>
        <c:axPos val="b"/>
        <c:majorGridlines/>
        <c:numFmt formatCode="General" sourceLinked="1"/>
        <c:majorTickMark val="out"/>
        <c:minorTickMark val="none"/>
        <c:tickLblPos val="nextTo"/>
        <c:crossAx val="591408872"/>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37652920503581"/>
          <c:y val="0.0414805961754781"/>
          <c:w val="0.9306979847858"/>
          <c:h val="0.70932906824147"/>
        </c:manualLayout>
      </c:layout>
      <c:lineChart>
        <c:grouping val="standard"/>
        <c:varyColors val="0"/>
        <c:ser>
          <c:idx val="0"/>
          <c:order val="0"/>
          <c:tx>
            <c:strRef>
              <c:f>Sheet1!$B$1</c:f>
              <c:strCache>
                <c:ptCount val="1"/>
                <c:pt idx="0">
                  <c:v>Agree</c:v>
                </c:pt>
              </c:strCache>
            </c:strRef>
          </c:tx>
          <c:spPr>
            <a:ln>
              <a:solidFill>
                <a:schemeClr val="accent5"/>
              </a:solidFill>
            </a:ln>
          </c:spPr>
          <c:marker>
            <c:symbol val="diamond"/>
            <c:size val="7"/>
            <c:spPr>
              <a:solidFill>
                <a:schemeClr val="accent5"/>
              </a:solidFill>
              <a:ln>
                <a:solidFill>
                  <a:schemeClr val="accent5"/>
                </a:solidFill>
              </a:ln>
            </c:spPr>
          </c:marker>
          <c:dLbls>
            <c:txPr>
              <a:bodyPr/>
              <a:lstStyle/>
              <a:p>
                <a:pPr>
                  <a:defRPr b="1"/>
                </a:pPr>
                <a:endParaRPr lang="en-US"/>
              </a:p>
            </c:txPr>
            <c:dLblPos val="b"/>
            <c:showLegendKey val="0"/>
            <c:showVal val="1"/>
            <c:showCatName val="0"/>
            <c:showSerName val="0"/>
            <c:showPercent val="0"/>
            <c:showBubbleSize val="0"/>
            <c:showLeaderLines val="0"/>
          </c:dLbls>
          <c:cat>
            <c:strRef>
              <c:f>Sheet1!$A$2:$A$5</c:f>
              <c:strCache>
                <c:ptCount val="4"/>
                <c:pt idx="0">
                  <c:v>July 2008</c:v>
                </c:pt>
                <c:pt idx="1">
                  <c:v>August 2009</c:v>
                </c:pt>
                <c:pt idx="2">
                  <c:v>November 2010</c:v>
                </c:pt>
                <c:pt idx="3">
                  <c:v>November 2012</c:v>
                </c:pt>
              </c:strCache>
            </c:strRef>
          </c:cat>
          <c:val>
            <c:numRef>
              <c:f>Sheet1!$B$2:$B$5</c:f>
              <c:numCache>
                <c:formatCode>General</c:formatCode>
                <c:ptCount val="4"/>
                <c:pt idx="0">
                  <c:v>78.0</c:v>
                </c:pt>
                <c:pt idx="1">
                  <c:v>81.0</c:v>
                </c:pt>
                <c:pt idx="2">
                  <c:v>79.0</c:v>
                </c:pt>
                <c:pt idx="3">
                  <c:v>82.0</c:v>
                </c:pt>
              </c:numCache>
            </c:numRef>
          </c:val>
          <c:smooth val="0"/>
        </c:ser>
        <c:ser>
          <c:idx val="1"/>
          <c:order val="1"/>
          <c:tx>
            <c:strRef>
              <c:f>Sheet1!$C$1</c:f>
              <c:strCache>
                <c:ptCount val="1"/>
                <c:pt idx="0">
                  <c:v>Disagree</c:v>
                </c:pt>
              </c:strCache>
            </c:strRef>
          </c:tx>
          <c:marker>
            <c:symbol val="diamond"/>
            <c:size val="7"/>
          </c:marker>
          <c:dLbls>
            <c:txPr>
              <a:bodyPr/>
              <a:lstStyle/>
              <a:p>
                <a:pPr>
                  <a:defRPr b="1"/>
                </a:pPr>
                <a:endParaRPr lang="en-US"/>
              </a:p>
            </c:txPr>
            <c:dLblPos val="b"/>
            <c:showLegendKey val="0"/>
            <c:showVal val="1"/>
            <c:showCatName val="0"/>
            <c:showSerName val="0"/>
            <c:showPercent val="0"/>
            <c:showBubbleSize val="0"/>
            <c:showLeaderLines val="0"/>
          </c:dLbls>
          <c:cat>
            <c:strRef>
              <c:f>Sheet1!$A$2:$A$5</c:f>
              <c:strCache>
                <c:ptCount val="4"/>
                <c:pt idx="0">
                  <c:v>July 2008</c:v>
                </c:pt>
                <c:pt idx="1">
                  <c:v>August 2009</c:v>
                </c:pt>
                <c:pt idx="2">
                  <c:v>November 2010</c:v>
                </c:pt>
                <c:pt idx="3">
                  <c:v>November 2012</c:v>
                </c:pt>
              </c:strCache>
            </c:strRef>
          </c:cat>
          <c:val>
            <c:numRef>
              <c:f>Sheet1!$C$2:$C$5</c:f>
              <c:numCache>
                <c:formatCode>General</c:formatCode>
                <c:ptCount val="4"/>
                <c:pt idx="0">
                  <c:v>22.0</c:v>
                </c:pt>
                <c:pt idx="1">
                  <c:v>19.0</c:v>
                </c:pt>
                <c:pt idx="2">
                  <c:v>21.0</c:v>
                </c:pt>
                <c:pt idx="3">
                  <c:v>18.0</c:v>
                </c:pt>
              </c:numCache>
            </c:numRef>
          </c:val>
          <c:smooth val="0"/>
        </c:ser>
        <c:dLbls>
          <c:showLegendKey val="0"/>
          <c:showVal val="0"/>
          <c:showCatName val="0"/>
          <c:showSerName val="0"/>
          <c:showPercent val="0"/>
          <c:showBubbleSize val="0"/>
        </c:dLbls>
        <c:marker val="1"/>
        <c:smooth val="0"/>
        <c:axId val="572213368"/>
        <c:axId val="514065416"/>
      </c:lineChart>
      <c:catAx>
        <c:axId val="572213368"/>
        <c:scaling>
          <c:orientation val="minMax"/>
        </c:scaling>
        <c:delete val="0"/>
        <c:axPos val="b"/>
        <c:majorTickMark val="out"/>
        <c:minorTickMark val="none"/>
        <c:tickLblPos val="nextTo"/>
        <c:crossAx val="514065416"/>
        <c:crosses val="autoZero"/>
        <c:auto val="1"/>
        <c:lblAlgn val="ctr"/>
        <c:lblOffset val="100"/>
        <c:noMultiLvlLbl val="0"/>
      </c:catAx>
      <c:valAx>
        <c:axId val="514065416"/>
        <c:scaling>
          <c:orientation val="minMax"/>
        </c:scaling>
        <c:delete val="0"/>
        <c:axPos val="l"/>
        <c:majorGridlines/>
        <c:numFmt formatCode="General" sourceLinked="1"/>
        <c:majorTickMark val="out"/>
        <c:minorTickMark val="none"/>
        <c:tickLblPos val="nextTo"/>
        <c:crossAx val="572213368"/>
        <c:crosses val="autoZero"/>
        <c:crossBetween val="between"/>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37652920503581"/>
          <c:y val="0.0414805961754781"/>
          <c:w val="0.9306979847858"/>
          <c:h val="0.70932906824147"/>
        </c:manualLayout>
      </c:layout>
      <c:lineChart>
        <c:grouping val="standard"/>
        <c:varyColors val="0"/>
        <c:ser>
          <c:idx val="0"/>
          <c:order val="0"/>
          <c:tx>
            <c:strRef>
              <c:f>Sheet1!$B$1</c:f>
              <c:strCache>
                <c:ptCount val="1"/>
                <c:pt idx="0">
                  <c:v>Agree</c:v>
                </c:pt>
              </c:strCache>
            </c:strRef>
          </c:tx>
          <c:spPr>
            <a:ln>
              <a:solidFill>
                <a:schemeClr val="accent5"/>
              </a:solidFill>
            </a:ln>
          </c:spPr>
          <c:marker>
            <c:symbol val="diamond"/>
            <c:size val="7"/>
            <c:spPr>
              <a:solidFill>
                <a:schemeClr val="accent5"/>
              </a:solidFill>
              <a:ln>
                <a:solidFill>
                  <a:schemeClr val="accent5"/>
                </a:solidFill>
              </a:ln>
            </c:spPr>
          </c:marker>
          <c:dLbls>
            <c:txPr>
              <a:bodyPr/>
              <a:lstStyle/>
              <a:p>
                <a:pPr>
                  <a:defRPr b="1"/>
                </a:pPr>
                <a:endParaRPr lang="en-US"/>
              </a:p>
            </c:txPr>
            <c:dLblPos val="b"/>
            <c:showLegendKey val="0"/>
            <c:showVal val="1"/>
            <c:showCatName val="0"/>
            <c:showSerName val="0"/>
            <c:showPercent val="0"/>
            <c:showBubbleSize val="0"/>
            <c:showLeaderLines val="0"/>
          </c:dLbls>
          <c:cat>
            <c:strRef>
              <c:f>Sheet1!$A$2:$A$4</c:f>
              <c:strCache>
                <c:ptCount val="3"/>
                <c:pt idx="0">
                  <c:v>August 2009</c:v>
                </c:pt>
                <c:pt idx="1">
                  <c:v>November 2010</c:v>
                </c:pt>
                <c:pt idx="2">
                  <c:v>November 2012</c:v>
                </c:pt>
              </c:strCache>
            </c:strRef>
          </c:cat>
          <c:val>
            <c:numRef>
              <c:f>Sheet1!$B$2:$B$4</c:f>
              <c:numCache>
                <c:formatCode>General</c:formatCode>
                <c:ptCount val="3"/>
                <c:pt idx="0">
                  <c:v>70.0</c:v>
                </c:pt>
                <c:pt idx="1">
                  <c:v>78.0</c:v>
                </c:pt>
                <c:pt idx="2">
                  <c:v>79.0</c:v>
                </c:pt>
              </c:numCache>
            </c:numRef>
          </c:val>
          <c:smooth val="0"/>
        </c:ser>
        <c:ser>
          <c:idx val="1"/>
          <c:order val="1"/>
          <c:tx>
            <c:strRef>
              <c:f>Sheet1!$C$1</c:f>
              <c:strCache>
                <c:ptCount val="1"/>
                <c:pt idx="0">
                  <c:v>Disagree</c:v>
                </c:pt>
              </c:strCache>
            </c:strRef>
          </c:tx>
          <c:marker>
            <c:symbol val="diamond"/>
            <c:size val="7"/>
          </c:marker>
          <c:dLbls>
            <c:txPr>
              <a:bodyPr/>
              <a:lstStyle/>
              <a:p>
                <a:pPr>
                  <a:defRPr b="1"/>
                </a:pPr>
                <a:endParaRPr lang="en-US"/>
              </a:p>
            </c:txPr>
            <c:dLblPos val="b"/>
            <c:showLegendKey val="0"/>
            <c:showVal val="1"/>
            <c:showCatName val="0"/>
            <c:showSerName val="0"/>
            <c:showPercent val="0"/>
            <c:showBubbleSize val="0"/>
            <c:showLeaderLines val="0"/>
          </c:dLbls>
          <c:cat>
            <c:strRef>
              <c:f>Sheet1!$A$2:$A$4</c:f>
              <c:strCache>
                <c:ptCount val="3"/>
                <c:pt idx="0">
                  <c:v>August 2009</c:v>
                </c:pt>
                <c:pt idx="1">
                  <c:v>November 2010</c:v>
                </c:pt>
                <c:pt idx="2">
                  <c:v>November 2012</c:v>
                </c:pt>
              </c:strCache>
            </c:strRef>
          </c:cat>
          <c:val>
            <c:numRef>
              <c:f>Sheet1!$C$2:$C$4</c:f>
              <c:numCache>
                <c:formatCode>General</c:formatCode>
                <c:ptCount val="3"/>
                <c:pt idx="0">
                  <c:v>30.0</c:v>
                </c:pt>
                <c:pt idx="1">
                  <c:v>22.0</c:v>
                </c:pt>
                <c:pt idx="2">
                  <c:v>21.0</c:v>
                </c:pt>
              </c:numCache>
            </c:numRef>
          </c:val>
          <c:smooth val="0"/>
        </c:ser>
        <c:dLbls>
          <c:showLegendKey val="0"/>
          <c:showVal val="0"/>
          <c:showCatName val="0"/>
          <c:showSerName val="0"/>
          <c:showPercent val="0"/>
          <c:showBubbleSize val="0"/>
        </c:dLbls>
        <c:marker val="1"/>
        <c:smooth val="0"/>
        <c:axId val="588251336"/>
        <c:axId val="588254312"/>
      </c:lineChart>
      <c:catAx>
        <c:axId val="588251336"/>
        <c:scaling>
          <c:orientation val="minMax"/>
        </c:scaling>
        <c:delete val="0"/>
        <c:axPos val="b"/>
        <c:majorTickMark val="out"/>
        <c:minorTickMark val="none"/>
        <c:tickLblPos val="nextTo"/>
        <c:crossAx val="588254312"/>
        <c:crosses val="autoZero"/>
        <c:auto val="1"/>
        <c:lblAlgn val="ctr"/>
        <c:lblOffset val="100"/>
        <c:noMultiLvlLbl val="0"/>
      </c:catAx>
      <c:valAx>
        <c:axId val="588254312"/>
        <c:scaling>
          <c:orientation val="minMax"/>
        </c:scaling>
        <c:delete val="0"/>
        <c:axPos val="l"/>
        <c:majorGridlines/>
        <c:numFmt formatCode="General" sourceLinked="1"/>
        <c:majorTickMark val="out"/>
        <c:minorTickMark val="none"/>
        <c:tickLblPos val="nextTo"/>
        <c:crossAx val="588251336"/>
        <c:crosses val="autoZero"/>
        <c:crossBetween val="between"/>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37652920503581"/>
          <c:y val="0.0414805961754781"/>
          <c:w val="0.9306979847858"/>
          <c:h val="0.70932906824147"/>
        </c:manualLayout>
      </c:layout>
      <c:lineChart>
        <c:grouping val="standard"/>
        <c:varyColors val="0"/>
        <c:ser>
          <c:idx val="0"/>
          <c:order val="0"/>
          <c:tx>
            <c:strRef>
              <c:f>Sheet1!$B$1</c:f>
              <c:strCache>
                <c:ptCount val="1"/>
                <c:pt idx="0">
                  <c:v>Agree</c:v>
                </c:pt>
              </c:strCache>
            </c:strRef>
          </c:tx>
          <c:spPr>
            <a:ln>
              <a:solidFill>
                <a:schemeClr val="accent5"/>
              </a:solidFill>
            </a:ln>
          </c:spPr>
          <c:marker>
            <c:symbol val="diamond"/>
            <c:size val="7"/>
            <c:spPr>
              <a:solidFill>
                <a:schemeClr val="accent5"/>
              </a:solidFill>
              <a:ln>
                <a:solidFill>
                  <a:schemeClr val="accent5"/>
                </a:solidFill>
              </a:ln>
            </c:spPr>
          </c:marker>
          <c:dLbls>
            <c:txPr>
              <a:bodyPr/>
              <a:lstStyle/>
              <a:p>
                <a:pPr>
                  <a:defRPr b="1"/>
                </a:pPr>
                <a:endParaRPr lang="en-US"/>
              </a:p>
            </c:txPr>
            <c:dLblPos val="b"/>
            <c:showLegendKey val="0"/>
            <c:showVal val="1"/>
            <c:showCatName val="0"/>
            <c:showSerName val="0"/>
            <c:showPercent val="0"/>
            <c:showBubbleSize val="0"/>
            <c:showLeaderLines val="0"/>
          </c:dLbls>
          <c:cat>
            <c:strRef>
              <c:f>Sheet1!$A$2:$A$5</c:f>
              <c:strCache>
                <c:ptCount val="4"/>
                <c:pt idx="0">
                  <c:v>July 2008</c:v>
                </c:pt>
                <c:pt idx="1">
                  <c:v>August 2009</c:v>
                </c:pt>
                <c:pt idx="2">
                  <c:v>November 2010</c:v>
                </c:pt>
                <c:pt idx="3">
                  <c:v>November 2012</c:v>
                </c:pt>
              </c:strCache>
            </c:strRef>
          </c:cat>
          <c:val>
            <c:numRef>
              <c:f>Sheet1!$B$2:$B$5</c:f>
              <c:numCache>
                <c:formatCode>General</c:formatCode>
                <c:ptCount val="4"/>
                <c:pt idx="0">
                  <c:v>75.0</c:v>
                </c:pt>
                <c:pt idx="1">
                  <c:v>77.0</c:v>
                </c:pt>
                <c:pt idx="2">
                  <c:v>82.0</c:v>
                </c:pt>
                <c:pt idx="3">
                  <c:v>81.0</c:v>
                </c:pt>
              </c:numCache>
            </c:numRef>
          </c:val>
          <c:smooth val="0"/>
        </c:ser>
        <c:ser>
          <c:idx val="1"/>
          <c:order val="1"/>
          <c:tx>
            <c:strRef>
              <c:f>Sheet1!$C$1</c:f>
              <c:strCache>
                <c:ptCount val="1"/>
                <c:pt idx="0">
                  <c:v>Disagree</c:v>
                </c:pt>
              </c:strCache>
            </c:strRef>
          </c:tx>
          <c:marker>
            <c:symbol val="diamond"/>
            <c:size val="7"/>
          </c:marker>
          <c:dLbls>
            <c:txPr>
              <a:bodyPr/>
              <a:lstStyle/>
              <a:p>
                <a:pPr>
                  <a:defRPr b="1"/>
                </a:pPr>
                <a:endParaRPr lang="en-US"/>
              </a:p>
            </c:txPr>
            <c:dLblPos val="b"/>
            <c:showLegendKey val="0"/>
            <c:showVal val="1"/>
            <c:showCatName val="0"/>
            <c:showSerName val="0"/>
            <c:showPercent val="0"/>
            <c:showBubbleSize val="0"/>
            <c:showLeaderLines val="0"/>
          </c:dLbls>
          <c:cat>
            <c:strRef>
              <c:f>Sheet1!$A$2:$A$5</c:f>
              <c:strCache>
                <c:ptCount val="4"/>
                <c:pt idx="0">
                  <c:v>July 2008</c:v>
                </c:pt>
                <c:pt idx="1">
                  <c:v>August 2009</c:v>
                </c:pt>
                <c:pt idx="2">
                  <c:v>November 2010</c:v>
                </c:pt>
                <c:pt idx="3">
                  <c:v>November 2012</c:v>
                </c:pt>
              </c:strCache>
            </c:strRef>
          </c:cat>
          <c:val>
            <c:numRef>
              <c:f>Sheet1!$C$2:$C$5</c:f>
              <c:numCache>
                <c:formatCode>General</c:formatCode>
                <c:ptCount val="4"/>
                <c:pt idx="0">
                  <c:v>25.0</c:v>
                </c:pt>
                <c:pt idx="1">
                  <c:v>23.0</c:v>
                </c:pt>
                <c:pt idx="2">
                  <c:v>18.0</c:v>
                </c:pt>
                <c:pt idx="3">
                  <c:v>19.0</c:v>
                </c:pt>
              </c:numCache>
            </c:numRef>
          </c:val>
          <c:smooth val="0"/>
        </c:ser>
        <c:dLbls>
          <c:showLegendKey val="0"/>
          <c:showVal val="0"/>
          <c:showCatName val="0"/>
          <c:showSerName val="0"/>
          <c:showPercent val="0"/>
          <c:showBubbleSize val="0"/>
        </c:dLbls>
        <c:marker val="1"/>
        <c:smooth val="0"/>
        <c:axId val="588289176"/>
        <c:axId val="588292152"/>
      </c:lineChart>
      <c:catAx>
        <c:axId val="588289176"/>
        <c:scaling>
          <c:orientation val="minMax"/>
        </c:scaling>
        <c:delete val="0"/>
        <c:axPos val="b"/>
        <c:majorTickMark val="out"/>
        <c:minorTickMark val="none"/>
        <c:tickLblPos val="nextTo"/>
        <c:crossAx val="588292152"/>
        <c:crosses val="autoZero"/>
        <c:auto val="1"/>
        <c:lblAlgn val="ctr"/>
        <c:lblOffset val="100"/>
        <c:noMultiLvlLbl val="0"/>
      </c:catAx>
      <c:valAx>
        <c:axId val="588292152"/>
        <c:scaling>
          <c:orientation val="minMax"/>
        </c:scaling>
        <c:delete val="0"/>
        <c:axPos val="l"/>
        <c:majorGridlines/>
        <c:numFmt formatCode="General" sourceLinked="1"/>
        <c:majorTickMark val="out"/>
        <c:minorTickMark val="none"/>
        <c:tickLblPos val="nextTo"/>
        <c:crossAx val="588289176"/>
        <c:crosses val="autoZero"/>
        <c:crossBetween val="between"/>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37652920503581"/>
          <c:y val="0.0414805961754781"/>
          <c:w val="0.9306979847858"/>
          <c:h val="0.70932906824147"/>
        </c:manualLayout>
      </c:layout>
      <c:lineChart>
        <c:grouping val="standard"/>
        <c:varyColors val="0"/>
        <c:ser>
          <c:idx val="0"/>
          <c:order val="0"/>
          <c:tx>
            <c:strRef>
              <c:f>Sheet1!$B$1</c:f>
              <c:strCache>
                <c:ptCount val="1"/>
                <c:pt idx="0">
                  <c:v>Agree</c:v>
                </c:pt>
              </c:strCache>
            </c:strRef>
          </c:tx>
          <c:spPr>
            <a:ln>
              <a:solidFill>
                <a:schemeClr val="accent5"/>
              </a:solidFill>
            </a:ln>
          </c:spPr>
          <c:marker>
            <c:symbol val="diamond"/>
            <c:size val="7"/>
            <c:spPr>
              <a:solidFill>
                <a:schemeClr val="accent5"/>
              </a:solidFill>
              <a:ln>
                <a:solidFill>
                  <a:schemeClr val="accent5"/>
                </a:solidFill>
              </a:ln>
            </c:spPr>
          </c:marker>
          <c:dLbls>
            <c:txPr>
              <a:bodyPr/>
              <a:lstStyle/>
              <a:p>
                <a:pPr>
                  <a:defRPr b="1"/>
                </a:pPr>
                <a:endParaRPr lang="en-US"/>
              </a:p>
            </c:txPr>
            <c:dLblPos val="b"/>
            <c:showLegendKey val="0"/>
            <c:showVal val="1"/>
            <c:showCatName val="0"/>
            <c:showSerName val="0"/>
            <c:showPercent val="0"/>
            <c:showBubbleSize val="0"/>
            <c:showLeaderLines val="0"/>
          </c:dLbls>
          <c:cat>
            <c:strRef>
              <c:f>Sheet1!$A$2:$A$5</c:f>
              <c:strCache>
                <c:ptCount val="4"/>
                <c:pt idx="0">
                  <c:v>July 2008</c:v>
                </c:pt>
                <c:pt idx="1">
                  <c:v>August 2009</c:v>
                </c:pt>
                <c:pt idx="2">
                  <c:v>November 2010</c:v>
                </c:pt>
                <c:pt idx="3">
                  <c:v>November 2012</c:v>
                </c:pt>
              </c:strCache>
            </c:strRef>
          </c:cat>
          <c:val>
            <c:numRef>
              <c:f>Sheet1!$B$2:$B$5</c:f>
              <c:numCache>
                <c:formatCode>General</c:formatCode>
                <c:ptCount val="4"/>
                <c:pt idx="0">
                  <c:v>72.0</c:v>
                </c:pt>
                <c:pt idx="1">
                  <c:v>76.0</c:v>
                </c:pt>
                <c:pt idx="2">
                  <c:v>81.0</c:v>
                </c:pt>
                <c:pt idx="3">
                  <c:v>81.0</c:v>
                </c:pt>
              </c:numCache>
            </c:numRef>
          </c:val>
          <c:smooth val="0"/>
        </c:ser>
        <c:ser>
          <c:idx val="1"/>
          <c:order val="1"/>
          <c:tx>
            <c:strRef>
              <c:f>Sheet1!$C$1</c:f>
              <c:strCache>
                <c:ptCount val="1"/>
                <c:pt idx="0">
                  <c:v>Disagree</c:v>
                </c:pt>
              </c:strCache>
            </c:strRef>
          </c:tx>
          <c:marker>
            <c:symbol val="diamond"/>
            <c:size val="7"/>
          </c:marker>
          <c:dLbls>
            <c:txPr>
              <a:bodyPr/>
              <a:lstStyle/>
              <a:p>
                <a:pPr>
                  <a:defRPr b="1"/>
                </a:pPr>
                <a:endParaRPr lang="en-US"/>
              </a:p>
            </c:txPr>
            <c:dLblPos val="b"/>
            <c:showLegendKey val="0"/>
            <c:showVal val="1"/>
            <c:showCatName val="0"/>
            <c:showSerName val="0"/>
            <c:showPercent val="0"/>
            <c:showBubbleSize val="0"/>
            <c:showLeaderLines val="0"/>
          </c:dLbls>
          <c:cat>
            <c:strRef>
              <c:f>Sheet1!$A$2:$A$5</c:f>
              <c:strCache>
                <c:ptCount val="4"/>
                <c:pt idx="0">
                  <c:v>July 2008</c:v>
                </c:pt>
                <c:pt idx="1">
                  <c:v>August 2009</c:v>
                </c:pt>
                <c:pt idx="2">
                  <c:v>November 2010</c:v>
                </c:pt>
                <c:pt idx="3">
                  <c:v>November 2012</c:v>
                </c:pt>
              </c:strCache>
            </c:strRef>
          </c:cat>
          <c:val>
            <c:numRef>
              <c:f>Sheet1!$C$2:$C$5</c:f>
              <c:numCache>
                <c:formatCode>General</c:formatCode>
                <c:ptCount val="4"/>
                <c:pt idx="0">
                  <c:v>28.0</c:v>
                </c:pt>
                <c:pt idx="1">
                  <c:v>24.0</c:v>
                </c:pt>
                <c:pt idx="2">
                  <c:v>19.0</c:v>
                </c:pt>
                <c:pt idx="3">
                  <c:v>19.0</c:v>
                </c:pt>
              </c:numCache>
            </c:numRef>
          </c:val>
          <c:smooth val="0"/>
        </c:ser>
        <c:dLbls>
          <c:showLegendKey val="0"/>
          <c:showVal val="0"/>
          <c:showCatName val="0"/>
          <c:showSerName val="0"/>
          <c:showPercent val="0"/>
          <c:showBubbleSize val="0"/>
        </c:dLbls>
        <c:marker val="1"/>
        <c:smooth val="0"/>
        <c:axId val="585596200"/>
        <c:axId val="585581128"/>
      </c:lineChart>
      <c:catAx>
        <c:axId val="585596200"/>
        <c:scaling>
          <c:orientation val="minMax"/>
        </c:scaling>
        <c:delete val="0"/>
        <c:axPos val="b"/>
        <c:majorTickMark val="out"/>
        <c:minorTickMark val="none"/>
        <c:tickLblPos val="nextTo"/>
        <c:crossAx val="585581128"/>
        <c:crosses val="autoZero"/>
        <c:auto val="1"/>
        <c:lblAlgn val="ctr"/>
        <c:lblOffset val="100"/>
        <c:noMultiLvlLbl val="0"/>
      </c:catAx>
      <c:valAx>
        <c:axId val="585581128"/>
        <c:scaling>
          <c:orientation val="minMax"/>
        </c:scaling>
        <c:delete val="0"/>
        <c:axPos val="l"/>
        <c:majorGridlines/>
        <c:numFmt formatCode="General" sourceLinked="1"/>
        <c:majorTickMark val="out"/>
        <c:minorTickMark val="none"/>
        <c:tickLblPos val="nextTo"/>
        <c:crossAx val="585596200"/>
        <c:crosses val="autoZero"/>
        <c:crossBetween val="between"/>
      </c:valAx>
    </c:plotArea>
    <c:legend>
      <c:legendPos val="b"/>
      <c:overlay val="0"/>
    </c:legend>
    <c:plotVisOnly val="1"/>
    <c:dispBlanksAs val="gap"/>
    <c:showDLblsOverMax val="0"/>
  </c:chart>
  <c:txPr>
    <a:bodyPr/>
    <a:lstStyle/>
    <a:p>
      <a:pPr>
        <a:defRPr sz="16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Florida </a:t>
            </a:r>
            <a:r>
              <a:rPr lang="en-US" dirty="0"/>
              <a:t>Vote</a:t>
            </a:r>
          </a:p>
        </c:rich>
      </c:tx>
      <c:layout/>
      <c:overlay val="0"/>
    </c:title>
    <c:autoTitleDeleted val="0"/>
    <c:plotArea>
      <c:layout>
        <c:manualLayout>
          <c:layoutTarget val="inner"/>
          <c:xMode val="edge"/>
          <c:yMode val="edge"/>
          <c:x val="0.10938455968866"/>
          <c:y val="0.107184476940382"/>
          <c:w val="0.859006244909041"/>
          <c:h val="0.69273997000375"/>
        </c:manualLayout>
      </c:layout>
      <c:barChart>
        <c:barDir val="col"/>
        <c:grouping val="clustered"/>
        <c:varyColors val="0"/>
        <c:ser>
          <c:idx val="0"/>
          <c:order val="0"/>
          <c:tx>
            <c:strRef>
              <c:f>Sheet1!$B$1</c:f>
              <c:strCache>
                <c:ptCount val="1"/>
                <c:pt idx="0">
                  <c:v>Obama</c:v>
                </c:pt>
              </c:strCache>
            </c:strRef>
          </c:tx>
          <c:spPr>
            <a:solidFill>
              <a:schemeClr val="accent1"/>
            </a:solidFill>
          </c:spPr>
          <c:invertIfNegative val="0"/>
          <c:dPt>
            <c:idx val="1"/>
            <c:invertIfNegative val="0"/>
            <c:bubble3D val="0"/>
          </c:dPt>
          <c:dLbls>
            <c:txPr>
              <a:bodyPr/>
              <a:lstStyle/>
              <a:p>
                <a:pPr>
                  <a:defRPr b="1">
                    <a:solidFill>
                      <a:srgbClr val="FFFFFF"/>
                    </a:solidFill>
                  </a:defRPr>
                </a:pPr>
                <a:endParaRPr lang="en-US"/>
              </a:p>
            </c:txPr>
            <c:dLblPos val="inEnd"/>
            <c:showLegendKey val="0"/>
            <c:showVal val="1"/>
            <c:showCatName val="0"/>
            <c:showSerName val="0"/>
            <c:showPercent val="0"/>
            <c:showBubbleSize val="0"/>
            <c:showLeaderLines val="0"/>
          </c:dLbls>
          <c:cat>
            <c:strRef>
              <c:f>Sheet1!$A$2:$A$3</c:f>
              <c:strCache>
                <c:ptCount val="2"/>
                <c:pt idx="0">
                  <c:v>Presidential Vote</c:v>
                </c:pt>
                <c:pt idx="1">
                  <c:v>Senate Vote</c:v>
                </c:pt>
              </c:strCache>
            </c:strRef>
          </c:cat>
          <c:val>
            <c:numRef>
              <c:f>Sheet1!$B$2:$B$3</c:f>
              <c:numCache>
                <c:formatCode>General</c:formatCode>
                <c:ptCount val="2"/>
                <c:pt idx="0">
                  <c:v>68.0</c:v>
                </c:pt>
                <c:pt idx="1">
                  <c:v>72.0</c:v>
                </c:pt>
              </c:numCache>
            </c:numRef>
          </c:val>
        </c:ser>
        <c:ser>
          <c:idx val="1"/>
          <c:order val="1"/>
          <c:tx>
            <c:strRef>
              <c:f>Sheet1!$C$1</c:f>
              <c:strCache>
                <c:ptCount val="1"/>
                <c:pt idx="0">
                  <c:v>Romney</c:v>
                </c:pt>
              </c:strCache>
            </c:strRef>
          </c:tx>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Sheet1!$A$2:$A$3</c:f>
              <c:strCache>
                <c:ptCount val="2"/>
                <c:pt idx="0">
                  <c:v>Presidential Vote</c:v>
                </c:pt>
                <c:pt idx="1">
                  <c:v>Senate Vote</c:v>
                </c:pt>
              </c:strCache>
            </c:strRef>
          </c:cat>
          <c:val>
            <c:numRef>
              <c:f>Sheet1!$C$2:$C$3</c:f>
              <c:numCache>
                <c:formatCode>General</c:formatCode>
                <c:ptCount val="2"/>
                <c:pt idx="0">
                  <c:v>31.0</c:v>
                </c:pt>
                <c:pt idx="1">
                  <c:v>26.0</c:v>
                </c:pt>
              </c:numCache>
            </c:numRef>
          </c:val>
        </c:ser>
        <c:dLbls>
          <c:showLegendKey val="0"/>
          <c:showVal val="0"/>
          <c:showCatName val="0"/>
          <c:showSerName val="0"/>
          <c:showPercent val="0"/>
          <c:showBubbleSize val="0"/>
        </c:dLbls>
        <c:gapWidth val="150"/>
        <c:axId val="589967272"/>
        <c:axId val="589970184"/>
      </c:barChart>
      <c:catAx>
        <c:axId val="589967272"/>
        <c:scaling>
          <c:orientation val="minMax"/>
        </c:scaling>
        <c:delete val="0"/>
        <c:axPos val="b"/>
        <c:majorTickMark val="out"/>
        <c:minorTickMark val="none"/>
        <c:tickLblPos val="nextTo"/>
        <c:crossAx val="589970184"/>
        <c:crosses val="autoZero"/>
        <c:auto val="1"/>
        <c:lblAlgn val="ctr"/>
        <c:lblOffset val="100"/>
        <c:noMultiLvlLbl val="0"/>
      </c:catAx>
      <c:valAx>
        <c:axId val="589970184"/>
        <c:scaling>
          <c:orientation val="minMax"/>
        </c:scaling>
        <c:delete val="0"/>
        <c:axPos val="l"/>
        <c:majorGridlines/>
        <c:numFmt formatCode="General" sourceLinked="1"/>
        <c:majorTickMark val="out"/>
        <c:minorTickMark val="none"/>
        <c:tickLblPos val="nextTo"/>
        <c:crossAx val="589967272"/>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National</c:v>
                </c:pt>
              </c:strCache>
            </c:strRef>
          </c:tx>
          <c:spPr>
            <a:solidFill>
              <a:schemeClr val="accent2"/>
            </a:solidFill>
          </c:spPr>
          <c:invertIfNegative val="0"/>
          <c:dLbls>
            <c:dLbl>
              <c:idx val="0"/>
              <c:spPr/>
              <c:txPr>
                <a:bodyPr/>
                <a:lstStyle/>
                <a:p>
                  <a:pPr>
                    <a:defRPr b="1">
                      <a:solidFill>
                        <a:schemeClr val="tx1"/>
                      </a:solidFill>
                    </a:defRPr>
                  </a:pPr>
                  <a:endParaRPr lang="en-US"/>
                </a:p>
              </c:txPr>
              <c:dLblPos val="outEnd"/>
              <c:showLegendKey val="0"/>
              <c:showVal val="1"/>
              <c:showCatName val="0"/>
              <c:showSerName val="0"/>
              <c:showPercent val="0"/>
              <c:showBubbleSize val="0"/>
            </c:dLbl>
            <c:dLbl>
              <c:idx val="1"/>
              <c:spPr/>
              <c:txPr>
                <a:bodyPr/>
                <a:lstStyle/>
                <a:p>
                  <a:pPr>
                    <a:defRPr b="1">
                      <a:solidFill>
                        <a:schemeClr val="tx1"/>
                      </a:solidFill>
                    </a:defRPr>
                  </a:pPr>
                  <a:endParaRPr lang="en-US"/>
                </a:p>
              </c:txPr>
              <c:dLblPos val="outEnd"/>
              <c:showLegendKey val="0"/>
              <c:showVal val="1"/>
              <c:showCatName val="0"/>
              <c:showSerName val="0"/>
              <c:showPercent val="0"/>
              <c:showBubbleSize val="0"/>
            </c:dLbl>
            <c:dLbl>
              <c:idx val="2"/>
              <c:layout/>
              <c:tx>
                <c:rich>
                  <a:bodyPr/>
                  <a:lstStyle/>
                  <a:p>
                    <a:pPr>
                      <a:defRPr b="1">
                        <a:solidFill>
                          <a:schemeClr val="tx1"/>
                        </a:solidFill>
                      </a:defRPr>
                    </a:pPr>
                    <a:r>
                      <a:rPr lang="en-US" dirty="0" smtClean="0">
                        <a:solidFill>
                          <a:schemeClr val="tx1"/>
                        </a:solidFill>
                      </a:rPr>
                      <a:t>2</a:t>
                    </a:r>
                    <a:endParaRPr lang="en-US" dirty="0">
                      <a:solidFill>
                        <a:schemeClr val="tx1"/>
                      </a:solidFill>
                    </a:endParaRPr>
                  </a:p>
                </c:rich>
              </c:tx>
              <c:spPr/>
              <c:dLblPos val="outEnd"/>
              <c:showLegendKey val="0"/>
              <c:showVal val="1"/>
              <c:showCatName val="0"/>
              <c:showSerName val="0"/>
              <c:showPercent val="0"/>
              <c:showBubbleSize val="0"/>
            </c:dLbl>
            <c:dLbl>
              <c:idx val="4"/>
              <c:layout/>
              <c:dLblPos val="inEnd"/>
              <c:showLegendKey val="0"/>
              <c:showVal val="1"/>
              <c:showCatName val="0"/>
              <c:showSerName val="0"/>
              <c:showPercent val="0"/>
              <c:showBubbleSize val="0"/>
            </c:dLbl>
            <c:txPr>
              <a:bodyPr/>
              <a:lstStyle/>
              <a:p>
                <a:pPr>
                  <a:defRPr b="1">
                    <a:solidFill>
                      <a:schemeClr val="bg1"/>
                    </a:solidFill>
                  </a:defRPr>
                </a:pPr>
                <a:endParaRPr lang="en-US"/>
              </a:p>
            </c:txPr>
            <c:dLblPos val="outEnd"/>
            <c:showLegendKey val="0"/>
            <c:showVal val="1"/>
            <c:showCatName val="0"/>
            <c:showSerName val="0"/>
            <c:showPercent val="0"/>
            <c:showBubbleSize val="0"/>
            <c:showLeaderLines val="0"/>
          </c:dLbls>
          <c:cat>
            <c:strRef>
              <c:f>Sheet1!$A$2:$A$6</c:f>
              <c:strCache>
                <c:ptCount val="5"/>
                <c:pt idx="0">
                  <c:v>Yes, very seriously</c:v>
                </c:pt>
                <c:pt idx="1">
                  <c:v>Yes, somewhat seriously</c:v>
                </c:pt>
                <c:pt idx="2">
                  <c:v>Yes, only a little seriously</c:v>
                </c:pt>
                <c:pt idx="4">
                  <c:v>Didn't consider Obama</c:v>
                </c:pt>
              </c:strCache>
            </c:strRef>
          </c:cat>
          <c:val>
            <c:numRef>
              <c:f>Sheet1!$B$2:$B$6</c:f>
              <c:numCache>
                <c:formatCode>General</c:formatCode>
                <c:ptCount val="5"/>
                <c:pt idx="0">
                  <c:v>2.0</c:v>
                </c:pt>
                <c:pt idx="1">
                  <c:v>4.0</c:v>
                </c:pt>
                <c:pt idx="2">
                  <c:v>2.0</c:v>
                </c:pt>
                <c:pt idx="4">
                  <c:v>23.0</c:v>
                </c:pt>
              </c:numCache>
            </c:numRef>
          </c:val>
        </c:ser>
        <c:ser>
          <c:idx val="1"/>
          <c:order val="1"/>
          <c:tx>
            <c:strRef>
              <c:f>Sheet1!$C$1</c:f>
              <c:strCache>
                <c:ptCount val="1"/>
                <c:pt idx="0">
                  <c:v>Ohio</c:v>
                </c:pt>
              </c:strCache>
            </c:strRef>
          </c:tx>
          <c:spPr>
            <a:solidFill>
              <a:schemeClr val="accent3"/>
            </a:solidFill>
          </c:spPr>
          <c:invertIfNegative val="0"/>
          <c:dLbls>
            <c:dLbl>
              <c:idx val="4"/>
              <c:layout/>
              <c:spPr/>
              <c:txPr>
                <a:bodyPr/>
                <a:lstStyle/>
                <a:p>
                  <a:pPr>
                    <a:defRPr b="1">
                      <a:solidFill>
                        <a:schemeClr val="bg1"/>
                      </a:solidFill>
                    </a:defRPr>
                  </a:pPr>
                  <a:endParaRPr lang="en-US"/>
                </a:p>
              </c:txPr>
              <c:dLblPos val="inEnd"/>
              <c:showLegendKey val="0"/>
              <c:showVal val="1"/>
              <c:showCatName val="0"/>
              <c:showSerName val="0"/>
              <c:showPercent val="0"/>
              <c:showBubbleSize val="0"/>
            </c:dLbl>
            <c:txPr>
              <a:bodyPr/>
              <a:lstStyle/>
              <a:p>
                <a:pPr>
                  <a:defRPr b="1">
                    <a:solidFill>
                      <a:schemeClr val="tx1"/>
                    </a:solidFill>
                  </a:defRPr>
                </a:pPr>
                <a:endParaRPr lang="en-US"/>
              </a:p>
            </c:txPr>
            <c:dLblPos val="outEnd"/>
            <c:showLegendKey val="0"/>
            <c:showVal val="1"/>
            <c:showCatName val="0"/>
            <c:showSerName val="0"/>
            <c:showPercent val="0"/>
            <c:showBubbleSize val="0"/>
            <c:showLeaderLines val="0"/>
          </c:dLbls>
          <c:cat>
            <c:strRef>
              <c:f>Sheet1!$A$2:$A$6</c:f>
              <c:strCache>
                <c:ptCount val="5"/>
                <c:pt idx="0">
                  <c:v>Yes, very seriously</c:v>
                </c:pt>
                <c:pt idx="1">
                  <c:v>Yes, somewhat seriously</c:v>
                </c:pt>
                <c:pt idx="2">
                  <c:v>Yes, only a little seriously</c:v>
                </c:pt>
                <c:pt idx="4">
                  <c:v>Didn't consider Obama</c:v>
                </c:pt>
              </c:strCache>
            </c:strRef>
          </c:cat>
          <c:val>
            <c:numRef>
              <c:f>Sheet1!$C$2:$C$6</c:f>
              <c:numCache>
                <c:formatCode>General</c:formatCode>
                <c:ptCount val="5"/>
                <c:pt idx="0">
                  <c:v>3.0</c:v>
                </c:pt>
                <c:pt idx="1">
                  <c:v>3.0</c:v>
                </c:pt>
                <c:pt idx="2">
                  <c:v>3.0</c:v>
                </c:pt>
                <c:pt idx="4">
                  <c:v>24.0</c:v>
                </c:pt>
              </c:numCache>
            </c:numRef>
          </c:val>
        </c:ser>
        <c:ser>
          <c:idx val="2"/>
          <c:order val="2"/>
          <c:tx>
            <c:strRef>
              <c:f>Sheet1!$D$1</c:f>
              <c:strCache>
                <c:ptCount val="1"/>
                <c:pt idx="0">
                  <c:v>Florida</c:v>
                </c:pt>
              </c:strCache>
            </c:strRef>
          </c:tx>
          <c:spPr>
            <a:solidFill>
              <a:schemeClr val="accent1"/>
            </a:solidFill>
          </c:spPr>
          <c:invertIfNegative val="0"/>
          <c:dLbls>
            <c:dLbl>
              <c:idx val="0"/>
              <c:layout/>
              <c:spPr/>
              <c:txPr>
                <a:bodyPr/>
                <a:lstStyle/>
                <a:p>
                  <a:pPr>
                    <a:defRPr b="1">
                      <a:solidFill>
                        <a:schemeClr val="tx1"/>
                      </a:solidFill>
                    </a:defRPr>
                  </a:pPr>
                  <a:endParaRPr lang="en-US"/>
                </a:p>
              </c:txPr>
              <c:dLblPos val="outEnd"/>
              <c:showLegendKey val="0"/>
              <c:showVal val="1"/>
              <c:showCatName val="0"/>
              <c:showSerName val="0"/>
              <c:showPercent val="0"/>
              <c:showBubbleSize val="0"/>
            </c:dLbl>
            <c:dLbl>
              <c:idx val="1"/>
              <c:layout/>
              <c:tx>
                <c:rich>
                  <a:bodyPr/>
                  <a:lstStyle/>
                  <a:p>
                    <a:pPr>
                      <a:defRPr b="1">
                        <a:solidFill>
                          <a:schemeClr val="tx1"/>
                        </a:solidFill>
                      </a:defRPr>
                    </a:pPr>
                    <a:r>
                      <a:rPr lang="en-US" dirty="0" smtClean="0">
                        <a:solidFill>
                          <a:schemeClr val="tx1"/>
                        </a:solidFill>
                      </a:rPr>
                      <a:t>2  </a:t>
                    </a:r>
                    <a:endParaRPr lang="en-US" dirty="0">
                      <a:solidFill>
                        <a:schemeClr val="tx1"/>
                      </a:solidFill>
                    </a:endParaRPr>
                  </a:p>
                </c:rich>
              </c:tx>
              <c:spPr/>
              <c:dLblPos val="outEnd"/>
              <c:showLegendKey val="0"/>
              <c:showVal val="1"/>
              <c:showCatName val="0"/>
              <c:showSerName val="0"/>
              <c:showPercent val="0"/>
              <c:showBubbleSize val="0"/>
            </c:dLbl>
            <c:dLbl>
              <c:idx val="2"/>
              <c:layout/>
              <c:spPr/>
              <c:txPr>
                <a:bodyPr/>
                <a:lstStyle/>
                <a:p>
                  <a:pPr>
                    <a:defRPr b="1">
                      <a:solidFill>
                        <a:schemeClr val="tx1"/>
                      </a:solidFill>
                    </a:defRPr>
                  </a:pPr>
                  <a:endParaRPr lang="en-US"/>
                </a:p>
              </c:txPr>
              <c:dLblPos val="outEnd"/>
              <c:showLegendKey val="0"/>
              <c:showVal val="1"/>
              <c:showCatName val="0"/>
              <c:showSerName val="0"/>
              <c:showPercent val="0"/>
              <c:showBubbleSize val="0"/>
            </c:dLbl>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Yes, very seriously</c:v>
                </c:pt>
                <c:pt idx="1">
                  <c:v>Yes, somewhat seriously</c:v>
                </c:pt>
                <c:pt idx="2">
                  <c:v>Yes, only a little seriously</c:v>
                </c:pt>
                <c:pt idx="4">
                  <c:v>Didn't consider Obama</c:v>
                </c:pt>
              </c:strCache>
            </c:strRef>
          </c:cat>
          <c:val>
            <c:numRef>
              <c:f>Sheet1!$D$2:$D$6</c:f>
              <c:numCache>
                <c:formatCode>General</c:formatCode>
                <c:ptCount val="5"/>
                <c:pt idx="0">
                  <c:v>3.0</c:v>
                </c:pt>
                <c:pt idx="1">
                  <c:v>2.0</c:v>
                </c:pt>
                <c:pt idx="2">
                  <c:v>2.0</c:v>
                </c:pt>
                <c:pt idx="4">
                  <c:v>27.0</c:v>
                </c:pt>
              </c:numCache>
            </c:numRef>
          </c:val>
        </c:ser>
        <c:dLbls>
          <c:showLegendKey val="0"/>
          <c:showVal val="0"/>
          <c:showCatName val="0"/>
          <c:showSerName val="0"/>
          <c:showPercent val="0"/>
          <c:showBubbleSize val="0"/>
        </c:dLbls>
        <c:gapWidth val="150"/>
        <c:axId val="583680840"/>
        <c:axId val="583683864"/>
      </c:barChart>
      <c:catAx>
        <c:axId val="583680840"/>
        <c:scaling>
          <c:orientation val="minMax"/>
        </c:scaling>
        <c:delete val="0"/>
        <c:axPos val="b"/>
        <c:majorTickMark val="out"/>
        <c:minorTickMark val="none"/>
        <c:tickLblPos val="nextTo"/>
        <c:crossAx val="583683864"/>
        <c:crosses val="autoZero"/>
        <c:auto val="1"/>
        <c:lblAlgn val="ctr"/>
        <c:lblOffset val="100"/>
        <c:noMultiLvlLbl val="0"/>
      </c:catAx>
      <c:valAx>
        <c:axId val="583683864"/>
        <c:scaling>
          <c:orientation val="minMax"/>
          <c:max val="60.0"/>
        </c:scaling>
        <c:delete val="0"/>
        <c:axPos val="l"/>
        <c:majorGridlines/>
        <c:numFmt formatCode="General" sourceLinked="1"/>
        <c:majorTickMark val="out"/>
        <c:minorTickMark val="none"/>
        <c:tickLblPos val="nextTo"/>
        <c:crossAx val="583680840"/>
        <c:crosses val="autoZero"/>
        <c:crossBetween val="between"/>
      </c:valAx>
    </c:plotArea>
    <c:legend>
      <c:legendPos val="b"/>
      <c:layout>
        <c:manualLayout>
          <c:xMode val="edge"/>
          <c:yMode val="edge"/>
          <c:x val="0.322298478580008"/>
          <c:y val="0.929475534308212"/>
          <c:w val="0.321504737755238"/>
          <c:h val="0.0705244656917885"/>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National</c:v>
                </c:pt>
              </c:strCache>
            </c:strRef>
          </c:tx>
          <c:spPr>
            <a:solidFill>
              <a:schemeClr val="accent2"/>
            </a:solidFill>
          </c:spPr>
          <c:invertIfNegative val="0"/>
          <c:dLbls>
            <c:dLbl>
              <c:idx val="0"/>
              <c:layout>
                <c:manualLayout>
                  <c:x val="-0.00141242937853107"/>
                  <c:y val="0.0629112767154106"/>
                </c:manualLayout>
              </c:layout>
              <c:dLblPos val="outEnd"/>
              <c:showLegendKey val="0"/>
              <c:showVal val="1"/>
              <c:showCatName val="0"/>
              <c:showSerName val="0"/>
              <c:showPercent val="0"/>
              <c:showBubbleSize val="0"/>
            </c:dLbl>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Yes, very seriously</c:v>
                </c:pt>
                <c:pt idx="1">
                  <c:v>Yes, somewhat seriously</c:v>
                </c:pt>
                <c:pt idx="2">
                  <c:v>Yes, only a little seriously</c:v>
                </c:pt>
                <c:pt idx="4">
                  <c:v>Didn't consider Romney</c:v>
                </c:pt>
              </c:strCache>
            </c:strRef>
          </c:cat>
          <c:val>
            <c:numRef>
              <c:f>Sheet1!$B$2:$B$6</c:f>
              <c:numCache>
                <c:formatCode>General</c:formatCode>
                <c:ptCount val="5"/>
                <c:pt idx="0">
                  <c:v>5.0</c:v>
                </c:pt>
                <c:pt idx="1">
                  <c:v>8.0</c:v>
                </c:pt>
                <c:pt idx="2">
                  <c:v>6.0</c:v>
                </c:pt>
                <c:pt idx="4">
                  <c:v>53.0</c:v>
                </c:pt>
              </c:numCache>
            </c:numRef>
          </c:val>
        </c:ser>
        <c:ser>
          <c:idx val="1"/>
          <c:order val="1"/>
          <c:tx>
            <c:strRef>
              <c:f>Sheet1!$C$1</c:f>
              <c:strCache>
                <c:ptCount val="1"/>
                <c:pt idx="0">
                  <c:v>Ohio</c:v>
                </c:pt>
              </c:strCache>
            </c:strRef>
          </c:tx>
          <c:spPr>
            <a:solidFill>
              <a:schemeClr val="accent3"/>
            </a:solidFill>
          </c:spPr>
          <c:invertIfNegative val="0"/>
          <c:dLbls>
            <c:dLbl>
              <c:idx val="0"/>
              <c:layout>
                <c:manualLayout>
                  <c:x val="-0.0169491525423729"/>
                  <c:y val="0.0569588957630296"/>
                </c:manualLayout>
              </c:layout>
              <c:tx>
                <c:rich>
                  <a:bodyPr/>
                  <a:lstStyle/>
                  <a:p>
                    <a:r>
                      <a:rPr lang="en-US" dirty="0" smtClean="0"/>
                      <a:t>     4</a:t>
                    </a:r>
                    <a:endParaRPr lang="en-US" dirty="0"/>
                  </a:p>
                </c:rich>
              </c:tx>
              <c:dLblPos val="outEnd"/>
              <c:showLegendKey val="0"/>
              <c:showVal val="1"/>
              <c:showCatName val="0"/>
              <c:showSerName val="0"/>
              <c:showPercent val="0"/>
              <c:showBubbleSize val="0"/>
            </c:dLbl>
            <c:dLbl>
              <c:idx val="1"/>
              <c:layout>
                <c:manualLayout>
                  <c:x val="0.0"/>
                  <c:y val="0.0527099737532808"/>
                </c:manualLayout>
              </c:layout>
              <c:dLblPos val="outEnd"/>
              <c:showLegendKey val="0"/>
              <c:showVal val="1"/>
              <c:showCatName val="0"/>
              <c:showSerName val="0"/>
              <c:showPercent val="0"/>
              <c:showBubbleSize val="0"/>
            </c:dLbl>
            <c:dLbl>
              <c:idx val="2"/>
              <c:layout>
                <c:manualLayout>
                  <c:x val="-0.00847457627118644"/>
                  <c:y val="0.0629112767154106"/>
                </c:manualLayout>
              </c:layout>
              <c:tx>
                <c:rich>
                  <a:bodyPr/>
                  <a:lstStyle/>
                  <a:p>
                    <a:r>
                      <a:rPr lang="en-US" dirty="0" smtClean="0"/>
                      <a:t>  5</a:t>
                    </a:r>
                    <a:endParaRPr lang="en-US" dirty="0"/>
                  </a:p>
                </c:rich>
              </c:tx>
              <c:dLblPos val="outEnd"/>
              <c:showLegendKey val="0"/>
              <c:showVal val="1"/>
              <c:showCatName val="0"/>
              <c:showSerName val="0"/>
              <c:showPercent val="0"/>
              <c:showBubbleSize val="0"/>
            </c:dLbl>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Yes, very seriously</c:v>
                </c:pt>
                <c:pt idx="1">
                  <c:v>Yes, somewhat seriously</c:v>
                </c:pt>
                <c:pt idx="2">
                  <c:v>Yes, only a little seriously</c:v>
                </c:pt>
                <c:pt idx="4">
                  <c:v>Didn't consider Romney</c:v>
                </c:pt>
              </c:strCache>
            </c:strRef>
          </c:cat>
          <c:val>
            <c:numRef>
              <c:f>Sheet1!$C$2:$C$6</c:f>
              <c:numCache>
                <c:formatCode>General</c:formatCode>
                <c:ptCount val="5"/>
                <c:pt idx="0">
                  <c:v>4.0</c:v>
                </c:pt>
                <c:pt idx="1">
                  <c:v>4.0</c:v>
                </c:pt>
                <c:pt idx="2">
                  <c:v>5.0</c:v>
                </c:pt>
                <c:pt idx="4">
                  <c:v>57.0</c:v>
                </c:pt>
              </c:numCache>
            </c:numRef>
          </c:val>
        </c:ser>
        <c:ser>
          <c:idx val="2"/>
          <c:order val="2"/>
          <c:tx>
            <c:strRef>
              <c:f>Sheet1!$D$1</c:f>
              <c:strCache>
                <c:ptCount val="1"/>
                <c:pt idx="0">
                  <c:v>Florida</c:v>
                </c:pt>
              </c:strCache>
            </c:strRef>
          </c:tx>
          <c:spPr>
            <a:solidFill>
              <a:schemeClr val="accent1"/>
            </a:solidFill>
          </c:spPr>
          <c:invertIfNegative val="0"/>
          <c:dLbls>
            <c:dLbl>
              <c:idx val="0"/>
              <c:layout/>
              <c:spPr/>
              <c:txPr>
                <a:bodyPr/>
                <a:lstStyle/>
                <a:p>
                  <a:pPr>
                    <a:defRPr b="1">
                      <a:solidFill>
                        <a:schemeClr val="tx1"/>
                      </a:solidFill>
                    </a:defRPr>
                  </a:pPr>
                  <a:endParaRPr lang="en-US"/>
                </a:p>
              </c:txPr>
              <c:dLblPos val="outEnd"/>
              <c:showLegendKey val="0"/>
              <c:showVal val="1"/>
              <c:showCatName val="0"/>
              <c:showSerName val="0"/>
              <c:showPercent val="0"/>
              <c:showBubbleSize val="0"/>
            </c:dLbl>
            <c:dLbl>
              <c:idx val="2"/>
              <c:layout/>
              <c:spPr/>
              <c:txPr>
                <a:bodyPr/>
                <a:lstStyle/>
                <a:p>
                  <a:pPr>
                    <a:defRPr b="1">
                      <a:solidFill>
                        <a:schemeClr val="tx1"/>
                      </a:solidFill>
                    </a:defRPr>
                  </a:pPr>
                  <a:endParaRPr lang="en-US"/>
                </a:p>
              </c:txPr>
              <c:dLblPos val="outEnd"/>
              <c:showLegendKey val="0"/>
              <c:showVal val="1"/>
              <c:showCatName val="0"/>
              <c:showSerName val="0"/>
              <c:showPercent val="0"/>
              <c:showBubbleSize val="0"/>
            </c:dLbl>
            <c:txPr>
              <a:bodyPr/>
              <a:lstStyle/>
              <a:p>
                <a:pPr>
                  <a:defRPr b="1">
                    <a:solidFill>
                      <a:schemeClr val="bg2"/>
                    </a:solidFill>
                  </a:defRPr>
                </a:pPr>
                <a:endParaRPr lang="en-US"/>
              </a:p>
            </c:txPr>
            <c:dLblPos val="inEnd"/>
            <c:showLegendKey val="0"/>
            <c:showVal val="1"/>
            <c:showCatName val="0"/>
            <c:showSerName val="0"/>
            <c:showPercent val="0"/>
            <c:showBubbleSize val="0"/>
            <c:showLeaderLines val="0"/>
          </c:dLbls>
          <c:cat>
            <c:strRef>
              <c:f>Sheet1!$A$2:$A$6</c:f>
              <c:strCache>
                <c:ptCount val="5"/>
                <c:pt idx="0">
                  <c:v>Yes, very seriously</c:v>
                </c:pt>
                <c:pt idx="1">
                  <c:v>Yes, somewhat seriously</c:v>
                </c:pt>
                <c:pt idx="2">
                  <c:v>Yes, only a little seriously</c:v>
                </c:pt>
                <c:pt idx="4">
                  <c:v>Didn't consider Romney</c:v>
                </c:pt>
              </c:strCache>
            </c:strRef>
          </c:cat>
          <c:val>
            <c:numRef>
              <c:f>Sheet1!$D$2:$D$6</c:f>
              <c:numCache>
                <c:formatCode>General</c:formatCode>
                <c:ptCount val="5"/>
                <c:pt idx="0">
                  <c:v>3.0</c:v>
                </c:pt>
                <c:pt idx="1">
                  <c:v>5.0</c:v>
                </c:pt>
                <c:pt idx="2">
                  <c:v>4.0</c:v>
                </c:pt>
                <c:pt idx="4">
                  <c:v>54.0</c:v>
                </c:pt>
              </c:numCache>
            </c:numRef>
          </c:val>
        </c:ser>
        <c:dLbls>
          <c:showLegendKey val="0"/>
          <c:showVal val="0"/>
          <c:showCatName val="0"/>
          <c:showSerName val="0"/>
          <c:showPercent val="0"/>
          <c:showBubbleSize val="0"/>
        </c:dLbls>
        <c:gapWidth val="150"/>
        <c:axId val="589841368"/>
        <c:axId val="589844344"/>
      </c:barChart>
      <c:catAx>
        <c:axId val="589841368"/>
        <c:scaling>
          <c:orientation val="minMax"/>
        </c:scaling>
        <c:delete val="0"/>
        <c:axPos val="b"/>
        <c:majorTickMark val="out"/>
        <c:minorTickMark val="none"/>
        <c:tickLblPos val="nextTo"/>
        <c:crossAx val="589844344"/>
        <c:crosses val="autoZero"/>
        <c:auto val="1"/>
        <c:lblAlgn val="ctr"/>
        <c:lblOffset val="100"/>
        <c:noMultiLvlLbl val="0"/>
      </c:catAx>
      <c:valAx>
        <c:axId val="589844344"/>
        <c:scaling>
          <c:orientation val="minMax"/>
        </c:scaling>
        <c:delete val="0"/>
        <c:axPos val="l"/>
        <c:majorGridlines/>
        <c:numFmt formatCode="General" sourceLinked="1"/>
        <c:majorTickMark val="out"/>
        <c:minorTickMark val="none"/>
        <c:tickLblPos val="nextTo"/>
        <c:crossAx val="589841368"/>
        <c:crosses val="autoZero"/>
        <c:crossBetween val="between"/>
      </c:valAx>
    </c:plotArea>
    <c:legend>
      <c:legendPos val="b"/>
      <c:layout>
        <c:manualLayout>
          <c:xMode val="edge"/>
          <c:yMode val="edge"/>
          <c:x val="0.346309778015036"/>
          <c:y val="0.929475534308212"/>
          <c:w val="0.321504737755238"/>
          <c:h val="0.0705244656917885"/>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950167435967056"/>
          <c:y val="0.0326160664343187"/>
          <c:w val="0.9306979847858"/>
          <c:h val="0.664062382827146"/>
        </c:manualLayout>
      </c:layout>
      <c:barChart>
        <c:barDir val="col"/>
        <c:grouping val="clustered"/>
        <c:varyColors val="0"/>
        <c:ser>
          <c:idx val="0"/>
          <c:order val="0"/>
          <c:tx>
            <c:strRef>
              <c:f>Sheet1!$B$1</c:f>
              <c:strCache>
                <c:ptCount val="1"/>
                <c:pt idx="0">
                  <c:v>Contributed to Obama's Campaign</c:v>
                </c:pt>
              </c:strCache>
            </c:strRef>
          </c:tx>
          <c:spPr>
            <a:solidFill>
              <a:schemeClr val="accent1"/>
            </a:solidFill>
          </c:spPr>
          <c:invertIfNegative val="0"/>
          <c:dPt>
            <c:idx val="1"/>
            <c:invertIfNegative val="0"/>
            <c:bubble3D val="0"/>
            <c:spPr>
              <a:solidFill>
                <a:schemeClr val="accent1"/>
              </a:solidFill>
            </c:spPr>
          </c:dPt>
          <c:dPt>
            <c:idx val="2"/>
            <c:invertIfNegative val="0"/>
            <c:bubble3D val="0"/>
            <c:spPr>
              <a:solidFill>
                <a:schemeClr val="accent1"/>
              </a:solidFill>
            </c:spPr>
          </c:dPt>
          <c:dLbls>
            <c:dLbl>
              <c:idx val="2"/>
              <c:layout>
                <c:manualLayout>
                  <c:x val="0.00282474754215056"/>
                  <c:y val="0.048992464651596"/>
                </c:manualLayout>
              </c:layout>
              <c:dLblPos val="outEnd"/>
              <c:showLegendKey val="0"/>
              <c:showVal val="1"/>
              <c:showCatName val="0"/>
              <c:showSerName val="0"/>
              <c:showPercent val="0"/>
              <c:showBubbleSize val="0"/>
            </c:dLbl>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numRef>
              <c:f>Sheet1!$A$2</c:f>
              <c:numCache>
                <c:formatCode>General</c:formatCode>
                <c:ptCount val="1"/>
                <c:pt idx="0">
                  <c:v>2008.0</c:v>
                </c:pt>
              </c:numCache>
            </c:numRef>
          </c:cat>
          <c:val>
            <c:numRef>
              <c:f>Sheet1!$B$2</c:f>
              <c:numCache>
                <c:formatCode>General</c:formatCode>
                <c:ptCount val="1"/>
                <c:pt idx="0">
                  <c:v>19.0</c:v>
                </c:pt>
              </c:numCache>
            </c:numRef>
          </c:val>
        </c:ser>
        <c:ser>
          <c:idx val="1"/>
          <c:order val="1"/>
          <c:tx>
            <c:strRef>
              <c:f>Sheet1!$C$1</c:f>
              <c:strCache>
                <c:ptCount val="1"/>
                <c:pt idx="0">
                  <c:v>Contributed to McCain's Campaign</c:v>
                </c:pt>
              </c:strCache>
            </c:strRef>
          </c:tx>
          <c:invertIfNegative val="0"/>
          <c:dLbls>
            <c:dLbl>
              <c:idx val="0"/>
              <c:layout>
                <c:manualLayout>
                  <c:x val="-0.00423728813559322"/>
                  <c:y val="0.0540189230378461"/>
                </c:manualLayout>
              </c:layout>
              <c:spPr/>
              <c:txPr>
                <a:bodyPr/>
                <a:lstStyle/>
                <a:p>
                  <a:pPr>
                    <a:defRPr b="1">
                      <a:solidFill>
                        <a:schemeClr val="bg2"/>
                      </a:solidFill>
                    </a:defRPr>
                  </a:pPr>
                  <a:endParaRPr lang="en-US"/>
                </a:p>
              </c:txPr>
              <c:dLblPos val="outEnd"/>
              <c:showLegendKey val="0"/>
              <c:showVal val="1"/>
              <c:showCatName val="0"/>
              <c:showSerName val="0"/>
              <c:showPercent val="0"/>
              <c:showBubbleSize val="0"/>
            </c:dLbl>
            <c:dLbl>
              <c:idx val="1"/>
              <c:layout>
                <c:manualLayout>
                  <c:x val="-0.0112994350282487"/>
                  <c:y val="0.0702755905511811"/>
                </c:manualLayout>
              </c:layout>
              <c:tx>
                <c:rich>
                  <a:bodyPr/>
                  <a:lstStyle/>
                  <a:p>
                    <a:pPr>
                      <a:defRPr b="1">
                        <a:solidFill>
                          <a:schemeClr val="bg2"/>
                        </a:solidFill>
                      </a:defRPr>
                    </a:pPr>
                    <a:r>
                      <a:rPr lang="en-US" dirty="0" smtClean="0"/>
                      <a:t>    6</a:t>
                    </a:r>
                    <a:endParaRPr lang="en-US" dirty="0"/>
                  </a:p>
                </c:rich>
              </c:tx>
              <c:spPr/>
              <c:dLblPos val="outEnd"/>
              <c:showLegendKey val="0"/>
              <c:showVal val="1"/>
              <c:showCatName val="0"/>
              <c:showSerName val="0"/>
              <c:showPercent val="0"/>
              <c:showBubbleSize val="0"/>
            </c:dLbl>
            <c:dLblPos val="inEnd"/>
            <c:showLegendKey val="0"/>
            <c:showVal val="1"/>
            <c:showCatName val="0"/>
            <c:showSerName val="0"/>
            <c:showPercent val="0"/>
            <c:showBubbleSize val="0"/>
            <c:showLeaderLines val="0"/>
          </c:dLbls>
          <c:cat>
            <c:numRef>
              <c:f>Sheet1!$A$2</c:f>
              <c:numCache>
                <c:formatCode>General</c:formatCode>
                <c:ptCount val="1"/>
                <c:pt idx="0">
                  <c:v>2008.0</c:v>
                </c:pt>
              </c:numCache>
            </c:numRef>
          </c:cat>
          <c:val>
            <c:numRef>
              <c:f>Sheet1!$C$2</c:f>
              <c:numCache>
                <c:formatCode>General</c:formatCode>
                <c:ptCount val="1"/>
                <c:pt idx="0">
                  <c:v>5.0</c:v>
                </c:pt>
              </c:numCache>
            </c:numRef>
          </c:val>
        </c:ser>
        <c:ser>
          <c:idx val="2"/>
          <c:order val="2"/>
          <c:tx>
            <c:strRef>
              <c:f>Sheet1!$D$1</c:f>
              <c:strCache>
                <c:ptCount val="1"/>
                <c:pt idx="0">
                  <c:v>Contributed to both</c:v>
                </c:pt>
              </c:strCache>
            </c:strRef>
          </c:tx>
          <c:spPr>
            <a:solidFill>
              <a:schemeClr val="tx2"/>
            </a:solidFill>
          </c:spPr>
          <c:invertIfNegative val="0"/>
          <c:dLbls>
            <c:dLbl>
              <c:idx val="0"/>
              <c:spPr/>
              <c:txPr>
                <a:bodyPr/>
                <a:lstStyle/>
                <a:p>
                  <a:pPr>
                    <a:defRPr b="1">
                      <a:solidFill>
                        <a:schemeClr val="tx1"/>
                      </a:solidFill>
                    </a:defRPr>
                  </a:pPr>
                  <a:endParaRPr lang="en-US"/>
                </a:p>
              </c:txPr>
              <c:dLblPos val="inEnd"/>
              <c:showLegendKey val="0"/>
              <c:showVal val="1"/>
              <c:showCatName val="0"/>
              <c:showSerName val="0"/>
              <c:showPercent val="0"/>
              <c:showBubbleSize val="0"/>
            </c:dLbl>
            <c:txPr>
              <a:bodyPr/>
              <a:lstStyle/>
              <a:p>
                <a:pPr>
                  <a:defRPr b="1">
                    <a:solidFill>
                      <a:schemeClr val="bg2"/>
                    </a:solidFill>
                  </a:defRPr>
                </a:pPr>
                <a:endParaRPr lang="en-US"/>
              </a:p>
            </c:txPr>
            <c:dLblPos val="inEnd"/>
            <c:showLegendKey val="0"/>
            <c:showVal val="1"/>
            <c:showCatName val="0"/>
            <c:showSerName val="0"/>
            <c:showPercent val="0"/>
            <c:showBubbleSize val="0"/>
            <c:showLeaderLines val="0"/>
          </c:dLbls>
          <c:cat>
            <c:numRef>
              <c:f>Sheet1!$A$2</c:f>
              <c:numCache>
                <c:formatCode>General</c:formatCode>
                <c:ptCount val="1"/>
                <c:pt idx="0">
                  <c:v>2008.0</c:v>
                </c:pt>
              </c:numCache>
            </c:numRef>
          </c:cat>
          <c:val>
            <c:numRef>
              <c:f>Sheet1!$D$2</c:f>
              <c:numCache>
                <c:formatCode>General</c:formatCode>
                <c:ptCount val="1"/>
                <c:pt idx="0">
                  <c:v>2.0</c:v>
                </c:pt>
              </c:numCache>
            </c:numRef>
          </c:val>
        </c:ser>
        <c:ser>
          <c:idx val="3"/>
          <c:order val="3"/>
          <c:tx>
            <c:strRef>
              <c:f>Sheet1!$E$1</c:f>
              <c:strCache>
                <c:ptCount val="1"/>
                <c:pt idx="0">
                  <c:v>Did Not Contribute</c:v>
                </c:pt>
              </c:strCache>
            </c:strRef>
          </c:tx>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numRef>
              <c:f>Sheet1!$A$2</c:f>
              <c:numCache>
                <c:formatCode>General</c:formatCode>
                <c:ptCount val="1"/>
                <c:pt idx="0">
                  <c:v>2008.0</c:v>
                </c:pt>
              </c:numCache>
            </c:numRef>
          </c:cat>
          <c:val>
            <c:numRef>
              <c:f>Sheet1!$E$2</c:f>
              <c:numCache>
                <c:formatCode>General</c:formatCode>
                <c:ptCount val="1"/>
                <c:pt idx="0">
                  <c:v>75.0</c:v>
                </c:pt>
              </c:numCache>
            </c:numRef>
          </c:val>
        </c:ser>
        <c:dLbls>
          <c:showLegendKey val="0"/>
          <c:showVal val="0"/>
          <c:showCatName val="0"/>
          <c:showSerName val="0"/>
          <c:showPercent val="0"/>
          <c:showBubbleSize val="0"/>
        </c:dLbls>
        <c:gapWidth val="150"/>
        <c:axId val="583492392"/>
        <c:axId val="583495496"/>
      </c:barChart>
      <c:catAx>
        <c:axId val="583492392"/>
        <c:scaling>
          <c:orientation val="minMax"/>
        </c:scaling>
        <c:delete val="0"/>
        <c:axPos val="b"/>
        <c:numFmt formatCode="General" sourceLinked="1"/>
        <c:majorTickMark val="out"/>
        <c:minorTickMark val="none"/>
        <c:tickLblPos val="nextTo"/>
        <c:txPr>
          <a:bodyPr/>
          <a:lstStyle/>
          <a:p>
            <a:pPr>
              <a:defRPr b="1"/>
            </a:pPr>
            <a:endParaRPr lang="en-US"/>
          </a:p>
        </c:txPr>
        <c:crossAx val="583495496"/>
        <c:crosses val="autoZero"/>
        <c:auto val="1"/>
        <c:lblAlgn val="ctr"/>
        <c:lblOffset val="100"/>
        <c:noMultiLvlLbl val="0"/>
      </c:catAx>
      <c:valAx>
        <c:axId val="583495496"/>
        <c:scaling>
          <c:orientation val="minMax"/>
          <c:max val="90.0"/>
          <c:min val="0.0"/>
        </c:scaling>
        <c:delete val="0"/>
        <c:axPos val="l"/>
        <c:majorGridlines/>
        <c:numFmt formatCode="General" sourceLinked="1"/>
        <c:majorTickMark val="out"/>
        <c:minorTickMark val="none"/>
        <c:tickLblPos val="nextTo"/>
        <c:crossAx val="583492392"/>
        <c:crosses val="autoZero"/>
        <c:crossBetween val="between"/>
        <c:majorUnit val="20.0"/>
      </c:valAx>
    </c:plotArea>
    <c:legend>
      <c:legendPos val="b"/>
      <c:layout>
        <c:manualLayout>
          <c:xMode val="edge"/>
          <c:yMode val="edge"/>
          <c:x val="0.0320216761697891"/>
          <c:y val="0.803284589426321"/>
          <c:w val="0.967623540591909"/>
          <c:h val="0.196715410573678"/>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37652920503581"/>
          <c:y val="0.0240254847176361"/>
          <c:w val="0.9306979847858"/>
          <c:h val="0.670014763779528"/>
        </c:manualLayout>
      </c:layout>
      <c:barChart>
        <c:barDir val="col"/>
        <c:grouping val="clustered"/>
        <c:varyColors val="0"/>
        <c:ser>
          <c:idx val="0"/>
          <c:order val="0"/>
          <c:tx>
            <c:strRef>
              <c:f>Sheet1!$B$1</c:f>
              <c:strCache>
                <c:ptCount val="1"/>
                <c:pt idx="0">
                  <c:v>Contributed to Obama's Campaign</c:v>
                </c:pt>
              </c:strCache>
            </c:strRef>
          </c:tx>
          <c:spPr>
            <a:solidFill>
              <a:schemeClr val="accent1"/>
            </a:solidFill>
          </c:spPr>
          <c:invertIfNegative val="0"/>
          <c:dPt>
            <c:idx val="1"/>
            <c:invertIfNegative val="0"/>
            <c:bubble3D val="0"/>
            <c:spPr>
              <a:solidFill>
                <a:schemeClr val="accent1"/>
              </a:solidFill>
            </c:spPr>
          </c:dPt>
          <c:dPt>
            <c:idx val="2"/>
            <c:invertIfNegative val="0"/>
            <c:bubble3D val="0"/>
            <c:spPr>
              <a:solidFill>
                <a:schemeClr val="accent1"/>
              </a:solidFill>
            </c:spPr>
          </c:dPt>
          <c:dLbls>
            <c:dLbl>
              <c:idx val="2"/>
              <c:layout>
                <c:manualLayout>
                  <c:x val="0.00282474754215056"/>
                  <c:y val="0.048992464651596"/>
                </c:manualLayout>
              </c:layout>
              <c:dLblPos val="outEnd"/>
              <c:showLegendKey val="0"/>
              <c:showVal val="1"/>
              <c:showCatName val="0"/>
              <c:showSerName val="0"/>
              <c:showPercent val="0"/>
              <c:showBubbleSize val="0"/>
            </c:dLbl>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numRef>
              <c:f>Sheet1!$A$2</c:f>
              <c:numCache>
                <c:formatCode>General</c:formatCode>
                <c:ptCount val="1"/>
                <c:pt idx="0">
                  <c:v>2012.0</c:v>
                </c:pt>
              </c:numCache>
            </c:numRef>
          </c:cat>
          <c:val>
            <c:numRef>
              <c:f>Sheet1!$B$2</c:f>
              <c:numCache>
                <c:formatCode>General</c:formatCode>
                <c:ptCount val="1"/>
                <c:pt idx="0">
                  <c:v>19.0</c:v>
                </c:pt>
              </c:numCache>
            </c:numRef>
          </c:val>
        </c:ser>
        <c:ser>
          <c:idx val="1"/>
          <c:order val="1"/>
          <c:tx>
            <c:strRef>
              <c:f>Sheet1!$C$1</c:f>
              <c:strCache>
                <c:ptCount val="1"/>
                <c:pt idx="0">
                  <c:v>Contributed to Romney's Campaign</c:v>
                </c:pt>
              </c:strCache>
            </c:strRef>
          </c:tx>
          <c:invertIfNegative val="0"/>
          <c:dLbls>
            <c:dLbl>
              <c:idx val="0"/>
              <c:layout>
                <c:manualLayout>
                  <c:x val="-0.0243522038193502"/>
                  <c:y val="0.0622156963986059"/>
                </c:manualLayout>
              </c:layout>
              <c:tx>
                <c:rich>
                  <a:bodyPr/>
                  <a:lstStyle/>
                  <a:p>
                    <a:pPr>
                      <a:defRPr b="1">
                        <a:solidFill>
                          <a:schemeClr val="bg2"/>
                        </a:solidFill>
                      </a:defRPr>
                    </a:pPr>
                    <a:r>
                      <a:rPr lang="en-US" dirty="0" smtClean="0">
                        <a:solidFill>
                          <a:schemeClr val="bg2"/>
                        </a:solidFill>
                      </a:rPr>
                      <a:t>   6</a:t>
                    </a:r>
                    <a:endParaRPr lang="en-US" dirty="0">
                      <a:solidFill>
                        <a:schemeClr val="bg2"/>
                      </a:solidFill>
                    </a:endParaRPr>
                  </a:p>
                </c:rich>
              </c:tx>
              <c:spPr/>
              <c:dLblPos val="outEnd"/>
              <c:showLegendKey val="0"/>
              <c:showVal val="1"/>
              <c:showCatName val="0"/>
              <c:showSerName val="0"/>
              <c:showPercent val="0"/>
              <c:showBubbleSize val="0"/>
            </c:dLbl>
            <c:dLbl>
              <c:idx val="1"/>
              <c:layout>
                <c:manualLayout>
                  <c:x val="-0.0112994350282487"/>
                  <c:y val="0.0702755905511811"/>
                </c:manualLayout>
              </c:layout>
              <c:tx>
                <c:rich>
                  <a:bodyPr/>
                  <a:lstStyle/>
                  <a:p>
                    <a:pPr>
                      <a:defRPr b="1">
                        <a:solidFill>
                          <a:schemeClr val="bg2"/>
                        </a:solidFill>
                      </a:defRPr>
                    </a:pPr>
                    <a:r>
                      <a:rPr lang="en-US" dirty="0" smtClean="0"/>
                      <a:t>    6</a:t>
                    </a:r>
                    <a:endParaRPr lang="en-US" dirty="0"/>
                  </a:p>
                </c:rich>
              </c:tx>
              <c:spPr/>
              <c:dLblPos val="outEnd"/>
              <c:showLegendKey val="0"/>
              <c:showVal val="1"/>
              <c:showCatName val="0"/>
              <c:showSerName val="0"/>
              <c:showPercent val="0"/>
              <c:showBubbleSize val="0"/>
            </c:dLbl>
            <c:dLblPos val="inEnd"/>
            <c:showLegendKey val="0"/>
            <c:showVal val="1"/>
            <c:showCatName val="0"/>
            <c:showSerName val="0"/>
            <c:showPercent val="0"/>
            <c:showBubbleSize val="0"/>
            <c:showLeaderLines val="0"/>
          </c:dLbls>
          <c:cat>
            <c:numRef>
              <c:f>Sheet1!$A$2</c:f>
              <c:numCache>
                <c:formatCode>General</c:formatCode>
                <c:ptCount val="1"/>
                <c:pt idx="0">
                  <c:v>2012.0</c:v>
                </c:pt>
              </c:numCache>
            </c:numRef>
          </c:cat>
          <c:val>
            <c:numRef>
              <c:f>Sheet1!$C$2</c:f>
              <c:numCache>
                <c:formatCode>General</c:formatCode>
                <c:ptCount val="1"/>
                <c:pt idx="0">
                  <c:v>6.0</c:v>
                </c:pt>
              </c:numCache>
            </c:numRef>
          </c:val>
        </c:ser>
        <c:ser>
          <c:idx val="2"/>
          <c:order val="2"/>
          <c:tx>
            <c:strRef>
              <c:f>Sheet1!$D$1</c:f>
              <c:strCache>
                <c:ptCount val="1"/>
                <c:pt idx="0">
                  <c:v>Contributed to both</c:v>
                </c:pt>
              </c:strCache>
            </c:strRef>
          </c:tx>
          <c:spPr>
            <a:solidFill>
              <a:schemeClr val="tx2"/>
            </a:solidFill>
          </c:spPr>
          <c:invertIfNegative val="0"/>
          <c:dLbls>
            <c:dLbl>
              <c:idx val="0"/>
              <c:spPr/>
              <c:txPr>
                <a:bodyPr/>
                <a:lstStyle/>
                <a:p>
                  <a:pPr>
                    <a:defRPr b="1">
                      <a:solidFill>
                        <a:schemeClr val="tx1"/>
                      </a:solidFill>
                    </a:defRPr>
                  </a:pPr>
                  <a:endParaRPr lang="en-US"/>
                </a:p>
              </c:txPr>
              <c:dLblPos val="inEnd"/>
              <c:showLegendKey val="0"/>
              <c:showVal val="1"/>
              <c:showCatName val="0"/>
              <c:showSerName val="0"/>
              <c:showPercent val="0"/>
              <c:showBubbleSize val="0"/>
            </c:dLbl>
            <c:txPr>
              <a:bodyPr/>
              <a:lstStyle/>
              <a:p>
                <a:pPr>
                  <a:defRPr b="1">
                    <a:solidFill>
                      <a:schemeClr val="bg2"/>
                    </a:solidFill>
                  </a:defRPr>
                </a:pPr>
                <a:endParaRPr lang="en-US"/>
              </a:p>
            </c:txPr>
            <c:dLblPos val="inEnd"/>
            <c:showLegendKey val="0"/>
            <c:showVal val="1"/>
            <c:showCatName val="0"/>
            <c:showSerName val="0"/>
            <c:showPercent val="0"/>
            <c:showBubbleSize val="0"/>
            <c:showLeaderLines val="0"/>
          </c:dLbls>
          <c:cat>
            <c:numRef>
              <c:f>Sheet1!$A$2</c:f>
              <c:numCache>
                <c:formatCode>General</c:formatCode>
                <c:ptCount val="1"/>
                <c:pt idx="0">
                  <c:v>2012.0</c:v>
                </c:pt>
              </c:numCache>
            </c:numRef>
          </c:cat>
          <c:val>
            <c:numRef>
              <c:f>Sheet1!$D$2</c:f>
              <c:numCache>
                <c:formatCode>General</c:formatCode>
                <c:ptCount val="1"/>
                <c:pt idx="0">
                  <c:v>1.0</c:v>
                </c:pt>
              </c:numCache>
            </c:numRef>
          </c:val>
        </c:ser>
        <c:ser>
          <c:idx val="3"/>
          <c:order val="3"/>
          <c:tx>
            <c:strRef>
              <c:f>Sheet1!$E$1</c:f>
              <c:strCache>
                <c:ptCount val="1"/>
                <c:pt idx="0">
                  <c:v>Did not contribute</c:v>
                </c:pt>
              </c:strCache>
            </c:strRef>
          </c:tx>
          <c:invertIfNegative val="0"/>
          <c:dLbls>
            <c:txPr>
              <a:bodyPr/>
              <a:lstStyle/>
              <a:p>
                <a:pPr>
                  <a:defRPr b="1">
                    <a:solidFill>
                      <a:schemeClr val="bg1"/>
                    </a:solidFill>
                  </a:defRPr>
                </a:pPr>
                <a:endParaRPr lang="en-US"/>
              </a:p>
            </c:txPr>
            <c:dLblPos val="inEnd"/>
            <c:showLegendKey val="0"/>
            <c:showVal val="1"/>
            <c:showCatName val="0"/>
            <c:showSerName val="0"/>
            <c:showPercent val="0"/>
            <c:showBubbleSize val="0"/>
            <c:showLeaderLines val="0"/>
          </c:dLbls>
          <c:cat>
            <c:numRef>
              <c:f>Sheet1!$A$2</c:f>
              <c:numCache>
                <c:formatCode>General</c:formatCode>
                <c:ptCount val="1"/>
                <c:pt idx="0">
                  <c:v>2012.0</c:v>
                </c:pt>
              </c:numCache>
            </c:numRef>
          </c:cat>
          <c:val>
            <c:numRef>
              <c:f>Sheet1!$E$2</c:f>
              <c:numCache>
                <c:formatCode>General</c:formatCode>
                <c:ptCount val="1"/>
                <c:pt idx="0">
                  <c:v>74.0</c:v>
                </c:pt>
              </c:numCache>
            </c:numRef>
          </c:val>
        </c:ser>
        <c:dLbls>
          <c:showLegendKey val="0"/>
          <c:showVal val="0"/>
          <c:showCatName val="0"/>
          <c:showSerName val="0"/>
          <c:showPercent val="0"/>
          <c:showBubbleSize val="0"/>
        </c:dLbls>
        <c:gapWidth val="150"/>
        <c:axId val="589759016"/>
        <c:axId val="589762120"/>
      </c:barChart>
      <c:catAx>
        <c:axId val="589759016"/>
        <c:scaling>
          <c:orientation val="minMax"/>
        </c:scaling>
        <c:delete val="0"/>
        <c:axPos val="b"/>
        <c:numFmt formatCode="General" sourceLinked="1"/>
        <c:majorTickMark val="out"/>
        <c:minorTickMark val="none"/>
        <c:tickLblPos val="nextTo"/>
        <c:txPr>
          <a:bodyPr/>
          <a:lstStyle/>
          <a:p>
            <a:pPr>
              <a:defRPr b="1"/>
            </a:pPr>
            <a:endParaRPr lang="en-US"/>
          </a:p>
        </c:txPr>
        <c:crossAx val="589762120"/>
        <c:crosses val="autoZero"/>
        <c:auto val="1"/>
        <c:lblAlgn val="ctr"/>
        <c:lblOffset val="100"/>
        <c:noMultiLvlLbl val="0"/>
      </c:catAx>
      <c:valAx>
        <c:axId val="589762120"/>
        <c:scaling>
          <c:orientation val="minMax"/>
          <c:max val="90.0"/>
          <c:min val="0.0"/>
        </c:scaling>
        <c:delete val="0"/>
        <c:axPos val="l"/>
        <c:majorGridlines/>
        <c:numFmt formatCode="General" sourceLinked="1"/>
        <c:majorTickMark val="out"/>
        <c:minorTickMark val="none"/>
        <c:tickLblPos val="nextTo"/>
        <c:crossAx val="589759016"/>
        <c:crosses val="autoZero"/>
        <c:crossBetween val="between"/>
        <c:majorUnit val="20.0"/>
      </c:valAx>
    </c:plotArea>
    <c:legend>
      <c:legendPos val="b"/>
      <c:layout>
        <c:manualLayout>
          <c:xMode val="edge"/>
          <c:yMode val="edge"/>
          <c:x val="0.0"/>
          <c:y val="0.803284589426321"/>
          <c:w val="1.0"/>
          <c:h val="0.196715410573678"/>
        </c:manualLayout>
      </c:layout>
      <c:overlay val="0"/>
    </c:legend>
    <c:plotVisOnly val="1"/>
    <c:dispBlanksAs val="gap"/>
    <c:showDLblsOverMax val="0"/>
  </c:chart>
  <c:txPr>
    <a:bodyPr/>
    <a:lstStyle/>
    <a:p>
      <a:pPr>
        <a:defRPr sz="16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0.55085</cdr:x>
      <cdr:y>0.87097</cdr:y>
    </cdr:from>
    <cdr:to>
      <cdr:x>0.72329</cdr:x>
      <cdr:y>0.94263</cdr:y>
    </cdr:to>
    <cdr:grpSp>
      <cdr:nvGrpSpPr>
        <cdr:cNvPr id="2" name="Group 1"/>
        <cdr:cNvGrpSpPr/>
      </cdr:nvGrpSpPr>
      <cdr:grpSpPr>
        <a:xfrm xmlns:a="http://schemas.openxmlformats.org/drawingml/2006/main">
          <a:off x="4953023" y="4114811"/>
          <a:ext cx="1550511" cy="338550"/>
          <a:chOff x="-2874898" y="-2157129"/>
          <a:chExt cx="1550551" cy="338554"/>
        </a:xfrm>
      </cdr:grpSpPr>
      <cdr:sp macro="" textlink="">
        <cdr:nvSpPr>
          <cdr:cNvPr id="12" name="TextBox 9"/>
          <cdr:cNvSpPr txBox="1"/>
        </cdr:nvSpPr>
        <cdr:spPr>
          <a:xfrm xmlns:a="http://schemas.openxmlformats.org/drawingml/2006/main">
            <a:off x="-2809049" y="-2157129"/>
            <a:ext cx="1484702" cy="338554"/>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600" dirty="0" smtClean="0"/>
              <a:t>Not at all fairly</a:t>
            </a:r>
            <a:endParaRPr lang="en-US" sz="1600" dirty="0"/>
          </a:p>
        </cdr:txBody>
      </cdr:sp>
      <cdr:sp macro="" textlink="">
        <cdr:nvSpPr>
          <cdr:cNvPr id="13" name="Rectangle 12"/>
          <cdr:cNvSpPr/>
        </cdr:nvSpPr>
        <cdr:spPr>
          <a:xfrm xmlns:a="http://schemas.openxmlformats.org/drawingml/2006/main">
            <a:off x="-2874898" y="-2042829"/>
            <a:ext cx="114300" cy="114300"/>
          </a:xfrm>
          <a:prstGeom xmlns:a="http://schemas.openxmlformats.org/drawingml/2006/main" prst="rect">
            <a:avLst/>
          </a:prstGeom>
          <a:solidFill xmlns:a="http://schemas.openxmlformats.org/drawingml/2006/main">
            <a:schemeClr val="accent2"/>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xmlns:a="http://schemas.openxmlformats.org/drawingml/2006/main">
            <a:pPr algn="ctr"/>
            <a:endParaRPr lang="en-US"/>
          </a:p>
        </cdr:txBody>
      </cdr:sp>
    </cdr:grpSp>
  </cdr:relSizeAnchor>
  <cdr:relSizeAnchor xmlns:cdr="http://schemas.openxmlformats.org/drawingml/2006/chartDrawing">
    <cdr:from>
      <cdr:x>0.29661</cdr:x>
      <cdr:y>0.87097</cdr:y>
    </cdr:from>
    <cdr:to>
      <cdr:x>0.42465</cdr:x>
      <cdr:y>0.94263</cdr:y>
    </cdr:to>
    <cdr:grpSp>
      <cdr:nvGrpSpPr>
        <cdr:cNvPr id="3" name="Group 2"/>
        <cdr:cNvGrpSpPr/>
      </cdr:nvGrpSpPr>
      <cdr:grpSpPr>
        <a:xfrm xmlns:a="http://schemas.openxmlformats.org/drawingml/2006/main">
          <a:off x="2666998" y="4114811"/>
          <a:ext cx="1151285" cy="338550"/>
          <a:chOff x="-817498" y="-2170826"/>
          <a:chExt cx="1151274" cy="338554"/>
        </a:xfrm>
      </cdr:grpSpPr>
      <cdr:sp macro="" textlink="">
        <cdr:nvSpPr>
          <cdr:cNvPr id="10" name="TextBox 12"/>
          <cdr:cNvSpPr txBox="1"/>
        </cdr:nvSpPr>
        <cdr:spPr>
          <a:xfrm xmlns:a="http://schemas.openxmlformats.org/drawingml/2006/main">
            <a:off x="-751649" y="-2170826"/>
            <a:ext cx="1085425" cy="338554"/>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600" dirty="0" smtClean="0"/>
              <a:t>Very fairly</a:t>
            </a:r>
            <a:endParaRPr lang="en-US" sz="1600" dirty="0"/>
          </a:p>
        </cdr:txBody>
      </cdr:sp>
      <cdr:sp macro="" textlink="">
        <cdr:nvSpPr>
          <cdr:cNvPr id="11" name="Rectangle 10"/>
          <cdr:cNvSpPr/>
        </cdr:nvSpPr>
        <cdr:spPr>
          <a:xfrm xmlns:a="http://schemas.openxmlformats.org/drawingml/2006/main">
            <a:off x="-817498" y="-2056526"/>
            <a:ext cx="114300" cy="114300"/>
          </a:xfrm>
          <a:prstGeom xmlns:a="http://schemas.openxmlformats.org/drawingml/2006/main" prst="rect">
            <a:avLst/>
          </a:prstGeom>
          <a:solidFill xmlns:a="http://schemas.openxmlformats.org/drawingml/2006/main">
            <a:schemeClr val="accent5"/>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xmlns:a="http://schemas.openxmlformats.org/drawingml/2006/main">
            <a:pPr algn="ctr"/>
            <a:endParaRPr lang="en-US"/>
          </a:p>
        </cdr:txBody>
      </cdr:sp>
    </cdr:grpSp>
  </cdr:relSizeAnchor>
  <cdr:relSizeAnchor xmlns:cdr="http://schemas.openxmlformats.org/drawingml/2006/chartDrawing">
    <cdr:from>
      <cdr:x>0.29661</cdr:x>
      <cdr:y>0.92834</cdr:y>
    </cdr:from>
    <cdr:to>
      <cdr:x>0.41072</cdr:x>
      <cdr:y>1</cdr:y>
    </cdr:to>
    <cdr:grpSp>
      <cdr:nvGrpSpPr>
        <cdr:cNvPr id="4" name="Group 3"/>
        <cdr:cNvGrpSpPr/>
      </cdr:nvGrpSpPr>
      <cdr:grpSpPr>
        <a:xfrm xmlns:a="http://schemas.openxmlformats.org/drawingml/2006/main">
          <a:off x="2666998" y="4385849"/>
          <a:ext cx="1026032" cy="338551"/>
          <a:chOff x="-817498" y="-2422644"/>
          <a:chExt cx="1026048" cy="338554"/>
        </a:xfrm>
      </cdr:grpSpPr>
      <cdr:sp macro="" textlink="">
        <cdr:nvSpPr>
          <cdr:cNvPr id="8" name="TextBox 15"/>
          <cdr:cNvSpPr txBox="1"/>
        </cdr:nvSpPr>
        <cdr:spPr>
          <a:xfrm xmlns:a="http://schemas.openxmlformats.org/drawingml/2006/main">
            <a:off x="-751649" y="-2422644"/>
            <a:ext cx="960199" cy="338554"/>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600" dirty="0" smtClean="0"/>
              <a:t>Total fair</a:t>
            </a:r>
            <a:endParaRPr lang="en-US" sz="1600" dirty="0"/>
          </a:p>
        </cdr:txBody>
      </cdr:sp>
      <cdr:sp macro="" textlink="">
        <cdr:nvSpPr>
          <cdr:cNvPr id="9" name="Rectangle 8"/>
          <cdr:cNvSpPr/>
        </cdr:nvSpPr>
        <cdr:spPr>
          <a:xfrm xmlns:a="http://schemas.openxmlformats.org/drawingml/2006/main">
            <a:off x="-817498" y="-2308344"/>
            <a:ext cx="114300" cy="114300"/>
          </a:xfrm>
          <a:prstGeom xmlns:a="http://schemas.openxmlformats.org/drawingml/2006/main" prst="rect">
            <a:avLst/>
          </a:prstGeom>
          <a:solidFill xmlns:a="http://schemas.openxmlformats.org/drawingml/2006/main">
            <a:srgbClr val="00B05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xmlns:a="http://schemas.openxmlformats.org/drawingml/2006/main">
            <a:pPr algn="ctr"/>
            <a:endParaRPr lang="en-US"/>
          </a:p>
        </cdr:txBody>
      </cdr:sp>
    </cdr:grpSp>
  </cdr:relSizeAnchor>
  <cdr:relSizeAnchor xmlns:cdr="http://schemas.openxmlformats.org/drawingml/2006/chartDrawing">
    <cdr:from>
      <cdr:x>0.55085</cdr:x>
      <cdr:y>0.92834</cdr:y>
    </cdr:from>
    <cdr:to>
      <cdr:x>0.69027</cdr:x>
      <cdr:y>1</cdr:y>
    </cdr:to>
    <cdr:grpSp>
      <cdr:nvGrpSpPr>
        <cdr:cNvPr id="5" name="Group 4"/>
        <cdr:cNvGrpSpPr/>
      </cdr:nvGrpSpPr>
      <cdr:grpSpPr>
        <a:xfrm xmlns:a="http://schemas.openxmlformats.org/drawingml/2006/main">
          <a:off x="4953023" y="4385849"/>
          <a:ext cx="1253609" cy="338551"/>
          <a:chOff x="-2874898" y="-2420471"/>
          <a:chExt cx="1253675" cy="338554"/>
        </a:xfrm>
      </cdr:grpSpPr>
      <cdr:sp macro="" textlink="">
        <cdr:nvSpPr>
          <cdr:cNvPr id="6" name="TextBox 18"/>
          <cdr:cNvSpPr txBox="1"/>
        </cdr:nvSpPr>
        <cdr:spPr>
          <a:xfrm xmlns:a="http://schemas.openxmlformats.org/drawingml/2006/main">
            <a:off x="-2809049" y="-2420471"/>
            <a:ext cx="1187826" cy="338554"/>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xmlns:a="http://schemas.openxmlformats.org/drawingml/2006/main">
            <a:r>
              <a:rPr lang="en-US" sz="1600" dirty="0" smtClean="0"/>
              <a:t>Total unfair</a:t>
            </a:r>
            <a:endParaRPr lang="en-US" sz="1600" dirty="0"/>
          </a:p>
        </cdr:txBody>
      </cdr:sp>
      <cdr:sp macro="" textlink="">
        <cdr:nvSpPr>
          <cdr:cNvPr id="7" name="Rectangle 6"/>
          <cdr:cNvSpPr/>
        </cdr:nvSpPr>
        <cdr:spPr>
          <a:xfrm xmlns:a="http://schemas.openxmlformats.org/drawingml/2006/main">
            <a:off x="-2874898" y="-2306171"/>
            <a:ext cx="114300" cy="114300"/>
          </a:xfrm>
          <a:prstGeom xmlns:a="http://schemas.openxmlformats.org/drawingml/2006/main" prst="rect">
            <a:avLst/>
          </a:prstGeom>
          <a:solidFill xmlns:a="http://schemas.openxmlformats.org/drawingml/2006/main">
            <a:schemeClr val="accent2">
              <a:lumMod val="60000"/>
              <a:lumOff val="4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xmlns:a="http://schemas.openxmlformats.org/drawingml/2006/main">
            <a:pPr algn="ctr"/>
            <a:endParaRPr lang="en-US"/>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2830" tIns="46415" rIns="92830" bIns="46415" rtlCol="0"/>
          <a:lstStyle>
            <a:lvl1pPr algn="r">
              <a:defRPr sz="1200"/>
            </a:lvl1pPr>
          </a:lstStyle>
          <a:p>
            <a:fld id="{17A7157E-E209-4375-B0B1-A9910037777A}" type="datetimeFigureOut">
              <a:rPr lang="en-US" smtClean="0"/>
              <a:t>11/7/12</a:t>
            </a:fld>
            <a:endParaRPr lang="en-US"/>
          </a:p>
        </p:txBody>
      </p:sp>
      <p:sp>
        <p:nvSpPr>
          <p:cNvPr id="4" name="Footer Placeholder 3"/>
          <p:cNvSpPr>
            <a:spLocks noGrp="1"/>
          </p:cNvSpPr>
          <p:nvPr>
            <p:ph type="ftr" sz="quarter" idx="2"/>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8"/>
            <a:ext cx="3037840" cy="461804"/>
          </a:xfrm>
          <a:prstGeom prst="rect">
            <a:avLst/>
          </a:prstGeom>
        </p:spPr>
        <p:txBody>
          <a:bodyPr vert="horz" lIns="92830" tIns="46415" rIns="92830" bIns="46415" rtlCol="0" anchor="b"/>
          <a:lstStyle>
            <a:lvl1pPr algn="r">
              <a:defRPr sz="1200"/>
            </a:lvl1pPr>
          </a:lstStyle>
          <a:p>
            <a:fld id="{57F730F1-5535-4F2F-B04A-CC953D0B30DA}" type="slidenum">
              <a:rPr lang="en-US" smtClean="0"/>
              <a:t>‹#›</a:t>
            </a:fld>
            <a:endParaRPr lang="en-US"/>
          </a:p>
        </p:txBody>
      </p:sp>
    </p:spTree>
    <p:extLst>
      <p:ext uri="{BB962C8B-B14F-4D97-AF65-F5344CB8AC3E}">
        <p14:creationId xmlns:p14="http://schemas.microsoft.com/office/powerpoint/2010/main" val="1461002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22" tIns="46411" rIns="92822" bIns="464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22" tIns="46411" rIns="92822" bIns="46411" rtlCol="0"/>
          <a:lstStyle>
            <a:lvl1pPr algn="r" fontAlgn="auto">
              <a:spcBef>
                <a:spcPts val="0"/>
              </a:spcBef>
              <a:spcAft>
                <a:spcPts val="0"/>
              </a:spcAft>
              <a:defRPr sz="1200" smtClean="0">
                <a:latin typeface="+mn-lt"/>
              </a:defRPr>
            </a:lvl1pPr>
          </a:lstStyle>
          <a:p>
            <a:pPr>
              <a:defRPr/>
            </a:pPr>
            <a:fld id="{4A7303AC-9F2D-4FE5-BD2B-CE115428F3E7}" type="datetimeFigureOut">
              <a:rPr lang="en-US"/>
              <a:pPr>
                <a:defRPr/>
              </a:pPr>
              <a:t>11/7/12</a:t>
            </a:fld>
            <a:endParaRPr lang="en-US"/>
          </a:p>
        </p:txBody>
      </p:sp>
      <p:sp>
        <p:nvSpPr>
          <p:cNvPr id="4" name="Slide Image Placeholder 3"/>
          <p:cNvSpPr>
            <a:spLocks noGrp="1" noRot="1" noChangeAspect="1"/>
          </p:cNvSpPr>
          <p:nvPr>
            <p:ph type="sldImg" idx="2"/>
          </p:nvPr>
        </p:nvSpPr>
        <p:spPr>
          <a:xfrm>
            <a:off x="1196975" y="692150"/>
            <a:ext cx="4618038" cy="3463925"/>
          </a:xfrm>
          <a:prstGeom prst="rect">
            <a:avLst/>
          </a:prstGeom>
          <a:noFill/>
          <a:ln w="12700">
            <a:solidFill>
              <a:prstClr val="black"/>
            </a:solidFill>
          </a:ln>
        </p:spPr>
        <p:txBody>
          <a:bodyPr vert="horz" lIns="92822" tIns="46411" rIns="92822" bIns="46411" rtlCol="0" anchor="ctr"/>
          <a:lstStyle/>
          <a:p>
            <a:pPr lvl="0"/>
            <a:endParaRPr lang="en-US" noProof="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22" tIns="46411" rIns="92822" bIns="4641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668"/>
            <a:ext cx="3037840" cy="461804"/>
          </a:xfrm>
          <a:prstGeom prst="rect">
            <a:avLst/>
          </a:prstGeom>
        </p:spPr>
        <p:txBody>
          <a:bodyPr vert="horz" lIns="92822" tIns="46411" rIns="92822" bIns="464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22" tIns="46411" rIns="92822" bIns="46411" rtlCol="0" anchor="b"/>
          <a:lstStyle>
            <a:lvl1pPr algn="r" fontAlgn="auto">
              <a:spcBef>
                <a:spcPts val="0"/>
              </a:spcBef>
              <a:spcAft>
                <a:spcPts val="0"/>
              </a:spcAft>
              <a:defRPr sz="1200" smtClean="0">
                <a:latin typeface="+mn-lt"/>
              </a:defRPr>
            </a:lvl1pPr>
          </a:lstStyle>
          <a:p>
            <a:pPr>
              <a:defRPr/>
            </a:pPr>
            <a:fld id="{330B2BEF-0C58-4D53-8BBF-2C7617F80E72}" type="slidenum">
              <a:rPr lang="en-US"/>
              <a:pPr>
                <a:defRPr/>
              </a:pPr>
              <a:t>‹#›</a:t>
            </a:fld>
            <a:endParaRPr lang="en-US"/>
          </a:p>
        </p:txBody>
      </p:sp>
    </p:spTree>
    <p:extLst>
      <p:ext uri="{BB962C8B-B14F-4D97-AF65-F5344CB8AC3E}">
        <p14:creationId xmlns:p14="http://schemas.microsoft.com/office/powerpoint/2010/main" val="9102379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1</a:t>
            </a:fld>
            <a:endParaRPr lang="en-US"/>
          </a:p>
        </p:txBody>
      </p:sp>
    </p:spTree>
    <p:extLst>
      <p:ext uri="{BB962C8B-B14F-4D97-AF65-F5344CB8AC3E}">
        <p14:creationId xmlns:p14="http://schemas.microsoft.com/office/powerpoint/2010/main" val="691771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15</a:t>
            </a:fld>
            <a:endParaRPr lang="en-US"/>
          </a:p>
        </p:txBody>
      </p:sp>
    </p:spTree>
    <p:extLst>
      <p:ext uri="{BB962C8B-B14F-4D97-AF65-F5344CB8AC3E}">
        <p14:creationId xmlns:p14="http://schemas.microsoft.com/office/powerpoint/2010/main" val="1887946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baseline="0" dirty="0" smtClean="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16</a:t>
            </a:fld>
            <a:endParaRPr lang="en-US"/>
          </a:p>
        </p:txBody>
      </p:sp>
    </p:spTree>
    <p:extLst>
      <p:ext uri="{BB962C8B-B14F-4D97-AF65-F5344CB8AC3E}">
        <p14:creationId xmlns:p14="http://schemas.microsoft.com/office/powerpoint/2010/main" val="1971731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dirty="0" smtClean="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17</a:t>
            </a:fld>
            <a:endParaRPr lang="en-US"/>
          </a:p>
        </p:txBody>
      </p:sp>
    </p:spTree>
    <p:extLst>
      <p:ext uri="{BB962C8B-B14F-4D97-AF65-F5344CB8AC3E}">
        <p14:creationId xmlns:p14="http://schemas.microsoft.com/office/powerpoint/2010/main" val="3434521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dirty="0" smtClean="0"/>
          </a:p>
          <a:p>
            <a:pPr defTabSz="928299">
              <a:defRPr/>
            </a:pPr>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18</a:t>
            </a:fld>
            <a:endParaRPr lang="en-US"/>
          </a:p>
        </p:txBody>
      </p:sp>
    </p:spTree>
    <p:extLst>
      <p:ext uri="{BB962C8B-B14F-4D97-AF65-F5344CB8AC3E}">
        <p14:creationId xmlns:p14="http://schemas.microsoft.com/office/powerpoint/2010/main" val="18580629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dirty="0" smtClean="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19</a:t>
            </a:fld>
            <a:endParaRPr lang="en-US"/>
          </a:p>
        </p:txBody>
      </p:sp>
    </p:spTree>
    <p:extLst>
      <p:ext uri="{BB962C8B-B14F-4D97-AF65-F5344CB8AC3E}">
        <p14:creationId xmlns:p14="http://schemas.microsoft.com/office/powerpoint/2010/main" val="3834854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20</a:t>
            </a:fld>
            <a:endParaRPr lang="en-US"/>
          </a:p>
        </p:txBody>
      </p:sp>
    </p:spTree>
    <p:extLst>
      <p:ext uri="{BB962C8B-B14F-4D97-AF65-F5344CB8AC3E}">
        <p14:creationId xmlns:p14="http://schemas.microsoft.com/office/powerpoint/2010/main" val="15934032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21</a:t>
            </a:fld>
            <a:endParaRPr lang="en-US"/>
          </a:p>
        </p:txBody>
      </p:sp>
    </p:spTree>
    <p:extLst>
      <p:ext uri="{BB962C8B-B14F-4D97-AF65-F5344CB8AC3E}">
        <p14:creationId xmlns:p14="http://schemas.microsoft.com/office/powerpoint/2010/main" val="34489233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22</a:t>
            </a:fld>
            <a:endParaRPr lang="en-US"/>
          </a:p>
        </p:txBody>
      </p:sp>
    </p:spTree>
    <p:extLst>
      <p:ext uri="{BB962C8B-B14F-4D97-AF65-F5344CB8AC3E}">
        <p14:creationId xmlns:p14="http://schemas.microsoft.com/office/powerpoint/2010/main" val="3255806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23</a:t>
            </a:fld>
            <a:endParaRPr lang="en-US"/>
          </a:p>
        </p:txBody>
      </p:sp>
    </p:spTree>
    <p:extLst>
      <p:ext uri="{BB962C8B-B14F-4D97-AF65-F5344CB8AC3E}">
        <p14:creationId xmlns:p14="http://schemas.microsoft.com/office/powerpoint/2010/main" val="11259298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24</a:t>
            </a:fld>
            <a:endParaRPr lang="en-US"/>
          </a:p>
        </p:txBody>
      </p:sp>
    </p:spTree>
    <p:extLst>
      <p:ext uri="{BB962C8B-B14F-4D97-AF65-F5344CB8AC3E}">
        <p14:creationId xmlns:p14="http://schemas.microsoft.com/office/powerpoint/2010/main" val="112592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5</a:t>
            </a:fld>
            <a:endParaRPr lang="en-US"/>
          </a:p>
        </p:txBody>
      </p:sp>
    </p:spTree>
    <p:extLst>
      <p:ext uri="{BB962C8B-B14F-4D97-AF65-F5344CB8AC3E}">
        <p14:creationId xmlns:p14="http://schemas.microsoft.com/office/powerpoint/2010/main" val="39563321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26</a:t>
            </a:fld>
            <a:endParaRPr lang="en-US"/>
          </a:p>
        </p:txBody>
      </p:sp>
    </p:spTree>
    <p:extLst>
      <p:ext uri="{BB962C8B-B14F-4D97-AF65-F5344CB8AC3E}">
        <p14:creationId xmlns:p14="http://schemas.microsoft.com/office/powerpoint/2010/main" val="12360786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27</a:t>
            </a:fld>
            <a:endParaRPr lang="en-US"/>
          </a:p>
        </p:txBody>
      </p:sp>
    </p:spTree>
    <p:extLst>
      <p:ext uri="{BB962C8B-B14F-4D97-AF65-F5344CB8AC3E}">
        <p14:creationId xmlns:p14="http://schemas.microsoft.com/office/powerpoint/2010/main" val="32323269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28</a:t>
            </a:fld>
            <a:endParaRPr lang="en-US"/>
          </a:p>
        </p:txBody>
      </p:sp>
    </p:spTree>
    <p:extLst>
      <p:ext uri="{BB962C8B-B14F-4D97-AF65-F5344CB8AC3E}">
        <p14:creationId xmlns:p14="http://schemas.microsoft.com/office/powerpoint/2010/main" val="1236078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29</a:t>
            </a:fld>
            <a:endParaRPr lang="en-US"/>
          </a:p>
        </p:txBody>
      </p:sp>
    </p:spTree>
    <p:extLst>
      <p:ext uri="{BB962C8B-B14F-4D97-AF65-F5344CB8AC3E}">
        <p14:creationId xmlns:p14="http://schemas.microsoft.com/office/powerpoint/2010/main" val="32323269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30</a:t>
            </a:fld>
            <a:endParaRPr lang="en-US"/>
          </a:p>
        </p:txBody>
      </p:sp>
    </p:spTree>
    <p:extLst>
      <p:ext uri="{BB962C8B-B14F-4D97-AF65-F5344CB8AC3E}">
        <p14:creationId xmlns:p14="http://schemas.microsoft.com/office/powerpoint/2010/main" val="1156971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31</a:t>
            </a:fld>
            <a:endParaRPr lang="en-US"/>
          </a:p>
        </p:txBody>
      </p:sp>
    </p:spTree>
    <p:extLst>
      <p:ext uri="{BB962C8B-B14F-4D97-AF65-F5344CB8AC3E}">
        <p14:creationId xmlns:p14="http://schemas.microsoft.com/office/powerpoint/2010/main" val="32323269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33</a:t>
            </a:fld>
            <a:endParaRPr lang="en-US"/>
          </a:p>
        </p:txBody>
      </p:sp>
    </p:spTree>
    <p:extLst>
      <p:ext uri="{BB962C8B-B14F-4D97-AF65-F5344CB8AC3E}">
        <p14:creationId xmlns:p14="http://schemas.microsoft.com/office/powerpoint/2010/main" val="17611046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34</a:t>
            </a:fld>
            <a:endParaRPr lang="en-US"/>
          </a:p>
        </p:txBody>
      </p:sp>
    </p:spTree>
    <p:extLst>
      <p:ext uri="{BB962C8B-B14F-4D97-AF65-F5344CB8AC3E}">
        <p14:creationId xmlns:p14="http://schemas.microsoft.com/office/powerpoint/2010/main" val="1546031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35</a:t>
            </a:fld>
            <a:endParaRPr lang="en-US"/>
          </a:p>
        </p:txBody>
      </p:sp>
    </p:spTree>
    <p:extLst>
      <p:ext uri="{BB962C8B-B14F-4D97-AF65-F5344CB8AC3E}">
        <p14:creationId xmlns:p14="http://schemas.microsoft.com/office/powerpoint/2010/main" val="15832919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36</a:t>
            </a:fld>
            <a:endParaRPr lang="en-US"/>
          </a:p>
        </p:txBody>
      </p:sp>
    </p:spTree>
    <p:extLst>
      <p:ext uri="{BB962C8B-B14F-4D97-AF65-F5344CB8AC3E}">
        <p14:creationId xmlns:p14="http://schemas.microsoft.com/office/powerpoint/2010/main" val="3665444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7</a:t>
            </a:fld>
            <a:endParaRPr lang="en-US"/>
          </a:p>
        </p:txBody>
      </p:sp>
    </p:spTree>
    <p:extLst>
      <p:ext uri="{BB962C8B-B14F-4D97-AF65-F5344CB8AC3E}">
        <p14:creationId xmlns:p14="http://schemas.microsoft.com/office/powerpoint/2010/main" val="16003064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37</a:t>
            </a:fld>
            <a:endParaRPr lang="en-US"/>
          </a:p>
        </p:txBody>
      </p:sp>
    </p:spTree>
    <p:extLst>
      <p:ext uri="{BB962C8B-B14F-4D97-AF65-F5344CB8AC3E}">
        <p14:creationId xmlns:p14="http://schemas.microsoft.com/office/powerpoint/2010/main" val="36654443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38</a:t>
            </a:fld>
            <a:endParaRPr lang="en-US"/>
          </a:p>
        </p:txBody>
      </p:sp>
    </p:spTree>
    <p:extLst>
      <p:ext uri="{BB962C8B-B14F-4D97-AF65-F5344CB8AC3E}">
        <p14:creationId xmlns:p14="http://schemas.microsoft.com/office/powerpoint/2010/main" val="5443759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39</a:t>
            </a:fld>
            <a:endParaRPr lang="en-US"/>
          </a:p>
        </p:txBody>
      </p:sp>
    </p:spTree>
    <p:extLst>
      <p:ext uri="{BB962C8B-B14F-4D97-AF65-F5344CB8AC3E}">
        <p14:creationId xmlns:p14="http://schemas.microsoft.com/office/powerpoint/2010/main" val="5443759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40</a:t>
            </a:fld>
            <a:endParaRPr lang="en-US"/>
          </a:p>
        </p:txBody>
      </p:sp>
    </p:spTree>
    <p:extLst>
      <p:ext uri="{BB962C8B-B14F-4D97-AF65-F5344CB8AC3E}">
        <p14:creationId xmlns:p14="http://schemas.microsoft.com/office/powerpoint/2010/main" val="37965744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41</a:t>
            </a:fld>
            <a:endParaRPr lang="en-US"/>
          </a:p>
        </p:txBody>
      </p:sp>
    </p:spTree>
    <p:extLst>
      <p:ext uri="{BB962C8B-B14F-4D97-AF65-F5344CB8AC3E}">
        <p14:creationId xmlns:p14="http://schemas.microsoft.com/office/powerpoint/2010/main" val="6316576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42</a:t>
            </a:fld>
            <a:endParaRPr lang="en-US"/>
          </a:p>
        </p:txBody>
      </p:sp>
    </p:spTree>
    <p:extLst>
      <p:ext uri="{BB962C8B-B14F-4D97-AF65-F5344CB8AC3E}">
        <p14:creationId xmlns:p14="http://schemas.microsoft.com/office/powerpoint/2010/main" val="37965744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44</a:t>
            </a:fld>
            <a:endParaRPr lang="en-US"/>
          </a:p>
        </p:txBody>
      </p:sp>
    </p:spTree>
    <p:extLst>
      <p:ext uri="{BB962C8B-B14F-4D97-AF65-F5344CB8AC3E}">
        <p14:creationId xmlns:p14="http://schemas.microsoft.com/office/powerpoint/2010/main" val="27847975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45</a:t>
            </a:fld>
            <a:endParaRPr lang="en-US"/>
          </a:p>
        </p:txBody>
      </p:sp>
    </p:spTree>
    <p:extLst>
      <p:ext uri="{BB962C8B-B14F-4D97-AF65-F5344CB8AC3E}">
        <p14:creationId xmlns:p14="http://schemas.microsoft.com/office/powerpoint/2010/main" val="27847975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46</a:t>
            </a:fld>
            <a:endParaRPr lang="en-US"/>
          </a:p>
        </p:txBody>
      </p:sp>
    </p:spTree>
    <p:extLst>
      <p:ext uri="{BB962C8B-B14F-4D97-AF65-F5344CB8AC3E}">
        <p14:creationId xmlns:p14="http://schemas.microsoft.com/office/powerpoint/2010/main" val="27847975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47</a:t>
            </a:fld>
            <a:endParaRPr lang="en-US"/>
          </a:p>
        </p:txBody>
      </p:sp>
    </p:spTree>
    <p:extLst>
      <p:ext uri="{BB962C8B-B14F-4D97-AF65-F5344CB8AC3E}">
        <p14:creationId xmlns:p14="http://schemas.microsoft.com/office/powerpoint/2010/main" val="2784797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8</a:t>
            </a:fld>
            <a:endParaRPr lang="en-US"/>
          </a:p>
        </p:txBody>
      </p:sp>
    </p:spTree>
    <p:extLst>
      <p:ext uri="{BB962C8B-B14F-4D97-AF65-F5344CB8AC3E}">
        <p14:creationId xmlns:p14="http://schemas.microsoft.com/office/powerpoint/2010/main" val="2640538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9</a:t>
            </a:fld>
            <a:endParaRPr lang="en-US"/>
          </a:p>
        </p:txBody>
      </p:sp>
    </p:spTree>
    <p:extLst>
      <p:ext uri="{BB962C8B-B14F-4D97-AF65-F5344CB8AC3E}">
        <p14:creationId xmlns:p14="http://schemas.microsoft.com/office/powerpoint/2010/main" val="2676297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10</a:t>
            </a:fld>
            <a:endParaRPr lang="en-US"/>
          </a:p>
        </p:txBody>
      </p:sp>
    </p:spTree>
    <p:extLst>
      <p:ext uri="{BB962C8B-B14F-4D97-AF65-F5344CB8AC3E}">
        <p14:creationId xmlns:p14="http://schemas.microsoft.com/office/powerpoint/2010/main" val="705095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11</a:t>
            </a:fld>
            <a:endParaRPr lang="en-US"/>
          </a:p>
        </p:txBody>
      </p:sp>
    </p:spTree>
    <p:extLst>
      <p:ext uri="{BB962C8B-B14F-4D97-AF65-F5344CB8AC3E}">
        <p14:creationId xmlns:p14="http://schemas.microsoft.com/office/powerpoint/2010/main" val="2071128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299">
              <a:defRPr/>
            </a:pPr>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12</a:t>
            </a:fld>
            <a:endParaRPr lang="en-US"/>
          </a:p>
        </p:txBody>
      </p:sp>
    </p:spTree>
    <p:extLst>
      <p:ext uri="{BB962C8B-B14F-4D97-AF65-F5344CB8AC3E}">
        <p14:creationId xmlns:p14="http://schemas.microsoft.com/office/powerpoint/2010/main" val="2071128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30B2BEF-0C58-4D53-8BBF-2C7617F80E72}" type="slidenum">
              <a:rPr lang="en-US" smtClean="0"/>
              <a:pPr>
                <a:defRPr/>
              </a:pPr>
              <a:t>13</a:t>
            </a:fld>
            <a:endParaRPr lang="en-US"/>
          </a:p>
        </p:txBody>
      </p:sp>
    </p:spTree>
    <p:extLst>
      <p:ext uri="{BB962C8B-B14F-4D97-AF65-F5344CB8AC3E}">
        <p14:creationId xmlns:p14="http://schemas.microsoft.com/office/powerpoint/2010/main" val="909952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jpe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jpeg"/></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Normal">
    <p:spTree>
      <p:nvGrpSpPr>
        <p:cNvPr id="1" name=""/>
        <p:cNvGrpSpPr/>
        <p:nvPr/>
      </p:nvGrpSpPr>
      <p:grpSpPr>
        <a:xfrm>
          <a:off x="0" y="0"/>
          <a:ext cx="0" cy="0"/>
          <a:chOff x="0" y="0"/>
          <a:chExt cx="0" cy="0"/>
        </a:xfrm>
      </p:grpSpPr>
      <p:sp>
        <p:nvSpPr>
          <p:cNvPr id="23" name="Text Placeholder 3"/>
          <p:cNvSpPr>
            <a:spLocks noGrp="1"/>
          </p:cNvSpPr>
          <p:nvPr>
            <p:ph type="body" sz="quarter" idx="12"/>
          </p:nvPr>
        </p:nvSpPr>
        <p:spPr>
          <a:xfrm>
            <a:off x="685800" y="3048000"/>
            <a:ext cx="8221716" cy="609600"/>
          </a:xfrm>
          <a:prstGeom prst="rect">
            <a:avLst/>
          </a:prstGeom>
        </p:spPr>
        <p:txBody>
          <a:bodyPr lIns="0" tIns="45720" rIns="0" anchor="ctr" anchorCtr="0"/>
          <a:lstStyle>
            <a:lvl1pPr marL="0" indent="0" algn="l">
              <a:spcBef>
                <a:spcPts val="0"/>
              </a:spcBef>
              <a:buNone/>
              <a:defRPr sz="4400" b="1" i="0" baseline="0">
                <a:solidFill>
                  <a:srgbClr val="006600"/>
                </a:solidFill>
                <a:effectLst>
                  <a:outerShdw blurRad="50800" dist="38100" algn="l" rotWithShape="0">
                    <a:prstClr val="black">
                      <a:alpha val="40000"/>
                    </a:prstClr>
                  </a:outerShdw>
                </a:effectLst>
                <a:latin typeface="+mj-lt"/>
              </a:defRPr>
            </a:lvl1pPr>
          </a:lstStyle>
          <a:p>
            <a:pPr lvl="0"/>
            <a:endParaRPr lang="en-US" dirty="0" smtClean="0"/>
          </a:p>
        </p:txBody>
      </p:sp>
      <p:sp>
        <p:nvSpPr>
          <p:cNvPr id="26" name="Text Placeholder 25"/>
          <p:cNvSpPr>
            <a:spLocks noGrp="1"/>
          </p:cNvSpPr>
          <p:nvPr>
            <p:ph type="body" sz="quarter" idx="13"/>
          </p:nvPr>
        </p:nvSpPr>
        <p:spPr>
          <a:xfrm>
            <a:off x="685800" y="4206240"/>
            <a:ext cx="3886200" cy="394855"/>
          </a:xfrm>
          <a:prstGeom prst="rect">
            <a:avLst/>
          </a:prstGeom>
        </p:spPr>
        <p:txBody>
          <a:bodyPr lIns="0" tIns="45720" rIns="0" anchor="ctr" anchorCtr="0"/>
          <a:lstStyle>
            <a:lvl1pPr marL="0" indent="0" algn="l">
              <a:buNone/>
              <a:defRPr sz="1600" b="1" i="0" baseline="0">
                <a:solidFill>
                  <a:schemeClr val="tx1">
                    <a:lumMod val="75000"/>
                    <a:lumOff val="25000"/>
                  </a:schemeClr>
                </a:solidFill>
                <a:effectLst/>
              </a:defRPr>
            </a:lvl1pPr>
          </a:lstStyle>
          <a:p>
            <a:pPr lvl="0"/>
            <a:endParaRPr lang="en-US" dirty="0" smtClean="0"/>
          </a:p>
        </p:txBody>
      </p:sp>
      <p:sp>
        <p:nvSpPr>
          <p:cNvPr id="13" name="Text Placeholder 3"/>
          <p:cNvSpPr>
            <a:spLocks noGrp="1"/>
          </p:cNvSpPr>
          <p:nvPr>
            <p:ph type="body" sz="quarter" idx="14"/>
          </p:nvPr>
        </p:nvSpPr>
        <p:spPr>
          <a:xfrm>
            <a:off x="685799" y="3581400"/>
            <a:ext cx="8221717" cy="609600"/>
          </a:xfrm>
          <a:prstGeom prst="rect">
            <a:avLst/>
          </a:prstGeom>
        </p:spPr>
        <p:txBody>
          <a:bodyPr lIns="0" tIns="45720" rIns="0" anchor="ctr" anchorCtr="0"/>
          <a:lstStyle>
            <a:lvl1pPr marL="0" indent="0" algn="l">
              <a:spcBef>
                <a:spcPts val="0"/>
              </a:spcBef>
              <a:buNone/>
              <a:defRPr sz="2800" b="1" i="0" baseline="0">
                <a:solidFill>
                  <a:srgbClr val="006600"/>
                </a:solidFill>
                <a:effectLst>
                  <a:outerShdw blurRad="50800" dist="38100" algn="l" rotWithShape="0">
                    <a:prstClr val="black">
                      <a:alpha val="40000"/>
                    </a:prstClr>
                  </a:outerShdw>
                </a:effectLst>
                <a:latin typeface="+mj-lt"/>
              </a:defRPr>
            </a:lvl1pPr>
          </a:lstStyle>
          <a:p>
            <a:pPr lvl="0"/>
            <a:endParaRPr lang="en-US" dirty="0" smtClean="0"/>
          </a:p>
        </p:txBody>
      </p:sp>
      <p:sp>
        <p:nvSpPr>
          <p:cNvPr id="14" name="Text Placeholder 3"/>
          <p:cNvSpPr>
            <a:spLocks noGrp="1"/>
          </p:cNvSpPr>
          <p:nvPr>
            <p:ph type="body" sz="quarter" idx="15"/>
          </p:nvPr>
        </p:nvSpPr>
        <p:spPr>
          <a:xfrm>
            <a:off x="685800" y="2286000"/>
            <a:ext cx="6629400" cy="609600"/>
          </a:xfrm>
          <a:prstGeom prst="rect">
            <a:avLst/>
          </a:prstGeom>
        </p:spPr>
        <p:txBody>
          <a:bodyPr lIns="0" tIns="45720" rIns="0" anchor="ctr" anchorCtr="0"/>
          <a:lstStyle>
            <a:lvl1pPr marL="0" indent="0" algn="l">
              <a:spcBef>
                <a:spcPts val="0"/>
              </a:spcBef>
              <a:buNone/>
              <a:defRPr sz="3600" b="1" i="0" baseline="0">
                <a:solidFill>
                  <a:srgbClr val="006600"/>
                </a:solidFill>
                <a:effectLst>
                  <a:outerShdw blurRad="50800" dist="38100" algn="l" rotWithShape="0">
                    <a:prstClr val="black">
                      <a:alpha val="40000"/>
                    </a:prstClr>
                  </a:outerShdw>
                </a:effectLst>
                <a:latin typeface="+mj-lt"/>
              </a:defRPr>
            </a:lvl1pPr>
          </a:lstStyle>
          <a:p>
            <a:pPr lvl="0"/>
            <a:endParaRPr lang="en-US" dirty="0" smtClean="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0" y="5799298"/>
            <a:ext cx="4335517" cy="510061"/>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990600"/>
            <a:ext cx="8991600" cy="5334000"/>
          </a:xfrm>
          <a:prstGeom prst="rect">
            <a:avLst/>
          </a:prstGeom>
        </p:spPr>
        <p:txBody>
          <a:bodyPr/>
          <a:lstStyle>
            <a:lvl1pPr marL="0" indent="0">
              <a:buNone/>
              <a:defRPr sz="1600"/>
            </a:lvl1pPr>
          </a:lstStyle>
          <a:p>
            <a:pPr lvl="0"/>
            <a:endParaRPr lang="en-US" noProof="0" dirty="0"/>
          </a:p>
        </p:txBody>
      </p:sp>
      <p:sp>
        <p:nvSpPr>
          <p:cNvPr id="4" name="Slide Number Placeholder 2"/>
          <p:cNvSpPr>
            <a:spLocks noGrp="1"/>
          </p:cNvSpPr>
          <p:nvPr>
            <p:ph type="sldNum" sz="quarter" idx="12"/>
          </p:nvPr>
        </p:nvSpPr>
        <p:spPr/>
        <p:txBody>
          <a:bodyPr/>
          <a:lstStyle>
            <a:lvl1pPr>
              <a:defRPr/>
            </a:lvl1pPr>
          </a:lstStyle>
          <a:p>
            <a:pPr>
              <a:defRPr/>
            </a:pPr>
            <a:fld id="{E641E48B-B291-42F8-9EB1-5C85938EBC5F}" type="slidenum">
              <a:rPr lang="en-US"/>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ngle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8991600" cy="49530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2"/>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7" name="Slide Number Placeholder 2"/>
          <p:cNvSpPr>
            <a:spLocks noGrp="1"/>
          </p:cNvSpPr>
          <p:nvPr>
            <p:ph type="sldNum" sz="quarter" idx="13"/>
          </p:nvPr>
        </p:nvSpPr>
        <p:spPr/>
        <p:txBody>
          <a:bodyPr/>
          <a:lstStyle>
            <a:lvl1pPr>
              <a:defRPr/>
            </a:lvl1pPr>
          </a:lstStyle>
          <a:p>
            <a:pPr>
              <a:defRPr/>
            </a:pPr>
            <a:fld id="{8F4548D7-DD86-4772-8DB7-3AD0FFF39C13}" type="slidenum">
              <a:rPr lang="en-US"/>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4419600" cy="4953000"/>
          </a:xfrm>
          <a:prstGeom prst="rect">
            <a:avLst/>
          </a:prstGeom>
        </p:spPr>
        <p:txBody>
          <a:bodyPr/>
          <a:lstStyle>
            <a:lvl1pPr marL="0" indent="0">
              <a:buNone/>
              <a:defRPr sz="1600"/>
            </a:lvl1pPr>
          </a:lstStyle>
          <a:p>
            <a:pPr lvl="0"/>
            <a:endParaRPr lang="en-US" noProof="0" dirty="0"/>
          </a:p>
        </p:txBody>
      </p:sp>
      <p:sp>
        <p:nvSpPr>
          <p:cNvPr id="7" name="Chart Placeholder 4"/>
          <p:cNvSpPr>
            <a:spLocks noGrp="1"/>
          </p:cNvSpPr>
          <p:nvPr>
            <p:ph type="chart" sz="quarter" idx="13"/>
          </p:nvPr>
        </p:nvSpPr>
        <p:spPr>
          <a:xfrm>
            <a:off x="4648200" y="1371600"/>
            <a:ext cx="4419600" cy="49530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76200" y="990600"/>
            <a:ext cx="8991600" cy="304800"/>
          </a:xfrm>
          <a:prstGeom prst="rect">
            <a:avLst/>
          </a:prstGeom>
        </p:spPr>
        <p:txBody>
          <a:bodyPr lIns="91440" rIns="91440" anchor="t" anchorCtr="0"/>
          <a:lstStyle>
            <a:lvl1pPr marL="0" indent="0">
              <a:buNone/>
              <a:defRPr sz="1600" b="1"/>
            </a:lvl1pPr>
            <a:lvl2pPr marL="457200" indent="0">
              <a:buNone/>
              <a:defRPr/>
            </a:lvl2pPr>
          </a:lstStyle>
          <a:p>
            <a:pPr lvl="0"/>
            <a:endParaRPr lang="en-US" dirty="0" smtClean="0"/>
          </a:p>
        </p:txBody>
      </p:sp>
      <p:sp>
        <p:nvSpPr>
          <p:cNvPr id="9" name="Slide Number Placeholder 2"/>
          <p:cNvSpPr>
            <a:spLocks noGrp="1"/>
          </p:cNvSpPr>
          <p:nvPr>
            <p:ph type="sldNum" sz="quarter" idx="15"/>
          </p:nvPr>
        </p:nvSpPr>
        <p:spPr/>
        <p:txBody>
          <a:bodyPr/>
          <a:lstStyle>
            <a:lvl1pPr>
              <a:defRPr/>
            </a:lvl1pPr>
          </a:lstStyle>
          <a:p>
            <a:pPr>
              <a:defRPr/>
            </a:pPr>
            <a:fld id="{C8D14768-F345-47A5-854C-9AC8CDC36862}" type="slidenum">
              <a:rPr lang="en-US"/>
              <a:pPr>
                <a:defRPr/>
              </a:pPr>
              <a:t>‹#›</a:t>
            </a:fld>
            <a:endParaRPr lang="en-US" dirty="0"/>
          </a:p>
        </p:txBody>
      </p:sp>
      <p:cxnSp>
        <p:nvCxnSpPr>
          <p:cNvPr id="10" name="Straight Connector 9"/>
          <p:cNvCxnSpPr/>
          <p:nvPr userDrawn="1"/>
        </p:nvCxnSpPr>
        <p:spPr>
          <a:xfrm>
            <a:off x="4572000" y="1371600"/>
            <a:ext cx="0" cy="49530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oubl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990600"/>
            <a:ext cx="4419600" cy="5334000"/>
          </a:xfrm>
          <a:prstGeom prst="rect">
            <a:avLst/>
          </a:prstGeom>
        </p:spPr>
        <p:txBody>
          <a:bodyPr/>
          <a:lstStyle>
            <a:lvl1pPr marL="0" indent="0">
              <a:buNone/>
              <a:defRPr sz="1600"/>
            </a:lvl1pPr>
          </a:lstStyle>
          <a:p>
            <a:pPr lvl="0"/>
            <a:endParaRPr lang="en-US" noProof="0" dirty="0"/>
          </a:p>
        </p:txBody>
      </p:sp>
      <p:sp>
        <p:nvSpPr>
          <p:cNvPr id="7" name="Chart Placeholder 4"/>
          <p:cNvSpPr>
            <a:spLocks noGrp="1"/>
          </p:cNvSpPr>
          <p:nvPr>
            <p:ph type="chart" sz="quarter" idx="12"/>
          </p:nvPr>
        </p:nvSpPr>
        <p:spPr>
          <a:xfrm>
            <a:off x="4648200" y="990600"/>
            <a:ext cx="4419600" cy="5334000"/>
          </a:xfrm>
          <a:prstGeom prst="rect">
            <a:avLst/>
          </a:prstGeom>
        </p:spPr>
        <p:txBody>
          <a:bodyPr/>
          <a:lstStyle>
            <a:lvl1pPr marL="0" indent="0">
              <a:buNone/>
              <a:defRPr sz="1600"/>
            </a:lvl1pPr>
          </a:lstStyle>
          <a:p>
            <a:pPr lvl="0"/>
            <a:endParaRPr lang="en-US" noProof="0" dirty="0"/>
          </a:p>
        </p:txBody>
      </p:sp>
      <p:sp>
        <p:nvSpPr>
          <p:cNvPr id="8" name="Slide Number Placeholder 2"/>
          <p:cNvSpPr>
            <a:spLocks noGrp="1"/>
          </p:cNvSpPr>
          <p:nvPr>
            <p:ph type="sldNum" sz="quarter" idx="13"/>
          </p:nvPr>
        </p:nvSpPr>
        <p:spPr/>
        <p:txBody>
          <a:bodyPr/>
          <a:lstStyle>
            <a:lvl1pPr>
              <a:defRPr/>
            </a:lvl1pPr>
          </a:lstStyle>
          <a:p>
            <a:pPr>
              <a:defRPr/>
            </a:pPr>
            <a:fld id="{6E70C5E3-662E-46A6-A9D4-50485B1FBAD6}" type="slidenum">
              <a:rPr lang="en-US"/>
              <a:pPr>
                <a:defRPr/>
              </a:pPr>
              <a:t>‹#›</a:t>
            </a:fld>
            <a:endParaRPr lang="en-US" dirty="0"/>
          </a:p>
        </p:txBody>
      </p:sp>
      <p:cxnSp>
        <p:nvCxnSpPr>
          <p:cNvPr id="9" name="Straight Connector 8"/>
          <p:cNvCxnSpPr/>
          <p:nvPr userDrawn="1"/>
        </p:nvCxnSpPr>
        <p:spPr>
          <a:xfrm>
            <a:off x="4572000" y="990600"/>
            <a:ext cx="0" cy="53340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ouble Chart + 2 Ques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676400"/>
            <a:ext cx="4419600" cy="46482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2"/>
          </p:nvPr>
        </p:nvSpPr>
        <p:spPr>
          <a:xfrm>
            <a:off x="76200" y="990600"/>
            <a:ext cx="4419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7" name="Chart Placeholder 4"/>
          <p:cNvSpPr>
            <a:spLocks noGrp="1"/>
          </p:cNvSpPr>
          <p:nvPr>
            <p:ph type="chart" sz="quarter" idx="13"/>
          </p:nvPr>
        </p:nvSpPr>
        <p:spPr>
          <a:xfrm>
            <a:off x="4648200" y="1676400"/>
            <a:ext cx="4419600" cy="46482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4648200" y="990600"/>
            <a:ext cx="4419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10" name="Slide Number Placeholder 2"/>
          <p:cNvSpPr>
            <a:spLocks noGrp="1"/>
          </p:cNvSpPr>
          <p:nvPr>
            <p:ph type="sldNum" sz="quarter" idx="15"/>
          </p:nvPr>
        </p:nvSpPr>
        <p:spPr/>
        <p:txBody>
          <a:bodyPr/>
          <a:lstStyle>
            <a:lvl1pPr>
              <a:defRPr/>
            </a:lvl1pPr>
          </a:lstStyle>
          <a:p>
            <a:pPr>
              <a:defRPr/>
            </a:pPr>
            <a:fld id="{CA552C8D-060C-4E5D-8049-4C39906A8F8B}" type="slidenum">
              <a:rPr lang="en-US"/>
              <a:pPr>
                <a:defRPr/>
              </a:pPr>
              <a:t>‹#›</a:t>
            </a:fld>
            <a:endParaRPr lang="en-US" dirty="0"/>
          </a:p>
        </p:txBody>
      </p:sp>
      <p:cxnSp>
        <p:nvCxnSpPr>
          <p:cNvPr id="11" name="Straight Connector 10"/>
          <p:cNvCxnSpPr/>
          <p:nvPr userDrawn="1"/>
        </p:nvCxnSpPr>
        <p:spPr>
          <a:xfrm>
            <a:off x="4572000" y="990600"/>
            <a:ext cx="0" cy="53340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riple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2895600" cy="49530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10" name="Chart Placeholder 4"/>
          <p:cNvSpPr>
            <a:spLocks noGrp="1"/>
          </p:cNvSpPr>
          <p:nvPr>
            <p:ph type="chart" sz="quarter" idx="15"/>
          </p:nvPr>
        </p:nvSpPr>
        <p:spPr>
          <a:xfrm>
            <a:off x="3124200" y="1371600"/>
            <a:ext cx="2895600" cy="4953000"/>
          </a:xfrm>
          <a:prstGeom prst="rect">
            <a:avLst/>
          </a:prstGeom>
        </p:spPr>
        <p:txBody>
          <a:bodyPr/>
          <a:lstStyle>
            <a:lvl1pPr marL="0" indent="0">
              <a:buNone/>
              <a:defRPr sz="1600"/>
            </a:lvl1pPr>
          </a:lstStyle>
          <a:p>
            <a:pPr lvl="0"/>
            <a:endParaRPr lang="en-US" noProof="0" dirty="0"/>
          </a:p>
        </p:txBody>
      </p:sp>
      <p:sp>
        <p:nvSpPr>
          <p:cNvPr id="11" name="Chart Placeholder 4"/>
          <p:cNvSpPr>
            <a:spLocks noGrp="1"/>
          </p:cNvSpPr>
          <p:nvPr>
            <p:ph type="chart" sz="quarter" idx="16"/>
          </p:nvPr>
        </p:nvSpPr>
        <p:spPr>
          <a:xfrm>
            <a:off x="6172200" y="1371600"/>
            <a:ext cx="2895600" cy="4953000"/>
          </a:xfrm>
          <a:prstGeom prst="rect">
            <a:avLst/>
          </a:prstGeom>
        </p:spPr>
        <p:txBody>
          <a:bodyPr/>
          <a:lstStyle>
            <a:lvl1pPr marL="0" indent="0">
              <a:buNone/>
              <a:defRPr sz="1600"/>
            </a:lvl1pPr>
          </a:lstStyle>
          <a:p>
            <a:pPr lvl="0"/>
            <a:endParaRPr lang="en-US" noProof="0" dirty="0"/>
          </a:p>
        </p:txBody>
      </p:sp>
      <p:sp>
        <p:nvSpPr>
          <p:cNvPr id="7" name="Slide Number Placeholder 2"/>
          <p:cNvSpPr>
            <a:spLocks noGrp="1"/>
          </p:cNvSpPr>
          <p:nvPr>
            <p:ph type="sldNum" sz="quarter" idx="17"/>
          </p:nvPr>
        </p:nvSpPr>
        <p:spPr/>
        <p:txBody>
          <a:bodyPr/>
          <a:lstStyle>
            <a:lvl1pPr>
              <a:defRPr/>
            </a:lvl1pPr>
          </a:lstStyle>
          <a:p>
            <a:pPr>
              <a:defRPr/>
            </a:pPr>
            <a:fld id="{A1D26576-60EF-436B-ABA1-4A977F5778EA}" type="slidenum">
              <a:rPr lang="en-US"/>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 with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 name="Chart Placeholder 4"/>
          <p:cNvSpPr>
            <a:spLocks noGrp="1"/>
          </p:cNvSpPr>
          <p:nvPr>
            <p:ph type="chart" sz="quarter" idx="13"/>
          </p:nvPr>
        </p:nvSpPr>
        <p:spPr>
          <a:xfrm>
            <a:off x="4648200" y="990600"/>
            <a:ext cx="4419600" cy="53340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5"/>
          </p:nvPr>
        </p:nvSpPr>
        <p:spPr>
          <a:xfrm>
            <a:off x="76200" y="990600"/>
            <a:ext cx="4419600" cy="5334000"/>
          </a:xfrm>
          <a:prstGeom prst="rect">
            <a:avLst/>
          </a:prstGeom>
        </p:spPr>
        <p:txBody>
          <a:bodyPr tIns="228600"/>
          <a:lstStyle>
            <a:lvl1pPr>
              <a:defRPr sz="1600"/>
            </a:lvl1pPr>
            <a:lvl2pPr>
              <a:defRPr sz="1800"/>
            </a:lvl2pPr>
            <a:lvl3pPr>
              <a:defRPr sz="1600"/>
            </a:lvl3pPr>
          </a:lstStyle>
          <a:p>
            <a:pPr lvl="0"/>
            <a:endParaRPr lang="en-US" dirty="0" smtClean="0"/>
          </a:p>
        </p:txBody>
      </p:sp>
      <p:sp>
        <p:nvSpPr>
          <p:cNvPr id="9" name="Slide Number Placeholder 2"/>
          <p:cNvSpPr>
            <a:spLocks noGrp="1"/>
          </p:cNvSpPr>
          <p:nvPr>
            <p:ph type="sldNum" sz="quarter" idx="16"/>
          </p:nvPr>
        </p:nvSpPr>
        <p:spPr/>
        <p:txBody>
          <a:bodyPr/>
          <a:lstStyle>
            <a:lvl1pPr>
              <a:defRPr/>
            </a:lvl1pPr>
          </a:lstStyle>
          <a:p>
            <a:pPr>
              <a:defRPr/>
            </a:pPr>
            <a:fld id="{598D4066-0BD0-479F-AEE6-4895A5F0A301}" type="slidenum">
              <a:rPr lang="en-US"/>
              <a:pPr>
                <a:defRPr/>
              </a:pPr>
              <a:t>‹#›</a:t>
            </a:fld>
            <a:endParaRPr lang="en-US" dirty="0"/>
          </a:p>
        </p:txBody>
      </p:sp>
    </p:spTree>
    <p:extLst>
      <p:ext uri="{BB962C8B-B14F-4D97-AF65-F5344CB8AC3E}">
        <p14:creationId xmlns:p14="http://schemas.microsoft.com/office/powerpoint/2010/main" val="3548431727"/>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t with Tex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 name="Chart Placeholder 4"/>
          <p:cNvSpPr>
            <a:spLocks noGrp="1"/>
          </p:cNvSpPr>
          <p:nvPr>
            <p:ph type="chart" sz="quarter" idx="13"/>
          </p:nvPr>
        </p:nvSpPr>
        <p:spPr>
          <a:xfrm>
            <a:off x="4648200" y="1371600"/>
            <a:ext cx="4419600" cy="49530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6" name="Text Placeholder 5"/>
          <p:cNvSpPr>
            <a:spLocks noGrp="1"/>
          </p:cNvSpPr>
          <p:nvPr>
            <p:ph type="body" sz="quarter" idx="15"/>
          </p:nvPr>
        </p:nvSpPr>
        <p:spPr>
          <a:xfrm>
            <a:off x="76200" y="1371600"/>
            <a:ext cx="4419600" cy="4953000"/>
          </a:xfrm>
          <a:prstGeom prst="rect">
            <a:avLst/>
          </a:prstGeom>
        </p:spPr>
        <p:txBody>
          <a:bodyPr tIns="228600"/>
          <a:lstStyle>
            <a:lvl1pPr>
              <a:defRPr sz="1600"/>
            </a:lvl1pPr>
            <a:lvl2pPr>
              <a:defRPr sz="1800"/>
            </a:lvl2pPr>
            <a:lvl3pPr>
              <a:defRPr sz="1600"/>
            </a:lvl3pPr>
          </a:lstStyle>
          <a:p>
            <a:pPr lvl="0"/>
            <a:endParaRPr lang="en-US" dirty="0" smtClean="0"/>
          </a:p>
        </p:txBody>
      </p:sp>
      <p:sp>
        <p:nvSpPr>
          <p:cNvPr id="9" name="Slide Number Placeholder 2"/>
          <p:cNvSpPr>
            <a:spLocks noGrp="1"/>
          </p:cNvSpPr>
          <p:nvPr>
            <p:ph type="sldNum" sz="quarter" idx="16"/>
          </p:nvPr>
        </p:nvSpPr>
        <p:spPr/>
        <p:txBody>
          <a:bodyPr/>
          <a:lstStyle>
            <a:lvl1pPr>
              <a:defRPr/>
            </a:lvl1pPr>
          </a:lstStyle>
          <a:p>
            <a:pPr>
              <a:defRPr/>
            </a:pPr>
            <a:fld id="{598D4066-0BD0-479F-AEE6-4895A5F0A301}" type="slidenum">
              <a:rPr lang="en-US"/>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Table Placeholder 5"/>
          <p:cNvSpPr>
            <a:spLocks noGrp="1"/>
          </p:cNvSpPr>
          <p:nvPr>
            <p:ph type="tbl" sz="quarter" idx="11"/>
          </p:nvPr>
        </p:nvSpPr>
        <p:spPr>
          <a:xfrm>
            <a:off x="76200" y="990600"/>
            <a:ext cx="8991600" cy="5334000"/>
          </a:xfrm>
          <a:prstGeom prst="rect">
            <a:avLst/>
          </a:prstGeom>
        </p:spPr>
        <p:txBody>
          <a:bodyPr/>
          <a:lstStyle>
            <a:lvl1pPr marL="0" indent="0">
              <a:buNone/>
              <a:defRPr sz="1600"/>
            </a:lvl1pPr>
          </a:lstStyle>
          <a:p>
            <a:pPr lvl="0"/>
            <a:endParaRPr lang="en-US" noProof="0" dirty="0"/>
          </a:p>
        </p:txBody>
      </p:sp>
      <p:sp>
        <p:nvSpPr>
          <p:cNvPr id="4" name="Slide Number Placeholder 2"/>
          <p:cNvSpPr>
            <a:spLocks noGrp="1"/>
          </p:cNvSpPr>
          <p:nvPr>
            <p:ph type="sldNum" sz="quarter" idx="12"/>
          </p:nvPr>
        </p:nvSpPr>
        <p:spPr/>
        <p:txBody>
          <a:bodyPr/>
          <a:lstStyle>
            <a:lvl1pPr>
              <a:defRPr/>
            </a:lvl1pPr>
          </a:lstStyle>
          <a:p>
            <a:pPr>
              <a:defRPr/>
            </a:pPr>
            <a:fld id="{29C6B33E-063E-485C-90E2-F7E38E7E8E6C}" type="slidenum">
              <a:rPr lang="en-US"/>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le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Text Placeholder 5"/>
          <p:cNvSpPr>
            <a:spLocks noGrp="1"/>
          </p:cNvSpPr>
          <p:nvPr>
            <p:ph type="body" sz="quarter" idx="12"/>
          </p:nvPr>
        </p:nvSpPr>
        <p:spPr>
          <a:xfrm>
            <a:off x="76200" y="990600"/>
            <a:ext cx="8991600" cy="563880"/>
          </a:xfrm>
          <a:prstGeom prst="rect">
            <a:avLst/>
          </a:prstGeom>
        </p:spPr>
        <p:txBody>
          <a:bodyPr lIns="91440" rIns="91440" anchor="t" anchorCtr="0"/>
          <a:lstStyle>
            <a:lvl1pPr marL="0" indent="0">
              <a:buNone/>
              <a:defRPr sz="1600" b="1"/>
            </a:lvl1pPr>
          </a:lstStyle>
          <a:p>
            <a:pPr lvl="0"/>
            <a:endParaRPr lang="en-US" dirty="0" smtClean="0"/>
          </a:p>
        </p:txBody>
      </p:sp>
      <p:sp>
        <p:nvSpPr>
          <p:cNvPr id="7" name="Table Placeholder 6"/>
          <p:cNvSpPr>
            <a:spLocks noGrp="1"/>
          </p:cNvSpPr>
          <p:nvPr>
            <p:ph type="tbl" sz="quarter" idx="13"/>
          </p:nvPr>
        </p:nvSpPr>
        <p:spPr>
          <a:xfrm>
            <a:off x="76200" y="1645920"/>
            <a:ext cx="8991600" cy="4678680"/>
          </a:xfrm>
          <a:prstGeom prst="rect">
            <a:avLst/>
          </a:prstGeom>
        </p:spPr>
        <p:txBody>
          <a:bodyPr/>
          <a:lstStyle>
            <a:lvl1pPr marL="0" indent="0">
              <a:buNone/>
              <a:defRPr sz="1600"/>
            </a:lvl1pPr>
          </a:lstStyle>
          <a:p>
            <a:pPr lvl="0"/>
            <a:endParaRPr lang="en-US" noProof="0" dirty="0"/>
          </a:p>
        </p:txBody>
      </p:sp>
      <p:sp>
        <p:nvSpPr>
          <p:cNvPr id="5" name="Slide Number Placeholder 2"/>
          <p:cNvSpPr>
            <a:spLocks noGrp="1"/>
          </p:cNvSpPr>
          <p:nvPr>
            <p:ph type="sldNum" sz="quarter" idx="14"/>
          </p:nvPr>
        </p:nvSpPr>
        <p:spPr/>
        <p:txBody>
          <a:bodyPr/>
          <a:lstStyle>
            <a:lvl1pPr>
              <a:defRPr/>
            </a:lvl1pPr>
          </a:lstStyle>
          <a:p>
            <a:pPr>
              <a:defRPr/>
            </a:pPr>
            <a:fld id="{59AF6EB4-8291-4BF6-BDAA-D1320C2131F6}" type="slidenum">
              <a:rPr lang="en-US"/>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Co-branded">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0" y="5799298"/>
            <a:ext cx="4335517" cy="510061"/>
          </a:xfrm>
          <a:prstGeom prst="rect">
            <a:avLst/>
          </a:prstGeom>
        </p:spPr>
      </p:pic>
      <p:cxnSp>
        <p:nvCxnSpPr>
          <p:cNvPr id="8" name="Straight Connector 7"/>
          <p:cNvCxnSpPr/>
          <p:nvPr userDrawn="1"/>
        </p:nvCxnSpPr>
        <p:spPr>
          <a:xfrm>
            <a:off x="457200" y="5669280"/>
            <a:ext cx="8458200" cy="0"/>
          </a:xfrm>
          <a:prstGeom prst="line">
            <a:avLst/>
          </a:prstGeom>
          <a:ln w="25400">
            <a:gradFill flip="none" rotWithShape="1">
              <a:gsLst>
                <a:gs pos="33000">
                  <a:srgbClr val="BDBDBD"/>
                </a:gs>
                <a:gs pos="100000">
                  <a:schemeClr val="tx2"/>
                </a:gs>
                <a:gs pos="0">
                  <a:schemeClr val="bg1"/>
                </a:gs>
              </a:gsLst>
              <a:lin ang="0" scaled="1"/>
              <a:tileRect/>
            </a:gradFill>
          </a:ln>
          <a:effectLst/>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0" y="5029200"/>
            <a:ext cx="4335517" cy="510061"/>
          </a:xfrm>
          <a:prstGeom prst="rect">
            <a:avLst/>
          </a:prstGeom>
        </p:spPr>
      </p:pic>
      <p:sp>
        <p:nvSpPr>
          <p:cNvPr id="22" name="Text Placeholder 3"/>
          <p:cNvSpPr>
            <a:spLocks noGrp="1"/>
          </p:cNvSpPr>
          <p:nvPr>
            <p:ph type="body" sz="quarter" idx="12"/>
          </p:nvPr>
        </p:nvSpPr>
        <p:spPr>
          <a:xfrm>
            <a:off x="685800" y="3048000"/>
            <a:ext cx="8221716" cy="609600"/>
          </a:xfrm>
          <a:prstGeom prst="rect">
            <a:avLst/>
          </a:prstGeom>
        </p:spPr>
        <p:txBody>
          <a:bodyPr lIns="0" tIns="45720" rIns="0" anchor="ctr" anchorCtr="0"/>
          <a:lstStyle>
            <a:lvl1pPr marL="0" indent="0" algn="l">
              <a:spcBef>
                <a:spcPts val="0"/>
              </a:spcBef>
              <a:buNone/>
              <a:defRPr sz="4400" b="1" i="0" baseline="0">
                <a:solidFill>
                  <a:srgbClr val="006600"/>
                </a:solidFill>
                <a:effectLst>
                  <a:outerShdw blurRad="50800" dist="38100" algn="l" rotWithShape="0">
                    <a:prstClr val="black">
                      <a:alpha val="40000"/>
                    </a:prstClr>
                  </a:outerShdw>
                </a:effectLst>
                <a:latin typeface="+mj-lt"/>
              </a:defRPr>
            </a:lvl1pPr>
          </a:lstStyle>
          <a:p>
            <a:pPr lvl="0"/>
            <a:endParaRPr lang="en-US" dirty="0" smtClean="0"/>
          </a:p>
        </p:txBody>
      </p:sp>
      <p:sp>
        <p:nvSpPr>
          <p:cNvPr id="24" name="Text Placeholder 25"/>
          <p:cNvSpPr>
            <a:spLocks noGrp="1"/>
          </p:cNvSpPr>
          <p:nvPr>
            <p:ph type="body" sz="quarter" idx="13"/>
          </p:nvPr>
        </p:nvSpPr>
        <p:spPr>
          <a:xfrm>
            <a:off x="685800" y="4206240"/>
            <a:ext cx="3886200" cy="394855"/>
          </a:xfrm>
          <a:prstGeom prst="rect">
            <a:avLst/>
          </a:prstGeom>
        </p:spPr>
        <p:txBody>
          <a:bodyPr lIns="0" tIns="45720" rIns="0" anchor="ctr" anchorCtr="0"/>
          <a:lstStyle>
            <a:lvl1pPr marL="0" indent="0" algn="l">
              <a:buNone/>
              <a:defRPr sz="1600" b="1" i="0" baseline="0">
                <a:solidFill>
                  <a:schemeClr val="tx1">
                    <a:lumMod val="75000"/>
                    <a:lumOff val="25000"/>
                  </a:schemeClr>
                </a:solidFill>
                <a:effectLst/>
              </a:defRPr>
            </a:lvl1pPr>
          </a:lstStyle>
          <a:p>
            <a:pPr lvl="0"/>
            <a:endParaRPr lang="en-US" dirty="0" smtClean="0"/>
          </a:p>
        </p:txBody>
      </p:sp>
      <p:sp>
        <p:nvSpPr>
          <p:cNvPr id="25" name="Text Placeholder 3"/>
          <p:cNvSpPr>
            <a:spLocks noGrp="1"/>
          </p:cNvSpPr>
          <p:nvPr>
            <p:ph type="body" sz="quarter" idx="14"/>
          </p:nvPr>
        </p:nvSpPr>
        <p:spPr>
          <a:xfrm>
            <a:off x="685799" y="3581400"/>
            <a:ext cx="8221717" cy="609600"/>
          </a:xfrm>
          <a:prstGeom prst="rect">
            <a:avLst/>
          </a:prstGeom>
        </p:spPr>
        <p:txBody>
          <a:bodyPr lIns="0" tIns="45720" rIns="0" anchor="ctr" anchorCtr="0"/>
          <a:lstStyle>
            <a:lvl1pPr marL="0" indent="0" algn="l">
              <a:spcBef>
                <a:spcPts val="0"/>
              </a:spcBef>
              <a:buNone/>
              <a:defRPr sz="2800" b="1" i="0" baseline="0">
                <a:solidFill>
                  <a:srgbClr val="006600"/>
                </a:solidFill>
                <a:effectLst>
                  <a:outerShdw blurRad="50800" dist="38100" algn="l" rotWithShape="0">
                    <a:prstClr val="black">
                      <a:alpha val="40000"/>
                    </a:prstClr>
                  </a:outerShdw>
                </a:effectLst>
                <a:latin typeface="+mj-lt"/>
              </a:defRPr>
            </a:lvl1pPr>
          </a:lstStyle>
          <a:p>
            <a:pPr lvl="0"/>
            <a:endParaRPr lang="en-US" dirty="0" smtClean="0"/>
          </a:p>
        </p:txBody>
      </p:sp>
      <p:sp>
        <p:nvSpPr>
          <p:cNvPr id="27" name="Text Placeholder 3"/>
          <p:cNvSpPr>
            <a:spLocks noGrp="1"/>
          </p:cNvSpPr>
          <p:nvPr>
            <p:ph type="body" sz="quarter" idx="15"/>
          </p:nvPr>
        </p:nvSpPr>
        <p:spPr>
          <a:xfrm>
            <a:off x="685800" y="2286000"/>
            <a:ext cx="6629400" cy="609600"/>
          </a:xfrm>
          <a:prstGeom prst="rect">
            <a:avLst/>
          </a:prstGeom>
        </p:spPr>
        <p:txBody>
          <a:bodyPr lIns="0" tIns="45720" rIns="0" anchor="ctr" anchorCtr="0"/>
          <a:lstStyle>
            <a:lvl1pPr marL="0" indent="0" algn="l">
              <a:spcBef>
                <a:spcPts val="0"/>
              </a:spcBef>
              <a:buNone/>
              <a:defRPr sz="3600" b="1" i="0" baseline="0">
                <a:solidFill>
                  <a:srgbClr val="006600"/>
                </a:solidFill>
                <a:effectLst>
                  <a:outerShdw blurRad="50800" dist="38100" algn="l" rotWithShape="0">
                    <a:prstClr val="black">
                      <a:alpha val="40000"/>
                    </a:prstClr>
                  </a:outerShdw>
                </a:effectLst>
                <a:latin typeface="+mj-lt"/>
              </a:defRPr>
            </a:lvl1pPr>
          </a:lstStyle>
          <a:p>
            <a:pPr lvl="0"/>
            <a:endParaRPr lang="en-US" dirty="0" smtClean="0"/>
          </a:p>
        </p:txBody>
      </p:sp>
    </p:spTree>
    <p:extLst>
      <p:ext uri="{BB962C8B-B14F-4D97-AF65-F5344CB8AC3E}">
        <p14:creationId xmlns:p14="http://schemas.microsoft.com/office/powerpoint/2010/main" val="48414418"/>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op/Bottom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8991600" cy="23622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2"/>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7" name="Chart Placeholder 4"/>
          <p:cNvSpPr>
            <a:spLocks noGrp="1"/>
          </p:cNvSpPr>
          <p:nvPr>
            <p:ph type="chart" sz="quarter" idx="13"/>
          </p:nvPr>
        </p:nvSpPr>
        <p:spPr>
          <a:xfrm>
            <a:off x="76200" y="3962400"/>
            <a:ext cx="8991600" cy="2362200"/>
          </a:xfrm>
          <a:prstGeom prst="rect">
            <a:avLst/>
          </a:prstGeom>
        </p:spPr>
        <p:txBody>
          <a:bodyPr/>
          <a:lstStyle>
            <a:lvl1pPr marL="0" indent="0">
              <a:buNone/>
              <a:defRPr sz="1600"/>
            </a:lvl1pPr>
          </a:lstStyle>
          <a:p>
            <a:pPr lvl="0"/>
            <a:endParaRPr lang="en-US" noProof="0" dirty="0"/>
          </a:p>
        </p:txBody>
      </p:sp>
      <p:sp>
        <p:nvSpPr>
          <p:cNvPr id="9" name="Slide Number Placeholder 2"/>
          <p:cNvSpPr>
            <a:spLocks noGrp="1"/>
          </p:cNvSpPr>
          <p:nvPr>
            <p:ph type="sldNum" sz="quarter" idx="14"/>
          </p:nvPr>
        </p:nvSpPr>
        <p:spPr/>
        <p:txBody>
          <a:bodyPr/>
          <a:lstStyle>
            <a:lvl1pPr>
              <a:defRPr/>
            </a:lvl1pPr>
          </a:lstStyle>
          <a:p>
            <a:pPr>
              <a:defRPr/>
            </a:pPr>
            <a:fld id="{E0B02DE8-7990-437B-B3D0-0CD90328275C}" type="slidenum">
              <a:rPr lang="en-US"/>
              <a:pPr>
                <a:defRPr/>
              </a:pPr>
              <a:t>‹#›</a:t>
            </a:fld>
            <a:endParaRPr lang="en-US" dirty="0"/>
          </a:p>
        </p:txBody>
      </p:sp>
      <p:cxnSp>
        <p:nvCxnSpPr>
          <p:cNvPr id="10" name="Straight Connector 9"/>
          <p:cNvCxnSpPr/>
          <p:nvPr userDrawn="1"/>
        </p:nvCxnSpPr>
        <p:spPr>
          <a:xfrm>
            <a:off x="76200" y="3886200"/>
            <a:ext cx="8991600" cy="0"/>
          </a:xfrm>
          <a:prstGeom prst="line">
            <a:avLst/>
          </a:prstGeom>
          <a:ln w="25400">
            <a:gradFill flip="none" rotWithShape="1">
              <a:gsLst>
                <a:gs pos="33000">
                  <a:srgbClr val="BDBDBD"/>
                </a:gs>
                <a:gs pos="100000">
                  <a:schemeClr val="tx2"/>
                </a:gs>
                <a:gs pos="0">
                  <a:schemeClr val="tx2">
                    <a:lumMod val="20000"/>
                    <a:lumOff val="80000"/>
                  </a:schemeClr>
                </a:gs>
              </a:gsLst>
              <a:lin ang="0" scaled="1"/>
              <a:tileRect/>
            </a:gra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op/Bottom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990600"/>
            <a:ext cx="8991600" cy="2590800"/>
          </a:xfrm>
          <a:prstGeom prst="rect">
            <a:avLst/>
          </a:prstGeom>
        </p:spPr>
        <p:txBody>
          <a:bodyPr/>
          <a:lstStyle>
            <a:lvl1pPr marL="0" indent="0">
              <a:buNone/>
              <a:defRPr sz="1600"/>
            </a:lvl1pPr>
          </a:lstStyle>
          <a:p>
            <a:pPr lvl="0"/>
            <a:endParaRPr lang="en-US" noProof="0" dirty="0"/>
          </a:p>
        </p:txBody>
      </p:sp>
      <p:sp>
        <p:nvSpPr>
          <p:cNvPr id="7" name="Chart Placeholder 4"/>
          <p:cNvSpPr>
            <a:spLocks noGrp="1"/>
          </p:cNvSpPr>
          <p:nvPr>
            <p:ph type="chart" sz="quarter" idx="13"/>
          </p:nvPr>
        </p:nvSpPr>
        <p:spPr>
          <a:xfrm>
            <a:off x="76200" y="3733800"/>
            <a:ext cx="8991600" cy="2590800"/>
          </a:xfrm>
          <a:prstGeom prst="rect">
            <a:avLst/>
          </a:prstGeom>
        </p:spPr>
        <p:txBody>
          <a:bodyPr/>
          <a:lstStyle>
            <a:lvl1pPr marL="0" indent="0">
              <a:buNone/>
              <a:defRPr sz="1600"/>
            </a:lvl1pPr>
          </a:lstStyle>
          <a:p>
            <a:pPr lvl="0"/>
            <a:endParaRPr lang="en-US" noProof="0" dirty="0"/>
          </a:p>
        </p:txBody>
      </p:sp>
      <p:sp>
        <p:nvSpPr>
          <p:cNvPr id="8" name="Slide Number Placeholder 2"/>
          <p:cNvSpPr>
            <a:spLocks noGrp="1"/>
          </p:cNvSpPr>
          <p:nvPr>
            <p:ph type="sldNum" sz="quarter" idx="14"/>
          </p:nvPr>
        </p:nvSpPr>
        <p:spPr/>
        <p:txBody>
          <a:bodyPr/>
          <a:lstStyle>
            <a:lvl1pPr>
              <a:defRPr/>
            </a:lvl1pPr>
          </a:lstStyle>
          <a:p>
            <a:pPr>
              <a:defRPr/>
            </a:pPr>
            <a:fld id="{F373F93A-FC9B-4CF6-ADD0-CCC8BE95086E}" type="slidenum">
              <a:rPr lang="en-US"/>
              <a:pPr>
                <a:defRPr/>
              </a:pPr>
              <a:t>‹#›</a:t>
            </a:fld>
            <a:endParaRPr lang="en-US" dirty="0"/>
          </a:p>
        </p:txBody>
      </p:sp>
      <p:cxnSp>
        <p:nvCxnSpPr>
          <p:cNvPr id="9" name="Straight Connector 8"/>
          <p:cNvCxnSpPr/>
          <p:nvPr userDrawn="1"/>
        </p:nvCxnSpPr>
        <p:spPr>
          <a:xfrm>
            <a:off x="76200" y="3657600"/>
            <a:ext cx="8991600" cy="0"/>
          </a:xfrm>
          <a:prstGeom prst="line">
            <a:avLst/>
          </a:prstGeom>
          <a:ln w="25400">
            <a:gradFill flip="none" rotWithShape="1">
              <a:gsLst>
                <a:gs pos="33000">
                  <a:srgbClr val="BDBDBD"/>
                </a:gs>
                <a:gs pos="100000">
                  <a:schemeClr val="tx2"/>
                </a:gs>
                <a:gs pos="0">
                  <a:schemeClr val="tx2">
                    <a:lumMod val="20000"/>
                    <a:lumOff val="80000"/>
                  </a:schemeClr>
                </a:gs>
              </a:gsLst>
              <a:lin ang="0" scaled="1"/>
              <a:tileRect/>
            </a:gra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tatement Pair Chart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8" name="Text Placeholder 5"/>
          <p:cNvSpPr>
            <a:spLocks noGrp="1"/>
          </p:cNvSpPr>
          <p:nvPr>
            <p:ph type="body" sz="quarter" idx="14"/>
          </p:nvPr>
        </p:nvSpPr>
        <p:spPr>
          <a:xfrm>
            <a:off x="76200" y="990600"/>
            <a:ext cx="8991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6" name="Text Placeholder 5"/>
          <p:cNvSpPr>
            <a:spLocks noGrp="1"/>
          </p:cNvSpPr>
          <p:nvPr>
            <p:ph type="body" sz="quarter" idx="15"/>
          </p:nvPr>
        </p:nvSpPr>
        <p:spPr>
          <a:xfrm>
            <a:off x="76200" y="1676400"/>
            <a:ext cx="2362200" cy="4648200"/>
          </a:xfrm>
          <a:prstGeom prst="rect">
            <a:avLst/>
          </a:prstGeom>
        </p:spPr>
        <p:txBody>
          <a:bodyPr anchor="ctr" anchorCtr="0"/>
          <a:lstStyle>
            <a:lvl1pPr marL="0" indent="0" algn="l">
              <a:buNone/>
              <a:defRPr sz="1600"/>
            </a:lvl1pPr>
            <a:lvl2pPr>
              <a:defRPr sz="1800"/>
            </a:lvl2pPr>
            <a:lvl3pPr>
              <a:defRPr sz="1600"/>
            </a:lvl3pPr>
          </a:lstStyle>
          <a:p>
            <a:pPr lvl="0"/>
            <a:endParaRPr lang="en-US" dirty="0" smtClean="0"/>
          </a:p>
        </p:txBody>
      </p:sp>
      <p:sp>
        <p:nvSpPr>
          <p:cNvPr id="9" name="Text Placeholder 5"/>
          <p:cNvSpPr>
            <a:spLocks noGrp="1"/>
          </p:cNvSpPr>
          <p:nvPr>
            <p:ph type="body" sz="quarter" idx="16"/>
          </p:nvPr>
        </p:nvSpPr>
        <p:spPr>
          <a:xfrm>
            <a:off x="6705600" y="1676400"/>
            <a:ext cx="2362200" cy="4648200"/>
          </a:xfrm>
          <a:prstGeom prst="rect">
            <a:avLst/>
          </a:prstGeom>
        </p:spPr>
        <p:txBody>
          <a:bodyPr anchor="ctr" anchorCtr="0"/>
          <a:lstStyle>
            <a:lvl1pPr marL="0" indent="0" algn="r">
              <a:buNone/>
              <a:defRPr sz="1600"/>
            </a:lvl1pPr>
            <a:lvl2pPr>
              <a:defRPr sz="1800"/>
            </a:lvl2pPr>
            <a:lvl3pPr>
              <a:defRPr sz="1600"/>
            </a:lvl3pPr>
          </a:lstStyle>
          <a:p>
            <a:pPr lvl="0"/>
            <a:endParaRPr lang="en-US" dirty="0" smtClean="0"/>
          </a:p>
        </p:txBody>
      </p:sp>
      <p:sp>
        <p:nvSpPr>
          <p:cNvPr id="5" name="Chart Placeholder 4"/>
          <p:cNvSpPr>
            <a:spLocks noGrp="1"/>
          </p:cNvSpPr>
          <p:nvPr>
            <p:ph type="chart" sz="quarter" idx="17"/>
          </p:nvPr>
        </p:nvSpPr>
        <p:spPr>
          <a:xfrm>
            <a:off x="2514600" y="1676400"/>
            <a:ext cx="4114800" cy="4648200"/>
          </a:xfrm>
          <a:prstGeom prst="rect">
            <a:avLst/>
          </a:prstGeom>
        </p:spPr>
        <p:txBody>
          <a:bodyPr/>
          <a:lstStyle>
            <a:lvl1pPr marL="0" indent="0">
              <a:buNone/>
              <a:defRPr sz="1600"/>
            </a:lvl1pPr>
          </a:lstStyle>
          <a:p>
            <a:pPr lvl="0"/>
            <a:endParaRPr lang="en-US" noProof="0" dirty="0"/>
          </a:p>
        </p:txBody>
      </p:sp>
      <p:sp>
        <p:nvSpPr>
          <p:cNvPr id="7" name="Slide Number Placeholder 2"/>
          <p:cNvSpPr>
            <a:spLocks noGrp="1"/>
          </p:cNvSpPr>
          <p:nvPr>
            <p:ph type="sldNum" sz="quarter" idx="18"/>
          </p:nvPr>
        </p:nvSpPr>
        <p:spPr/>
        <p:txBody>
          <a:bodyPr/>
          <a:lstStyle>
            <a:lvl1pPr>
              <a:defRPr/>
            </a:lvl1pPr>
          </a:lstStyle>
          <a:p>
            <a:pPr>
              <a:defRPr/>
            </a:pPr>
            <a:fld id="{2DBDB99D-3AA9-4A09-86C2-1123EDA02069}" type="slidenum">
              <a:rPr lang="en-US"/>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tatement Pair Chart (Butterfly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8" name="Text Placeholder 5"/>
          <p:cNvSpPr>
            <a:spLocks noGrp="1"/>
          </p:cNvSpPr>
          <p:nvPr>
            <p:ph type="body" sz="quarter" idx="14"/>
          </p:nvPr>
        </p:nvSpPr>
        <p:spPr>
          <a:xfrm>
            <a:off x="76200" y="990600"/>
            <a:ext cx="8991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6" name="Text Placeholder 5"/>
          <p:cNvSpPr>
            <a:spLocks noGrp="1"/>
          </p:cNvSpPr>
          <p:nvPr>
            <p:ph type="body" sz="quarter" idx="15"/>
          </p:nvPr>
        </p:nvSpPr>
        <p:spPr>
          <a:xfrm>
            <a:off x="76200" y="1676400"/>
            <a:ext cx="4419600" cy="2362200"/>
          </a:xfrm>
          <a:prstGeom prst="rect">
            <a:avLst/>
          </a:prstGeom>
        </p:spPr>
        <p:txBody>
          <a:bodyPr/>
          <a:lstStyle>
            <a:lvl1pPr marL="0" indent="0" algn="ctr">
              <a:buNone/>
              <a:defRPr sz="1600"/>
            </a:lvl1pPr>
            <a:lvl2pPr>
              <a:defRPr sz="1800"/>
            </a:lvl2pPr>
            <a:lvl3pPr>
              <a:defRPr sz="1600"/>
            </a:lvl3pPr>
          </a:lstStyle>
          <a:p>
            <a:pPr lvl="0"/>
            <a:endParaRPr lang="en-US" dirty="0" smtClean="0"/>
          </a:p>
        </p:txBody>
      </p:sp>
      <p:sp>
        <p:nvSpPr>
          <p:cNvPr id="9" name="Text Placeholder 5"/>
          <p:cNvSpPr>
            <a:spLocks noGrp="1"/>
          </p:cNvSpPr>
          <p:nvPr>
            <p:ph type="body" sz="quarter" idx="16"/>
          </p:nvPr>
        </p:nvSpPr>
        <p:spPr>
          <a:xfrm>
            <a:off x="4648200" y="1676400"/>
            <a:ext cx="4419600" cy="2362200"/>
          </a:xfrm>
          <a:prstGeom prst="rect">
            <a:avLst/>
          </a:prstGeom>
        </p:spPr>
        <p:txBody>
          <a:bodyPr/>
          <a:lstStyle>
            <a:lvl1pPr marL="0" indent="0" algn="ctr">
              <a:buNone/>
              <a:defRPr sz="1600"/>
            </a:lvl1pPr>
            <a:lvl2pPr>
              <a:defRPr sz="1800"/>
            </a:lvl2pPr>
            <a:lvl3pPr>
              <a:defRPr sz="1600"/>
            </a:lvl3pPr>
          </a:lstStyle>
          <a:p>
            <a:pPr lvl="0"/>
            <a:endParaRPr lang="en-US" dirty="0" smtClean="0"/>
          </a:p>
        </p:txBody>
      </p:sp>
      <p:sp>
        <p:nvSpPr>
          <p:cNvPr id="5" name="Chart Placeholder 4"/>
          <p:cNvSpPr>
            <a:spLocks noGrp="1"/>
          </p:cNvSpPr>
          <p:nvPr>
            <p:ph type="chart" sz="quarter" idx="17"/>
          </p:nvPr>
        </p:nvSpPr>
        <p:spPr>
          <a:xfrm>
            <a:off x="76200" y="4114800"/>
            <a:ext cx="8991600" cy="2209800"/>
          </a:xfrm>
          <a:prstGeom prst="rect">
            <a:avLst/>
          </a:prstGeom>
        </p:spPr>
        <p:txBody>
          <a:bodyPr/>
          <a:lstStyle>
            <a:lvl1pPr marL="0" indent="0">
              <a:buNone/>
              <a:defRPr sz="1600"/>
            </a:lvl1pPr>
          </a:lstStyle>
          <a:p>
            <a:pPr lvl="0"/>
            <a:endParaRPr lang="en-US" noProof="0" dirty="0"/>
          </a:p>
        </p:txBody>
      </p:sp>
      <p:sp>
        <p:nvSpPr>
          <p:cNvPr id="10" name="Slide Number Placeholder 2"/>
          <p:cNvSpPr>
            <a:spLocks noGrp="1"/>
          </p:cNvSpPr>
          <p:nvPr>
            <p:ph type="sldNum" sz="quarter" idx="18"/>
          </p:nvPr>
        </p:nvSpPr>
        <p:spPr/>
        <p:txBody>
          <a:bodyPr/>
          <a:lstStyle>
            <a:lvl1pPr>
              <a:defRPr/>
            </a:lvl1pPr>
          </a:lstStyle>
          <a:p>
            <a:pPr>
              <a:defRPr/>
            </a:pPr>
            <a:fld id="{F51C9384-5F6E-4753-8937-DA8AB0E4C854}" type="slidenum">
              <a:rPr lang="en-US"/>
              <a:pPr>
                <a:defRPr/>
              </a:pPr>
              <a:t>‹#›</a:t>
            </a:fld>
            <a:endParaRPr lang="en-US" dirty="0"/>
          </a:p>
        </p:txBody>
      </p:sp>
      <p:cxnSp>
        <p:nvCxnSpPr>
          <p:cNvPr id="11" name="Straight Connector 10"/>
          <p:cNvCxnSpPr/>
          <p:nvPr userDrawn="1"/>
        </p:nvCxnSpPr>
        <p:spPr>
          <a:xfrm>
            <a:off x="4572000" y="1676400"/>
            <a:ext cx="0" cy="23622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0"/>
          </p:nvPr>
        </p:nvSpPr>
        <p:spPr/>
        <p:txBody>
          <a:bodyPr/>
          <a:lstStyle>
            <a:lvl1pPr>
              <a:defRPr/>
            </a:lvl1pPr>
          </a:lstStyle>
          <a:p>
            <a:pPr>
              <a:defRPr/>
            </a:pPr>
            <a:fld id="{4D26883B-A0E4-4FB3-ADC3-5178B686DC0A}"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1499666190"/>
      </p:ext>
    </p:extLst>
  </p:cSld>
  <p:clrMapOvr>
    <a:masterClrMapping/>
  </p:clrMapOvr>
  <p:timing>
    <p:tnLst>
      <p:par>
        <p:cTn xmlns:p14="http://schemas.microsoft.com/office/powerpoint/2010/mai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Text Placeholder 4"/>
          <p:cNvSpPr>
            <a:spLocks noGrp="1"/>
          </p:cNvSpPr>
          <p:nvPr>
            <p:ph type="body" sz="quarter" idx="11"/>
          </p:nvPr>
        </p:nvSpPr>
        <p:spPr>
          <a:xfrm>
            <a:off x="76200" y="990600"/>
            <a:ext cx="8991600" cy="5334000"/>
          </a:xfrm>
          <a:prstGeom prst="rect">
            <a:avLst/>
          </a:prstGeom>
        </p:spPr>
        <p:txBody>
          <a:bodyPr tIns="228600"/>
          <a:lstStyle>
            <a:lvl1pPr>
              <a:defRPr sz="2400"/>
            </a:lvl1pPr>
            <a:lvl2pPr>
              <a:defRPr sz="2000"/>
            </a:lvl2pPr>
            <a:lvl3pPr>
              <a:defRPr sz="1800"/>
            </a:lvl3pPr>
          </a:lstStyle>
          <a:p>
            <a:pPr lvl="0"/>
            <a:endParaRPr lang="en-US" dirty="0" smtClean="0"/>
          </a:p>
        </p:txBody>
      </p:sp>
      <p:sp>
        <p:nvSpPr>
          <p:cNvPr id="4" name="Slide Number Placeholder 2"/>
          <p:cNvSpPr>
            <a:spLocks noGrp="1"/>
          </p:cNvSpPr>
          <p:nvPr>
            <p:ph type="sldNum" sz="quarter" idx="12"/>
          </p:nvPr>
        </p:nvSpPr>
        <p:spPr/>
        <p:txBody>
          <a:bodyPr/>
          <a:lstStyle>
            <a:lvl1pPr>
              <a:defRPr/>
            </a:lvl1pPr>
          </a:lstStyle>
          <a:p>
            <a:pPr>
              <a:defRPr/>
            </a:pPr>
            <a:fld id="{21ACCFDB-04E1-47BF-B431-A0872F88D668}"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241523101"/>
      </p:ext>
    </p:extLst>
  </p:cSld>
  <p:clrMapOvr>
    <a:masterClrMapping/>
  </p:clrMapOvr>
  <p:timing>
    <p:tnLst>
      <p:par>
        <p:cTn xmlns:p14="http://schemas.microsoft.com/office/powerpoint/2010/mai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990600"/>
            <a:ext cx="8991600" cy="5334000"/>
          </a:xfrm>
          <a:prstGeom prst="rect">
            <a:avLst/>
          </a:prstGeom>
        </p:spPr>
        <p:txBody>
          <a:bodyPr/>
          <a:lstStyle>
            <a:lvl1pPr marL="0" indent="0">
              <a:buNone/>
              <a:defRPr sz="1600"/>
            </a:lvl1pPr>
          </a:lstStyle>
          <a:p>
            <a:pPr lvl="0"/>
            <a:endParaRPr lang="en-US" noProof="0" dirty="0"/>
          </a:p>
        </p:txBody>
      </p:sp>
      <p:sp>
        <p:nvSpPr>
          <p:cNvPr id="4" name="Slide Number Placeholder 2"/>
          <p:cNvSpPr>
            <a:spLocks noGrp="1"/>
          </p:cNvSpPr>
          <p:nvPr>
            <p:ph type="sldNum" sz="quarter" idx="12"/>
          </p:nvPr>
        </p:nvSpPr>
        <p:spPr/>
        <p:txBody>
          <a:bodyPr/>
          <a:lstStyle>
            <a:lvl1pPr>
              <a:defRPr/>
            </a:lvl1pPr>
          </a:lstStyle>
          <a:p>
            <a:pPr>
              <a:defRPr/>
            </a:pPr>
            <a:fld id="{E641E48B-B291-42F8-9EB1-5C85938EBC5F}"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2726899966"/>
      </p:ext>
    </p:extLst>
  </p:cSld>
  <p:clrMapOvr>
    <a:masterClrMapping/>
  </p:clrMapOvr>
  <p:timing>
    <p:tnLst>
      <p:par>
        <p:cTn xmlns:p14="http://schemas.microsoft.com/office/powerpoint/2010/mai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ingle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8991600" cy="49530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2"/>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7" name="Slide Number Placeholder 2"/>
          <p:cNvSpPr>
            <a:spLocks noGrp="1"/>
          </p:cNvSpPr>
          <p:nvPr>
            <p:ph type="sldNum" sz="quarter" idx="13"/>
          </p:nvPr>
        </p:nvSpPr>
        <p:spPr/>
        <p:txBody>
          <a:bodyPr/>
          <a:lstStyle>
            <a:lvl1pPr>
              <a:defRPr/>
            </a:lvl1pPr>
          </a:lstStyle>
          <a:p>
            <a:pPr>
              <a:defRPr/>
            </a:pPr>
            <a:fld id="{8F4548D7-DD86-4772-8DB7-3AD0FFF39C13}"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1559545072"/>
      </p:ext>
    </p:extLst>
  </p:cSld>
  <p:clrMapOvr>
    <a:masterClrMapping/>
  </p:clrMapOvr>
  <p:timing>
    <p:tnLst>
      <p:par>
        <p:cTn xmlns:p14="http://schemas.microsoft.com/office/powerpoint/2010/mai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ouble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4419600" cy="4953000"/>
          </a:xfrm>
          <a:prstGeom prst="rect">
            <a:avLst/>
          </a:prstGeom>
        </p:spPr>
        <p:txBody>
          <a:bodyPr/>
          <a:lstStyle>
            <a:lvl1pPr marL="0" indent="0">
              <a:buNone/>
              <a:defRPr sz="1600"/>
            </a:lvl1pPr>
          </a:lstStyle>
          <a:p>
            <a:pPr lvl="0"/>
            <a:endParaRPr lang="en-US" noProof="0" dirty="0"/>
          </a:p>
        </p:txBody>
      </p:sp>
      <p:sp>
        <p:nvSpPr>
          <p:cNvPr id="7" name="Chart Placeholder 4"/>
          <p:cNvSpPr>
            <a:spLocks noGrp="1"/>
          </p:cNvSpPr>
          <p:nvPr>
            <p:ph type="chart" sz="quarter" idx="13"/>
          </p:nvPr>
        </p:nvSpPr>
        <p:spPr>
          <a:xfrm>
            <a:off x="4648200" y="1371600"/>
            <a:ext cx="4419600" cy="49530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76200" y="990600"/>
            <a:ext cx="8991600" cy="304800"/>
          </a:xfrm>
          <a:prstGeom prst="rect">
            <a:avLst/>
          </a:prstGeom>
        </p:spPr>
        <p:txBody>
          <a:bodyPr lIns="91440" rIns="91440" anchor="t" anchorCtr="0"/>
          <a:lstStyle>
            <a:lvl1pPr marL="0" indent="0">
              <a:buNone/>
              <a:defRPr sz="1600" b="1"/>
            </a:lvl1pPr>
            <a:lvl2pPr marL="457200" indent="0">
              <a:buNone/>
              <a:defRPr/>
            </a:lvl2pPr>
          </a:lstStyle>
          <a:p>
            <a:pPr lvl="0"/>
            <a:endParaRPr lang="en-US" dirty="0" smtClean="0"/>
          </a:p>
        </p:txBody>
      </p:sp>
      <p:sp>
        <p:nvSpPr>
          <p:cNvPr id="9" name="Slide Number Placeholder 2"/>
          <p:cNvSpPr>
            <a:spLocks noGrp="1"/>
          </p:cNvSpPr>
          <p:nvPr>
            <p:ph type="sldNum" sz="quarter" idx="15"/>
          </p:nvPr>
        </p:nvSpPr>
        <p:spPr/>
        <p:txBody>
          <a:bodyPr/>
          <a:lstStyle>
            <a:lvl1pPr>
              <a:defRPr/>
            </a:lvl1pPr>
          </a:lstStyle>
          <a:p>
            <a:pPr>
              <a:defRPr/>
            </a:pPr>
            <a:fld id="{C8D14768-F345-47A5-854C-9AC8CDC36862}"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10" name="Straight Connector 9"/>
          <p:cNvCxnSpPr/>
          <p:nvPr userDrawn="1"/>
        </p:nvCxnSpPr>
        <p:spPr>
          <a:xfrm>
            <a:off x="4572000" y="1371600"/>
            <a:ext cx="0" cy="49530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8907775"/>
      </p:ext>
    </p:extLst>
  </p:cSld>
  <p:clrMapOvr>
    <a:masterClrMapping/>
  </p:clrMapOvr>
  <p:timing>
    <p:tnLst>
      <p:par>
        <p:cTn xmlns:p14="http://schemas.microsoft.com/office/powerpoint/2010/mai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oubl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990600"/>
            <a:ext cx="4419600" cy="5334000"/>
          </a:xfrm>
          <a:prstGeom prst="rect">
            <a:avLst/>
          </a:prstGeom>
        </p:spPr>
        <p:txBody>
          <a:bodyPr/>
          <a:lstStyle>
            <a:lvl1pPr marL="0" indent="0">
              <a:buNone/>
              <a:defRPr sz="1600"/>
            </a:lvl1pPr>
          </a:lstStyle>
          <a:p>
            <a:pPr lvl="0"/>
            <a:endParaRPr lang="en-US" noProof="0" dirty="0"/>
          </a:p>
        </p:txBody>
      </p:sp>
      <p:sp>
        <p:nvSpPr>
          <p:cNvPr id="7" name="Chart Placeholder 4"/>
          <p:cNvSpPr>
            <a:spLocks noGrp="1"/>
          </p:cNvSpPr>
          <p:nvPr>
            <p:ph type="chart" sz="quarter" idx="12"/>
          </p:nvPr>
        </p:nvSpPr>
        <p:spPr>
          <a:xfrm>
            <a:off x="4648200" y="990600"/>
            <a:ext cx="4419600" cy="5334000"/>
          </a:xfrm>
          <a:prstGeom prst="rect">
            <a:avLst/>
          </a:prstGeom>
        </p:spPr>
        <p:txBody>
          <a:bodyPr/>
          <a:lstStyle>
            <a:lvl1pPr marL="0" indent="0">
              <a:buNone/>
              <a:defRPr sz="1600"/>
            </a:lvl1pPr>
          </a:lstStyle>
          <a:p>
            <a:pPr lvl="0"/>
            <a:endParaRPr lang="en-US" noProof="0" dirty="0"/>
          </a:p>
        </p:txBody>
      </p:sp>
      <p:sp>
        <p:nvSpPr>
          <p:cNvPr id="8" name="Slide Number Placeholder 2"/>
          <p:cNvSpPr>
            <a:spLocks noGrp="1"/>
          </p:cNvSpPr>
          <p:nvPr>
            <p:ph type="sldNum" sz="quarter" idx="13"/>
          </p:nvPr>
        </p:nvSpPr>
        <p:spPr/>
        <p:txBody>
          <a:bodyPr/>
          <a:lstStyle>
            <a:lvl1pPr>
              <a:defRPr/>
            </a:lvl1pPr>
          </a:lstStyle>
          <a:p>
            <a:pPr>
              <a:defRPr/>
            </a:pPr>
            <a:fld id="{6E70C5E3-662E-46A6-A9D4-50485B1FBAD6}"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9" name="Straight Connector 8"/>
          <p:cNvCxnSpPr/>
          <p:nvPr userDrawn="1"/>
        </p:nvCxnSpPr>
        <p:spPr>
          <a:xfrm>
            <a:off x="4572000" y="990600"/>
            <a:ext cx="0" cy="53340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4572085"/>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 Classic">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5800" y="2743200"/>
            <a:ext cx="7772400" cy="685800"/>
          </a:xfrm>
          <a:prstGeom prst="rect">
            <a:avLst/>
          </a:prstGeom>
        </p:spPr>
        <p:txBody>
          <a:bodyPr lIns="0" rIns="0" anchor="t" anchorCtr="1"/>
          <a:lstStyle>
            <a:lvl1pPr marL="0" indent="0" algn="ctr">
              <a:spcBef>
                <a:spcPts val="0"/>
              </a:spcBef>
              <a:buNone/>
              <a:defRPr sz="3600" b="1" i="0" baseline="0">
                <a:solidFill>
                  <a:schemeClr val="tx1"/>
                </a:solidFill>
                <a:effectLst>
                  <a:outerShdw blurRad="50800" dist="38100" algn="l" rotWithShape="0">
                    <a:prstClr val="black">
                      <a:alpha val="40000"/>
                    </a:prstClr>
                  </a:outerShdw>
                </a:effectLst>
                <a:latin typeface="+mj-lt"/>
              </a:defRPr>
            </a:lvl1pPr>
          </a:lstStyle>
          <a:p>
            <a:pPr lvl="0"/>
            <a:endParaRPr lang="en-US" dirty="0" smtClean="0"/>
          </a:p>
        </p:txBody>
      </p:sp>
      <p:sp>
        <p:nvSpPr>
          <p:cNvPr id="7" name="Slide Number Placeholder 2"/>
          <p:cNvSpPr>
            <a:spLocks noGrp="1"/>
          </p:cNvSpPr>
          <p:nvPr>
            <p:ph type="sldNum" sz="quarter" idx="11"/>
          </p:nvPr>
        </p:nvSpPr>
        <p:spPr>
          <a:xfrm>
            <a:off x="8610600" y="6400800"/>
            <a:ext cx="533400" cy="457200"/>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bg1"/>
                </a:solidFill>
                <a:effectLst>
                  <a:outerShdw blurRad="50800" dist="38100" algn="l" rotWithShape="0">
                    <a:schemeClr val="accent5">
                      <a:alpha val="80000"/>
                    </a:schemeClr>
                  </a:outerShdw>
                </a:effectLst>
                <a:latin typeface="+mn-lt"/>
              </a:defRPr>
            </a:lvl1pPr>
          </a:lstStyle>
          <a:p>
            <a:pPr>
              <a:defRPr/>
            </a:pPr>
            <a:fld id="{B27A53B7-C3C8-4E22-8B19-DCD9821AE85F}" type="slidenum">
              <a:rPr lang="en-US"/>
              <a:pPr>
                <a:defRPr/>
              </a:pPr>
              <a:t>‹#›</a:t>
            </a:fld>
            <a:endParaRPr lang="en-US" dirty="0"/>
          </a:p>
        </p:txBody>
      </p:sp>
    </p:spTree>
    <p:extLst>
      <p:ext uri="{BB962C8B-B14F-4D97-AF65-F5344CB8AC3E}">
        <p14:creationId xmlns:p14="http://schemas.microsoft.com/office/powerpoint/2010/main" val="1112122383"/>
      </p:ext>
    </p:extLst>
  </p:cSld>
  <p:clrMapOvr>
    <a:masterClrMapping/>
  </p:clrMapOvr>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ouble Chart + 2 Ques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676400"/>
            <a:ext cx="4419600" cy="46482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2"/>
          </p:nvPr>
        </p:nvSpPr>
        <p:spPr>
          <a:xfrm>
            <a:off x="76200" y="990600"/>
            <a:ext cx="4419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7" name="Chart Placeholder 4"/>
          <p:cNvSpPr>
            <a:spLocks noGrp="1"/>
          </p:cNvSpPr>
          <p:nvPr>
            <p:ph type="chart" sz="quarter" idx="13"/>
          </p:nvPr>
        </p:nvSpPr>
        <p:spPr>
          <a:xfrm>
            <a:off x="4648200" y="1676400"/>
            <a:ext cx="4419600" cy="46482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4648200" y="990600"/>
            <a:ext cx="4419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10" name="Slide Number Placeholder 2"/>
          <p:cNvSpPr>
            <a:spLocks noGrp="1"/>
          </p:cNvSpPr>
          <p:nvPr>
            <p:ph type="sldNum" sz="quarter" idx="15"/>
          </p:nvPr>
        </p:nvSpPr>
        <p:spPr/>
        <p:txBody>
          <a:bodyPr/>
          <a:lstStyle>
            <a:lvl1pPr>
              <a:defRPr/>
            </a:lvl1pPr>
          </a:lstStyle>
          <a:p>
            <a:pPr>
              <a:defRPr/>
            </a:pPr>
            <a:fld id="{CA552C8D-060C-4E5D-8049-4C39906A8F8B}"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11" name="Straight Connector 10"/>
          <p:cNvCxnSpPr/>
          <p:nvPr userDrawn="1"/>
        </p:nvCxnSpPr>
        <p:spPr>
          <a:xfrm>
            <a:off x="4572000" y="990600"/>
            <a:ext cx="0" cy="53340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0775078"/>
      </p:ext>
    </p:extLst>
  </p:cSld>
  <p:clrMapOvr>
    <a:masterClrMapping/>
  </p:clrMapOvr>
  <p:timing>
    <p:tnLst>
      <p:par>
        <p:cTn xmlns:p14="http://schemas.microsoft.com/office/powerpoint/2010/mai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riple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2895600" cy="49530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10" name="Chart Placeholder 4"/>
          <p:cNvSpPr>
            <a:spLocks noGrp="1"/>
          </p:cNvSpPr>
          <p:nvPr>
            <p:ph type="chart" sz="quarter" idx="15"/>
          </p:nvPr>
        </p:nvSpPr>
        <p:spPr>
          <a:xfrm>
            <a:off x="3124200" y="1371600"/>
            <a:ext cx="2895600" cy="4953000"/>
          </a:xfrm>
          <a:prstGeom prst="rect">
            <a:avLst/>
          </a:prstGeom>
        </p:spPr>
        <p:txBody>
          <a:bodyPr/>
          <a:lstStyle>
            <a:lvl1pPr marL="0" indent="0">
              <a:buNone/>
              <a:defRPr sz="1600"/>
            </a:lvl1pPr>
          </a:lstStyle>
          <a:p>
            <a:pPr lvl="0"/>
            <a:endParaRPr lang="en-US" noProof="0" dirty="0"/>
          </a:p>
        </p:txBody>
      </p:sp>
      <p:sp>
        <p:nvSpPr>
          <p:cNvPr id="11" name="Chart Placeholder 4"/>
          <p:cNvSpPr>
            <a:spLocks noGrp="1"/>
          </p:cNvSpPr>
          <p:nvPr>
            <p:ph type="chart" sz="quarter" idx="16"/>
          </p:nvPr>
        </p:nvSpPr>
        <p:spPr>
          <a:xfrm>
            <a:off x="6172200" y="1371600"/>
            <a:ext cx="2895600" cy="4953000"/>
          </a:xfrm>
          <a:prstGeom prst="rect">
            <a:avLst/>
          </a:prstGeom>
        </p:spPr>
        <p:txBody>
          <a:bodyPr/>
          <a:lstStyle>
            <a:lvl1pPr marL="0" indent="0">
              <a:buNone/>
              <a:defRPr sz="1600"/>
            </a:lvl1pPr>
          </a:lstStyle>
          <a:p>
            <a:pPr lvl="0"/>
            <a:endParaRPr lang="en-US" noProof="0" dirty="0"/>
          </a:p>
        </p:txBody>
      </p:sp>
      <p:sp>
        <p:nvSpPr>
          <p:cNvPr id="7" name="Slide Number Placeholder 2"/>
          <p:cNvSpPr>
            <a:spLocks noGrp="1"/>
          </p:cNvSpPr>
          <p:nvPr>
            <p:ph type="sldNum" sz="quarter" idx="17"/>
          </p:nvPr>
        </p:nvSpPr>
        <p:spPr/>
        <p:txBody>
          <a:bodyPr/>
          <a:lstStyle>
            <a:lvl1pPr>
              <a:defRPr/>
            </a:lvl1pPr>
          </a:lstStyle>
          <a:p>
            <a:pPr>
              <a:defRPr/>
            </a:pPr>
            <a:fld id="{A1D26576-60EF-436B-ABA1-4A977F5778EA}"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012220157"/>
      </p:ext>
    </p:extLst>
  </p:cSld>
  <p:clrMapOvr>
    <a:masterClrMapping/>
  </p:clrMapOvr>
  <p:timing>
    <p:tnLst>
      <p:par>
        <p:cTn xmlns:p14="http://schemas.microsoft.com/office/powerpoint/2010/mai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hart with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 name="Chart Placeholder 4"/>
          <p:cNvSpPr>
            <a:spLocks noGrp="1"/>
          </p:cNvSpPr>
          <p:nvPr>
            <p:ph type="chart" sz="quarter" idx="13"/>
          </p:nvPr>
        </p:nvSpPr>
        <p:spPr>
          <a:xfrm>
            <a:off x="4648200" y="990600"/>
            <a:ext cx="4419600" cy="53340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5"/>
          </p:nvPr>
        </p:nvSpPr>
        <p:spPr>
          <a:xfrm>
            <a:off x="76200" y="990600"/>
            <a:ext cx="4419600" cy="5334000"/>
          </a:xfrm>
          <a:prstGeom prst="rect">
            <a:avLst/>
          </a:prstGeom>
        </p:spPr>
        <p:txBody>
          <a:bodyPr tIns="228600"/>
          <a:lstStyle>
            <a:lvl1pPr>
              <a:defRPr sz="1600"/>
            </a:lvl1pPr>
            <a:lvl2pPr>
              <a:defRPr sz="1800"/>
            </a:lvl2pPr>
            <a:lvl3pPr>
              <a:defRPr sz="1600"/>
            </a:lvl3pPr>
          </a:lstStyle>
          <a:p>
            <a:pPr lvl="0"/>
            <a:endParaRPr lang="en-US" dirty="0" smtClean="0"/>
          </a:p>
        </p:txBody>
      </p:sp>
      <p:sp>
        <p:nvSpPr>
          <p:cNvPr id="9" name="Slide Number Placeholder 2"/>
          <p:cNvSpPr>
            <a:spLocks noGrp="1"/>
          </p:cNvSpPr>
          <p:nvPr>
            <p:ph type="sldNum" sz="quarter" idx="16"/>
          </p:nvPr>
        </p:nvSpPr>
        <p:spPr/>
        <p:txBody>
          <a:bodyPr/>
          <a:lstStyle>
            <a:lvl1pPr>
              <a:defRPr/>
            </a:lvl1pPr>
          </a:lstStyle>
          <a:p>
            <a:pPr>
              <a:defRPr/>
            </a:pPr>
            <a:fld id="{598D4066-0BD0-479F-AEE6-4895A5F0A301}"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509601371"/>
      </p:ext>
    </p:extLst>
  </p:cSld>
  <p:clrMapOvr>
    <a:masterClrMapping/>
  </p:clrMapOvr>
  <p:timing>
    <p:tnLst>
      <p:par>
        <p:cTn xmlns:p14="http://schemas.microsoft.com/office/powerpoint/2010/mai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hart with Tex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 name="Chart Placeholder 4"/>
          <p:cNvSpPr>
            <a:spLocks noGrp="1"/>
          </p:cNvSpPr>
          <p:nvPr>
            <p:ph type="chart" sz="quarter" idx="13"/>
          </p:nvPr>
        </p:nvSpPr>
        <p:spPr>
          <a:xfrm>
            <a:off x="4648200" y="1371600"/>
            <a:ext cx="4419600" cy="49530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6" name="Text Placeholder 5"/>
          <p:cNvSpPr>
            <a:spLocks noGrp="1"/>
          </p:cNvSpPr>
          <p:nvPr>
            <p:ph type="body" sz="quarter" idx="15"/>
          </p:nvPr>
        </p:nvSpPr>
        <p:spPr>
          <a:xfrm>
            <a:off x="76200" y="1371600"/>
            <a:ext cx="4419600" cy="4953000"/>
          </a:xfrm>
          <a:prstGeom prst="rect">
            <a:avLst/>
          </a:prstGeom>
        </p:spPr>
        <p:txBody>
          <a:bodyPr tIns="228600"/>
          <a:lstStyle>
            <a:lvl1pPr>
              <a:defRPr sz="1600"/>
            </a:lvl1pPr>
            <a:lvl2pPr>
              <a:defRPr sz="1800"/>
            </a:lvl2pPr>
            <a:lvl3pPr>
              <a:defRPr sz="1600"/>
            </a:lvl3pPr>
          </a:lstStyle>
          <a:p>
            <a:pPr lvl="0"/>
            <a:endParaRPr lang="en-US" dirty="0" smtClean="0"/>
          </a:p>
        </p:txBody>
      </p:sp>
      <p:sp>
        <p:nvSpPr>
          <p:cNvPr id="9" name="Slide Number Placeholder 2"/>
          <p:cNvSpPr>
            <a:spLocks noGrp="1"/>
          </p:cNvSpPr>
          <p:nvPr>
            <p:ph type="sldNum" sz="quarter" idx="16"/>
          </p:nvPr>
        </p:nvSpPr>
        <p:spPr/>
        <p:txBody>
          <a:bodyPr/>
          <a:lstStyle>
            <a:lvl1pPr>
              <a:defRPr/>
            </a:lvl1pPr>
          </a:lstStyle>
          <a:p>
            <a:pPr>
              <a:defRPr/>
            </a:pPr>
            <a:fld id="{598D4066-0BD0-479F-AEE6-4895A5F0A301}"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66370423"/>
      </p:ext>
    </p:extLst>
  </p:cSld>
  <p:clrMapOvr>
    <a:masterClrMapping/>
  </p:clrMapOvr>
  <p:timing>
    <p:tnLst>
      <p:par>
        <p:cTn xmlns:p14="http://schemas.microsoft.com/office/powerpoint/2010/mai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Table Placeholder 5"/>
          <p:cNvSpPr>
            <a:spLocks noGrp="1"/>
          </p:cNvSpPr>
          <p:nvPr>
            <p:ph type="tbl" sz="quarter" idx="11"/>
          </p:nvPr>
        </p:nvSpPr>
        <p:spPr>
          <a:xfrm>
            <a:off x="76200" y="990600"/>
            <a:ext cx="8991600" cy="5334000"/>
          </a:xfrm>
          <a:prstGeom prst="rect">
            <a:avLst/>
          </a:prstGeom>
        </p:spPr>
        <p:txBody>
          <a:bodyPr/>
          <a:lstStyle>
            <a:lvl1pPr marL="0" indent="0">
              <a:buNone/>
              <a:defRPr sz="1600"/>
            </a:lvl1pPr>
          </a:lstStyle>
          <a:p>
            <a:pPr lvl="0"/>
            <a:endParaRPr lang="en-US" noProof="0" dirty="0"/>
          </a:p>
        </p:txBody>
      </p:sp>
      <p:sp>
        <p:nvSpPr>
          <p:cNvPr id="4" name="Slide Number Placeholder 2"/>
          <p:cNvSpPr>
            <a:spLocks noGrp="1"/>
          </p:cNvSpPr>
          <p:nvPr>
            <p:ph type="sldNum" sz="quarter" idx="12"/>
          </p:nvPr>
        </p:nvSpPr>
        <p:spPr/>
        <p:txBody>
          <a:bodyPr/>
          <a:lstStyle>
            <a:lvl1pPr>
              <a:defRPr/>
            </a:lvl1pPr>
          </a:lstStyle>
          <a:p>
            <a:pPr>
              <a:defRPr/>
            </a:pPr>
            <a:fld id="{29C6B33E-063E-485C-90E2-F7E38E7E8E6C}"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4242246131"/>
      </p:ext>
    </p:extLst>
  </p:cSld>
  <p:clrMapOvr>
    <a:masterClrMapping/>
  </p:clrMapOvr>
  <p:timing>
    <p:tnLst>
      <p:par>
        <p:cTn xmlns:p14="http://schemas.microsoft.com/office/powerpoint/2010/mai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able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Text Placeholder 5"/>
          <p:cNvSpPr>
            <a:spLocks noGrp="1"/>
          </p:cNvSpPr>
          <p:nvPr>
            <p:ph type="body" sz="quarter" idx="12"/>
          </p:nvPr>
        </p:nvSpPr>
        <p:spPr>
          <a:xfrm>
            <a:off x="76200" y="990600"/>
            <a:ext cx="8991600" cy="563880"/>
          </a:xfrm>
          <a:prstGeom prst="rect">
            <a:avLst/>
          </a:prstGeom>
        </p:spPr>
        <p:txBody>
          <a:bodyPr lIns="91440" rIns="91440" anchor="t" anchorCtr="0"/>
          <a:lstStyle>
            <a:lvl1pPr marL="0" indent="0">
              <a:buNone/>
              <a:defRPr sz="1600" b="1"/>
            </a:lvl1pPr>
          </a:lstStyle>
          <a:p>
            <a:pPr lvl="0"/>
            <a:endParaRPr lang="en-US" dirty="0" smtClean="0"/>
          </a:p>
        </p:txBody>
      </p:sp>
      <p:sp>
        <p:nvSpPr>
          <p:cNvPr id="7" name="Table Placeholder 6"/>
          <p:cNvSpPr>
            <a:spLocks noGrp="1"/>
          </p:cNvSpPr>
          <p:nvPr>
            <p:ph type="tbl" sz="quarter" idx="13"/>
          </p:nvPr>
        </p:nvSpPr>
        <p:spPr>
          <a:xfrm>
            <a:off x="76200" y="1645920"/>
            <a:ext cx="8991600" cy="4678680"/>
          </a:xfrm>
          <a:prstGeom prst="rect">
            <a:avLst/>
          </a:prstGeom>
        </p:spPr>
        <p:txBody>
          <a:bodyPr/>
          <a:lstStyle>
            <a:lvl1pPr marL="0" indent="0">
              <a:buNone/>
              <a:defRPr sz="1600"/>
            </a:lvl1pPr>
          </a:lstStyle>
          <a:p>
            <a:pPr lvl="0"/>
            <a:endParaRPr lang="en-US" noProof="0" dirty="0"/>
          </a:p>
        </p:txBody>
      </p:sp>
      <p:sp>
        <p:nvSpPr>
          <p:cNvPr id="5" name="Slide Number Placeholder 2"/>
          <p:cNvSpPr>
            <a:spLocks noGrp="1"/>
          </p:cNvSpPr>
          <p:nvPr>
            <p:ph type="sldNum" sz="quarter" idx="14"/>
          </p:nvPr>
        </p:nvSpPr>
        <p:spPr/>
        <p:txBody>
          <a:bodyPr/>
          <a:lstStyle>
            <a:lvl1pPr>
              <a:defRPr/>
            </a:lvl1pPr>
          </a:lstStyle>
          <a:p>
            <a:pPr>
              <a:defRPr/>
            </a:pPr>
            <a:fld id="{59AF6EB4-8291-4BF6-BDAA-D1320C2131F6}"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2536161361"/>
      </p:ext>
    </p:extLst>
  </p:cSld>
  <p:clrMapOvr>
    <a:masterClrMapping/>
  </p:clrMapOvr>
  <p:timing>
    <p:tnLst>
      <p:par>
        <p:cTn xmlns:p14="http://schemas.microsoft.com/office/powerpoint/2010/mai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op/Bottom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8991600" cy="23622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2"/>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7" name="Chart Placeholder 4"/>
          <p:cNvSpPr>
            <a:spLocks noGrp="1"/>
          </p:cNvSpPr>
          <p:nvPr>
            <p:ph type="chart" sz="quarter" idx="13"/>
          </p:nvPr>
        </p:nvSpPr>
        <p:spPr>
          <a:xfrm>
            <a:off x="76200" y="3962400"/>
            <a:ext cx="8991600" cy="2362200"/>
          </a:xfrm>
          <a:prstGeom prst="rect">
            <a:avLst/>
          </a:prstGeom>
        </p:spPr>
        <p:txBody>
          <a:bodyPr/>
          <a:lstStyle>
            <a:lvl1pPr marL="0" indent="0">
              <a:buNone/>
              <a:defRPr sz="1600"/>
            </a:lvl1pPr>
          </a:lstStyle>
          <a:p>
            <a:pPr lvl="0"/>
            <a:endParaRPr lang="en-US" noProof="0" dirty="0"/>
          </a:p>
        </p:txBody>
      </p:sp>
      <p:sp>
        <p:nvSpPr>
          <p:cNvPr id="9" name="Slide Number Placeholder 2"/>
          <p:cNvSpPr>
            <a:spLocks noGrp="1"/>
          </p:cNvSpPr>
          <p:nvPr>
            <p:ph type="sldNum" sz="quarter" idx="14"/>
          </p:nvPr>
        </p:nvSpPr>
        <p:spPr/>
        <p:txBody>
          <a:bodyPr/>
          <a:lstStyle>
            <a:lvl1pPr>
              <a:defRPr/>
            </a:lvl1pPr>
          </a:lstStyle>
          <a:p>
            <a:pPr>
              <a:defRPr/>
            </a:pPr>
            <a:fld id="{E0B02DE8-7990-437B-B3D0-0CD90328275C}"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10" name="Straight Connector 9"/>
          <p:cNvCxnSpPr/>
          <p:nvPr userDrawn="1"/>
        </p:nvCxnSpPr>
        <p:spPr>
          <a:xfrm>
            <a:off x="76200" y="3886200"/>
            <a:ext cx="8991600" cy="0"/>
          </a:xfrm>
          <a:prstGeom prst="line">
            <a:avLst/>
          </a:prstGeom>
          <a:ln w="25400">
            <a:gradFill flip="none" rotWithShape="1">
              <a:gsLst>
                <a:gs pos="33000">
                  <a:srgbClr val="BDBDBD"/>
                </a:gs>
                <a:gs pos="100000">
                  <a:schemeClr val="tx2"/>
                </a:gs>
                <a:gs pos="0">
                  <a:schemeClr val="tx2">
                    <a:lumMod val="20000"/>
                    <a:lumOff val="80000"/>
                  </a:schemeClr>
                </a:gs>
              </a:gsLst>
              <a:lin ang="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2153342"/>
      </p:ext>
    </p:extLst>
  </p:cSld>
  <p:clrMapOvr>
    <a:masterClrMapping/>
  </p:clrMapOvr>
  <p:timing>
    <p:tnLst>
      <p:par>
        <p:cTn xmlns:p14="http://schemas.microsoft.com/office/powerpoint/2010/mai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op/Bottom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990600"/>
            <a:ext cx="8991600" cy="2590800"/>
          </a:xfrm>
          <a:prstGeom prst="rect">
            <a:avLst/>
          </a:prstGeom>
        </p:spPr>
        <p:txBody>
          <a:bodyPr/>
          <a:lstStyle>
            <a:lvl1pPr marL="0" indent="0">
              <a:buNone/>
              <a:defRPr sz="1600"/>
            </a:lvl1pPr>
          </a:lstStyle>
          <a:p>
            <a:pPr lvl="0"/>
            <a:endParaRPr lang="en-US" noProof="0" dirty="0"/>
          </a:p>
        </p:txBody>
      </p:sp>
      <p:sp>
        <p:nvSpPr>
          <p:cNvPr id="7" name="Chart Placeholder 4"/>
          <p:cNvSpPr>
            <a:spLocks noGrp="1"/>
          </p:cNvSpPr>
          <p:nvPr>
            <p:ph type="chart" sz="quarter" idx="13"/>
          </p:nvPr>
        </p:nvSpPr>
        <p:spPr>
          <a:xfrm>
            <a:off x="76200" y="3733800"/>
            <a:ext cx="8991600" cy="2590800"/>
          </a:xfrm>
          <a:prstGeom prst="rect">
            <a:avLst/>
          </a:prstGeom>
        </p:spPr>
        <p:txBody>
          <a:bodyPr/>
          <a:lstStyle>
            <a:lvl1pPr marL="0" indent="0">
              <a:buNone/>
              <a:defRPr sz="1600"/>
            </a:lvl1pPr>
          </a:lstStyle>
          <a:p>
            <a:pPr lvl="0"/>
            <a:endParaRPr lang="en-US" noProof="0" dirty="0"/>
          </a:p>
        </p:txBody>
      </p:sp>
      <p:sp>
        <p:nvSpPr>
          <p:cNvPr id="8" name="Slide Number Placeholder 2"/>
          <p:cNvSpPr>
            <a:spLocks noGrp="1"/>
          </p:cNvSpPr>
          <p:nvPr>
            <p:ph type="sldNum" sz="quarter" idx="14"/>
          </p:nvPr>
        </p:nvSpPr>
        <p:spPr/>
        <p:txBody>
          <a:bodyPr/>
          <a:lstStyle>
            <a:lvl1pPr>
              <a:defRPr/>
            </a:lvl1pPr>
          </a:lstStyle>
          <a:p>
            <a:pPr>
              <a:defRPr/>
            </a:pPr>
            <a:fld id="{F373F93A-FC9B-4CF6-ADD0-CCC8BE95086E}"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9" name="Straight Connector 8"/>
          <p:cNvCxnSpPr/>
          <p:nvPr userDrawn="1"/>
        </p:nvCxnSpPr>
        <p:spPr>
          <a:xfrm>
            <a:off x="76200" y="3657600"/>
            <a:ext cx="8991600" cy="0"/>
          </a:xfrm>
          <a:prstGeom prst="line">
            <a:avLst/>
          </a:prstGeom>
          <a:ln w="25400">
            <a:gradFill flip="none" rotWithShape="1">
              <a:gsLst>
                <a:gs pos="33000">
                  <a:srgbClr val="BDBDBD"/>
                </a:gs>
                <a:gs pos="100000">
                  <a:schemeClr val="tx2"/>
                </a:gs>
                <a:gs pos="0">
                  <a:schemeClr val="tx2">
                    <a:lumMod val="20000"/>
                    <a:lumOff val="80000"/>
                  </a:schemeClr>
                </a:gs>
              </a:gsLst>
              <a:lin ang="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2726424"/>
      </p:ext>
    </p:extLst>
  </p:cSld>
  <p:clrMapOvr>
    <a:masterClrMapping/>
  </p:clrMapOvr>
  <p:timing>
    <p:tnLst>
      <p:par>
        <p:cTn xmlns:p14="http://schemas.microsoft.com/office/powerpoint/2010/mai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tatement Pair Chart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8" name="Text Placeholder 5"/>
          <p:cNvSpPr>
            <a:spLocks noGrp="1"/>
          </p:cNvSpPr>
          <p:nvPr>
            <p:ph type="body" sz="quarter" idx="14"/>
          </p:nvPr>
        </p:nvSpPr>
        <p:spPr>
          <a:xfrm>
            <a:off x="76200" y="990600"/>
            <a:ext cx="8991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6" name="Text Placeholder 5"/>
          <p:cNvSpPr>
            <a:spLocks noGrp="1"/>
          </p:cNvSpPr>
          <p:nvPr>
            <p:ph type="body" sz="quarter" idx="15"/>
          </p:nvPr>
        </p:nvSpPr>
        <p:spPr>
          <a:xfrm>
            <a:off x="76200" y="1676400"/>
            <a:ext cx="2362200" cy="4648200"/>
          </a:xfrm>
          <a:prstGeom prst="rect">
            <a:avLst/>
          </a:prstGeom>
        </p:spPr>
        <p:txBody>
          <a:bodyPr anchor="ctr" anchorCtr="0"/>
          <a:lstStyle>
            <a:lvl1pPr marL="0" indent="0" algn="l">
              <a:buNone/>
              <a:defRPr sz="1600"/>
            </a:lvl1pPr>
            <a:lvl2pPr>
              <a:defRPr sz="1800"/>
            </a:lvl2pPr>
            <a:lvl3pPr>
              <a:defRPr sz="1600"/>
            </a:lvl3pPr>
          </a:lstStyle>
          <a:p>
            <a:pPr lvl="0"/>
            <a:endParaRPr lang="en-US" dirty="0" smtClean="0"/>
          </a:p>
        </p:txBody>
      </p:sp>
      <p:sp>
        <p:nvSpPr>
          <p:cNvPr id="9" name="Text Placeholder 5"/>
          <p:cNvSpPr>
            <a:spLocks noGrp="1"/>
          </p:cNvSpPr>
          <p:nvPr>
            <p:ph type="body" sz="quarter" idx="16"/>
          </p:nvPr>
        </p:nvSpPr>
        <p:spPr>
          <a:xfrm>
            <a:off x="6705600" y="1676400"/>
            <a:ext cx="2362200" cy="4648200"/>
          </a:xfrm>
          <a:prstGeom prst="rect">
            <a:avLst/>
          </a:prstGeom>
        </p:spPr>
        <p:txBody>
          <a:bodyPr anchor="ctr" anchorCtr="0"/>
          <a:lstStyle>
            <a:lvl1pPr marL="0" indent="0" algn="r">
              <a:buNone/>
              <a:defRPr sz="1600"/>
            </a:lvl1pPr>
            <a:lvl2pPr>
              <a:defRPr sz="1800"/>
            </a:lvl2pPr>
            <a:lvl3pPr>
              <a:defRPr sz="1600"/>
            </a:lvl3pPr>
          </a:lstStyle>
          <a:p>
            <a:pPr lvl="0"/>
            <a:endParaRPr lang="en-US" dirty="0" smtClean="0"/>
          </a:p>
        </p:txBody>
      </p:sp>
      <p:sp>
        <p:nvSpPr>
          <p:cNvPr id="5" name="Chart Placeholder 4"/>
          <p:cNvSpPr>
            <a:spLocks noGrp="1"/>
          </p:cNvSpPr>
          <p:nvPr>
            <p:ph type="chart" sz="quarter" idx="17"/>
          </p:nvPr>
        </p:nvSpPr>
        <p:spPr>
          <a:xfrm>
            <a:off x="2514600" y="1676400"/>
            <a:ext cx="4114800" cy="4648200"/>
          </a:xfrm>
          <a:prstGeom prst="rect">
            <a:avLst/>
          </a:prstGeom>
        </p:spPr>
        <p:txBody>
          <a:bodyPr/>
          <a:lstStyle>
            <a:lvl1pPr marL="0" indent="0">
              <a:buNone/>
              <a:defRPr sz="1600"/>
            </a:lvl1pPr>
          </a:lstStyle>
          <a:p>
            <a:pPr lvl="0"/>
            <a:endParaRPr lang="en-US" noProof="0" dirty="0"/>
          </a:p>
        </p:txBody>
      </p:sp>
      <p:sp>
        <p:nvSpPr>
          <p:cNvPr id="7" name="Slide Number Placeholder 2"/>
          <p:cNvSpPr>
            <a:spLocks noGrp="1"/>
          </p:cNvSpPr>
          <p:nvPr>
            <p:ph type="sldNum" sz="quarter" idx="18"/>
          </p:nvPr>
        </p:nvSpPr>
        <p:spPr/>
        <p:txBody>
          <a:bodyPr/>
          <a:lstStyle>
            <a:lvl1pPr>
              <a:defRPr/>
            </a:lvl1pPr>
          </a:lstStyle>
          <a:p>
            <a:pPr>
              <a:defRPr/>
            </a:pPr>
            <a:fld id="{2DBDB99D-3AA9-4A09-86C2-1123EDA02069}"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852003582"/>
      </p:ext>
    </p:extLst>
  </p:cSld>
  <p:clrMapOvr>
    <a:masterClrMapping/>
  </p:clrMapOvr>
  <p:timing>
    <p:tnLst>
      <p:par>
        <p:cTn xmlns:p14="http://schemas.microsoft.com/office/powerpoint/2010/mai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tatement Pair Chart (Butterfly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8" name="Text Placeholder 5"/>
          <p:cNvSpPr>
            <a:spLocks noGrp="1"/>
          </p:cNvSpPr>
          <p:nvPr>
            <p:ph type="body" sz="quarter" idx="14"/>
          </p:nvPr>
        </p:nvSpPr>
        <p:spPr>
          <a:xfrm>
            <a:off x="76200" y="990600"/>
            <a:ext cx="8991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6" name="Text Placeholder 5"/>
          <p:cNvSpPr>
            <a:spLocks noGrp="1"/>
          </p:cNvSpPr>
          <p:nvPr>
            <p:ph type="body" sz="quarter" idx="15"/>
          </p:nvPr>
        </p:nvSpPr>
        <p:spPr>
          <a:xfrm>
            <a:off x="76200" y="1676400"/>
            <a:ext cx="4419600" cy="2362200"/>
          </a:xfrm>
          <a:prstGeom prst="rect">
            <a:avLst/>
          </a:prstGeom>
        </p:spPr>
        <p:txBody>
          <a:bodyPr/>
          <a:lstStyle>
            <a:lvl1pPr marL="0" indent="0" algn="ctr">
              <a:buNone/>
              <a:defRPr sz="1600"/>
            </a:lvl1pPr>
            <a:lvl2pPr>
              <a:defRPr sz="1800"/>
            </a:lvl2pPr>
            <a:lvl3pPr>
              <a:defRPr sz="1600"/>
            </a:lvl3pPr>
          </a:lstStyle>
          <a:p>
            <a:pPr lvl="0"/>
            <a:endParaRPr lang="en-US" dirty="0" smtClean="0"/>
          </a:p>
        </p:txBody>
      </p:sp>
      <p:sp>
        <p:nvSpPr>
          <p:cNvPr id="9" name="Text Placeholder 5"/>
          <p:cNvSpPr>
            <a:spLocks noGrp="1"/>
          </p:cNvSpPr>
          <p:nvPr>
            <p:ph type="body" sz="quarter" idx="16"/>
          </p:nvPr>
        </p:nvSpPr>
        <p:spPr>
          <a:xfrm>
            <a:off x="4648200" y="1676400"/>
            <a:ext cx="4419600" cy="2362200"/>
          </a:xfrm>
          <a:prstGeom prst="rect">
            <a:avLst/>
          </a:prstGeom>
        </p:spPr>
        <p:txBody>
          <a:bodyPr/>
          <a:lstStyle>
            <a:lvl1pPr marL="0" indent="0" algn="ctr">
              <a:buNone/>
              <a:defRPr sz="1600"/>
            </a:lvl1pPr>
            <a:lvl2pPr>
              <a:defRPr sz="1800"/>
            </a:lvl2pPr>
            <a:lvl3pPr>
              <a:defRPr sz="1600"/>
            </a:lvl3pPr>
          </a:lstStyle>
          <a:p>
            <a:pPr lvl="0"/>
            <a:endParaRPr lang="en-US" dirty="0" smtClean="0"/>
          </a:p>
        </p:txBody>
      </p:sp>
      <p:sp>
        <p:nvSpPr>
          <p:cNvPr id="5" name="Chart Placeholder 4"/>
          <p:cNvSpPr>
            <a:spLocks noGrp="1"/>
          </p:cNvSpPr>
          <p:nvPr>
            <p:ph type="chart" sz="quarter" idx="17"/>
          </p:nvPr>
        </p:nvSpPr>
        <p:spPr>
          <a:xfrm>
            <a:off x="76200" y="4114800"/>
            <a:ext cx="8991600" cy="2209800"/>
          </a:xfrm>
          <a:prstGeom prst="rect">
            <a:avLst/>
          </a:prstGeom>
        </p:spPr>
        <p:txBody>
          <a:bodyPr/>
          <a:lstStyle>
            <a:lvl1pPr marL="0" indent="0">
              <a:buNone/>
              <a:defRPr sz="1600"/>
            </a:lvl1pPr>
          </a:lstStyle>
          <a:p>
            <a:pPr lvl="0"/>
            <a:endParaRPr lang="en-US" noProof="0" dirty="0"/>
          </a:p>
        </p:txBody>
      </p:sp>
      <p:sp>
        <p:nvSpPr>
          <p:cNvPr id="10" name="Slide Number Placeholder 2"/>
          <p:cNvSpPr>
            <a:spLocks noGrp="1"/>
          </p:cNvSpPr>
          <p:nvPr>
            <p:ph type="sldNum" sz="quarter" idx="18"/>
          </p:nvPr>
        </p:nvSpPr>
        <p:spPr/>
        <p:txBody>
          <a:bodyPr/>
          <a:lstStyle>
            <a:lvl1pPr>
              <a:defRPr/>
            </a:lvl1pPr>
          </a:lstStyle>
          <a:p>
            <a:pPr>
              <a:defRPr/>
            </a:pPr>
            <a:fld id="{F51C9384-5F6E-4753-8937-DA8AB0E4C854}"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11" name="Straight Connector 10"/>
          <p:cNvCxnSpPr/>
          <p:nvPr userDrawn="1"/>
        </p:nvCxnSpPr>
        <p:spPr>
          <a:xfrm>
            <a:off x="4572000" y="1676400"/>
            <a:ext cx="0" cy="23622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4017138"/>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 Righ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5800" y="2743200"/>
            <a:ext cx="7772400" cy="685800"/>
          </a:xfrm>
          <a:prstGeom prst="rect">
            <a:avLst/>
          </a:prstGeom>
        </p:spPr>
        <p:txBody>
          <a:bodyPr lIns="0" rIns="0" anchor="t" anchorCtr="0"/>
          <a:lstStyle>
            <a:lvl1pPr marL="0" indent="0" algn="l">
              <a:spcBef>
                <a:spcPts val="0"/>
              </a:spcBef>
              <a:buNone/>
              <a:defRPr sz="3600" b="1" i="0" baseline="0">
                <a:solidFill>
                  <a:schemeClr val="tx1"/>
                </a:solidFill>
                <a:effectLst>
                  <a:outerShdw blurRad="50800" dist="38100" algn="l" rotWithShape="0">
                    <a:prstClr val="black">
                      <a:alpha val="40000"/>
                    </a:prstClr>
                  </a:outerShdw>
                </a:effectLst>
                <a:latin typeface="+mj-lt"/>
              </a:defRPr>
            </a:lvl1pPr>
          </a:lstStyle>
          <a:p>
            <a:pPr lvl="0"/>
            <a:endParaRPr lang="en-US" dirty="0" smtClean="0"/>
          </a:p>
        </p:txBody>
      </p:sp>
      <p:sp>
        <p:nvSpPr>
          <p:cNvPr id="7" name="Slide Number Placeholder 2"/>
          <p:cNvSpPr>
            <a:spLocks noGrp="1"/>
          </p:cNvSpPr>
          <p:nvPr>
            <p:ph type="sldNum" sz="quarter" idx="11"/>
          </p:nvPr>
        </p:nvSpPr>
        <p:spPr>
          <a:xfrm>
            <a:off x="8610600" y="6400800"/>
            <a:ext cx="533400" cy="457200"/>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bg1"/>
                </a:solidFill>
                <a:effectLst>
                  <a:outerShdw blurRad="50800" dist="38100" algn="l" rotWithShape="0">
                    <a:schemeClr val="accent5">
                      <a:alpha val="80000"/>
                    </a:schemeClr>
                  </a:outerShdw>
                </a:effectLst>
                <a:latin typeface="+mn-lt"/>
              </a:defRPr>
            </a:lvl1pPr>
          </a:lstStyle>
          <a:p>
            <a:pPr>
              <a:defRPr/>
            </a:pPr>
            <a:fld id="{B27A53B7-C3C8-4E22-8B19-DCD9821AE85F}" type="slidenum">
              <a:rPr lang="en-US"/>
              <a:pPr>
                <a:defRPr/>
              </a:pPr>
              <a:t>‹#›</a:t>
            </a:fld>
            <a:endParaRPr lang="en-US" dirty="0"/>
          </a:p>
        </p:txBody>
      </p:sp>
    </p:spTree>
    <p:extLst>
      <p:ext uri="{BB962C8B-B14F-4D97-AF65-F5344CB8AC3E}">
        <p14:creationId xmlns:p14="http://schemas.microsoft.com/office/powerpoint/2010/main" val="2429690881"/>
      </p:ext>
    </p:extLst>
  </p:cSld>
  <p:clrMapOvr>
    <a:masterClrMapping/>
  </p:clrMapOvr>
  <p:timing>
    <p:tnLst>
      <p:par>
        <p:cTn xmlns:p14="http://schemas.microsoft.com/office/powerpoint/2010/mai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Section Header - Classic">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5800" y="2743200"/>
            <a:ext cx="7772400" cy="685800"/>
          </a:xfrm>
          <a:prstGeom prst="rect">
            <a:avLst/>
          </a:prstGeom>
        </p:spPr>
        <p:txBody>
          <a:bodyPr lIns="0" rIns="0" anchor="t" anchorCtr="1"/>
          <a:lstStyle>
            <a:lvl1pPr marL="0" indent="0" algn="ctr">
              <a:spcBef>
                <a:spcPts val="0"/>
              </a:spcBef>
              <a:buNone/>
              <a:defRPr sz="3600" b="1" i="0" baseline="0">
                <a:solidFill>
                  <a:schemeClr val="tx1"/>
                </a:solidFill>
                <a:effectLst>
                  <a:outerShdw blurRad="50800" dist="38100" algn="l" rotWithShape="0">
                    <a:prstClr val="black">
                      <a:alpha val="40000"/>
                    </a:prstClr>
                  </a:outerShdw>
                </a:effectLst>
                <a:latin typeface="+mj-lt"/>
              </a:defRPr>
            </a:lvl1pPr>
          </a:lstStyle>
          <a:p>
            <a:pPr lvl="0"/>
            <a:endParaRPr lang="en-US" dirty="0" smtClean="0"/>
          </a:p>
        </p:txBody>
      </p:sp>
      <p:sp>
        <p:nvSpPr>
          <p:cNvPr id="7" name="Slide Number Placeholder 2"/>
          <p:cNvSpPr>
            <a:spLocks noGrp="1"/>
          </p:cNvSpPr>
          <p:nvPr>
            <p:ph type="sldNum" sz="quarter" idx="11"/>
          </p:nvPr>
        </p:nvSpPr>
        <p:spPr>
          <a:xfrm>
            <a:off x="8610600" y="6400800"/>
            <a:ext cx="533400" cy="457200"/>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bg1"/>
                </a:solidFill>
                <a:effectLst>
                  <a:outerShdw blurRad="50800" dist="38100" algn="l" rotWithShape="0">
                    <a:schemeClr val="accent5">
                      <a:alpha val="80000"/>
                    </a:schemeClr>
                  </a:outerShdw>
                </a:effectLst>
                <a:latin typeface="+mn-lt"/>
              </a:defRPr>
            </a:lvl1pPr>
          </a:lstStyle>
          <a:p>
            <a:pPr>
              <a:defRPr/>
            </a:pPr>
            <a:fld id="{B27A53B7-C3C8-4E22-8B19-DCD9821AE85F}" type="slidenum">
              <a:rPr lang="en-US"/>
              <a:pPr>
                <a:defRPr/>
              </a:pPr>
              <a:t>‹#›</a:t>
            </a:fld>
            <a:endParaRPr lang="en-US" dirty="0"/>
          </a:p>
        </p:txBody>
      </p:sp>
    </p:spTree>
    <p:extLst>
      <p:ext uri="{BB962C8B-B14F-4D97-AF65-F5344CB8AC3E}">
        <p14:creationId xmlns:p14="http://schemas.microsoft.com/office/powerpoint/2010/main" val="1705001558"/>
      </p:ext>
    </p:extLst>
  </p:cSld>
  <p:clrMapOvr>
    <a:masterClrMapping/>
  </p:clrMapOvr>
  <p:timing>
    <p:tnLst>
      <p:par>
        <p:cTn xmlns:p14="http://schemas.microsoft.com/office/powerpoint/2010/mai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0"/>
          </p:nvPr>
        </p:nvSpPr>
        <p:spPr/>
        <p:txBody>
          <a:bodyPr/>
          <a:lstStyle>
            <a:lvl1pPr>
              <a:defRPr/>
            </a:lvl1pPr>
          </a:lstStyle>
          <a:p>
            <a:pPr>
              <a:defRPr/>
            </a:pPr>
            <a:fld id="{4D26883B-A0E4-4FB3-ADC3-5178B686DC0A}"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02726527"/>
      </p:ext>
    </p:extLst>
  </p:cSld>
  <p:clrMapOvr>
    <a:masterClrMapping/>
  </p:clrMapOvr>
  <p:timing>
    <p:tnLst>
      <p:par>
        <p:cTn xmlns:p14="http://schemas.microsoft.com/office/powerpoint/2010/mai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Text Placeholder 4"/>
          <p:cNvSpPr>
            <a:spLocks noGrp="1"/>
          </p:cNvSpPr>
          <p:nvPr>
            <p:ph type="body" sz="quarter" idx="11"/>
          </p:nvPr>
        </p:nvSpPr>
        <p:spPr>
          <a:xfrm>
            <a:off x="76200" y="990600"/>
            <a:ext cx="8991600" cy="5334000"/>
          </a:xfrm>
          <a:prstGeom prst="rect">
            <a:avLst/>
          </a:prstGeom>
        </p:spPr>
        <p:txBody>
          <a:bodyPr tIns="228600"/>
          <a:lstStyle>
            <a:lvl1pPr>
              <a:defRPr sz="2400"/>
            </a:lvl1pPr>
            <a:lvl2pPr>
              <a:defRPr sz="2000"/>
            </a:lvl2pPr>
            <a:lvl3pPr>
              <a:defRPr sz="1800"/>
            </a:lvl3pPr>
          </a:lstStyle>
          <a:p>
            <a:pPr lvl="0"/>
            <a:endParaRPr lang="en-US" dirty="0" smtClean="0"/>
          </a:p>
        </p:txBody>
      </p:sp>
      <p:sp>
        <p:nvSpPr>
          <p:cNvPr id="4" name="Slide Number Placeholder 2"/>
          <p:cNvSpPr>
            <a:spLocks noGrp="1"/>
          </p:cNvSpPr>
          <p:nvPr>
            <p:ph type="sldNum" sz="quarter" idx="12"/>
          </p:nvPr>
        </p:nvSpPr>
        <p:spPr/>
        <p:txBody>
          <a:bodyPr/>
          <a:lstStyle>
            <a:lvl1pPr>
              <a:defRPr/>
            </a:lvl1pPr>
          </a:lstStyle>
          <a:p>
            <a:pPr>
              <a:defRPr/>
            </a:pPr>
            <a:fld id="{21ACCFDB-04E1-47BF-B431-A0872F88D668}"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805025915"/>
      </p:ext>
    </p:extLst>
  </p:cSld>
  <p:clrMapOvr>
    <a:masterClrMapping/>
  </p:clrMapOvr>
  <p:timing>
    <p:tnLst>
      <p:par>
        <p:cTn xmlns:p14="http://schemas.microsoft.com/office/powerpoint/2010/mai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990600"/>
            <a:ext cx="8991600" cy="5334000"/>
          </a:xfrm>
          <a:prstGeom prst="rect">
            <a:avLst/>
          </a:prstGeom>
        </p:spPr>
        <p:txBody>
          <a:bodyPr/>
          <a:lstStyle>
            <a:lvl1pPr marL="0" indent="0">
              <a:buNone/>
              <a:defRPr sz="1600"/>
            </a:lvl1pPr>
          </a:lstStyle>
          <a:p>
            <a:pPr lvl="0"/>
            <a:endParaRPr lang="en-US" noProof="0" dirty="0"/>
          </a:p>
        </p:txBody>
      </p:sp>
      <p:sp>
        <p:nvSpPr>
          <p:cNvPr id="4" name="Slide Number Placeholder 2"/>
          <p:cNvSpPr>
            <a:spLocks noGrp="1"/>
          </p:cNvSpPr>
          <p:nvPr>
            <p:ph type="sldNum" sz="quarter" idx="12"/>
          </p:nvPr>
        </p:nvSpPr>
        <p:spPr/>
        <p:txBody>
          <a:bodyPr/>
          <a:lstStyle>
            <a:lvl1pPr>
              <a:defRPr/>
            </a:lvl1pPr>
          </a:lstStyle>
          <a:p>
            <a:pPr>
              <a:defRPr/>
            </a:pPr>
            <a:fld id="{E641E48B-B291-42F8-9EB1-5C85938EBC5F}"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431128380"/>
      </p:ext>
    </p:extLst>
  </p:cSld>
  <p:clrMapOvr>
    <a:masterClrMapping/>
  </p:clrMapOvr>
  <p:timing>
    <p:tnLst>
      <p:par>
        <p:cTn xmlns:p14="http://schemas.microsoft.com/office/powerpoint/2010/mai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ingle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8991600" cy="49530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2"/>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7" name="Slide Number Placeholder 2"/>
          <p:cNvSpPr>
            <a:spLocks noGrp="1"/>
          </p:cNvSpPr>
          <p:nvPr>
            <p:ph type="sldNum" sz="quarter" idx="13"/>
          </p:nvPr>
        </p:nvSpPr>
        <p:spPr/>
        <p:txBody>
          <a:bodyPr/>
          <a:lstStyle>
            <a:lvl1pPr>
              <a:defRPr/>
            </a:lvl1pPr>
          </a:lstStyle>
          <a:p>
            <a:pPr>
              <a:defRPr/>
            </a:pPr>
            <a:fld id="{8F4548D7-DD86-4772-8DB7-3AD0FFF39C13}"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058241134"/>
      </p:ext>
    </p:extLst>
  </p:cSld>
  <p:clrMapOvr>
    <a:masterClrMapping/>
  </p:clrMapOvr>
  <p:timing>
    <p:tnLst>
      <p:par>
        <p:cTn xmlns:p14="http://schemas.microsoft.com/office/powerpoint/2010/mai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ouble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4419600" cy="4953000"/>
          </a:xfrm>
          <a:prstGeom prst="rect">
            <a:avLst/>
          </a:prstGeom>
        </p:spPr>
        <p:txBody>
          <a:bodyPr/>
          <a:lstStyle>
            <a:lvl1pPr marL="0" indent="0">
              <a:buNone/>
              <a:defRPr sz="1600"/>
            </a:lvl1pPr>
          </a:lstStyle>
          <a:p>
            <a:pPr lvl="0"/>
            <a:endParaRPr lang="en-US" noProof="0" dirty="0"/>
          </a:p>
        </p:txBody>
      </p:sp>
      <p:sp>
        <p:nvSpPr>
          <p:cNvPr id="7" name="Chart Placeholder 4"/>
          <p:cNvSpPr>
            <a:spLocks noGrp="1"/>
          </p:cNvSpPr>
          <p:nvPr>
            <p:ph type="chart" sz="quarter" idx="13"/>
          </p:nvPr>
        </p:nvSpPr>
        <p:spPr>
          <a:xfrm>
            <a:off x="4648200" y="1371600"/>
            <a:ext cx="4419600" cy="49530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76200" y="990600"/>
            <a:ext cx="8991600" cy="304800"/>
          </a:xfrm>
          <a:prstGeom prst="rect">
            <a:avLst/>
          </a:prstGeom>
        </p:spPr>
        <p:txBody>
          <a:bodyPr lIns="91440" rIns="91440" anchor="t" anchorCtr="0"/>
          <a:lstStyle>
            <a:lvl1pPr marL="0" indent="0">
              <a:buNone/>
              <a:defRPr sz="1600" b="1"/>
            </a:lvl1pPr>
            <a:lvl2pPr marL="457200" indent="0">
              <a:buNone/>
              <a:defRPr/>
            </a:lvl2pPr>
          </a:lstStyle>
          <a:p>
            <a:pPr lvl="0"/>
            <a:endParaRPr lang="en-US" dirty="0" smtClean="0"/>
          </a:p>
        </p:txBody>
      </p:sp>
      <p:sp>
        <p:nvSpPr>
          <p:cNvPr id="9" name="Slide Number Placeholder 2"/>
          <p:cNvSpPr>
            <a:spLocks noGrp="1"/>
          </p:cNvSpPr>
          <p:nvPr>
            <p:ph type="sldNum" sz="quarter" idx="15"/>
          </p:nvPr>
        </p:nvSpPr>
        <p:spPr/>
        <p:txBody>
          <a:bodyPr/>
          <a:lstStyle>
            <a:lvl1pPr>
              <a:defRPr/>
            </a:lvl1pPr>
          </a:lstStyle>
          <a:p>
            <a:pPr>
              <a:defRPr/>
            </a:pPr>
            <a:fld id="{C8D14768-F345-47A5-854C-9AC8CDC36862}"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10" name="Straight Connector 9"/>
          <p:cNvCxnSpPr/>
          <p:nvPr userDrawn="1"/>
        </p:nvCxnSpPr>
        <p:spPr>
          <a:xfrm>
            <a:off x="4572000" y="1371600"/>
            <a:ext cx="0" cy="49530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7232677"/>
      </p:ext>
    </p:extLst>
  </p:cSld>
  <p:clrMapOvr>
    <a:masterClrMapping/>
  </p:clrMapOvr>
  <p:timing>
    <p:tnLst>
      <p:par>
        <p:cTn xmlns:p14="http://schemas.microsoft.com/office/powerpoint/2010/mai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Doubl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990600"/>
            <a:ext cx="4419600" cy="5334000"/>
          </a:xfrm>
          <a:prstGeom prst="rect">
            <a:avLst/>
          </a:prstGeom>
        </p:spPr>
        <p:txBody>
          <a:bodyPr/>
          <a:lstStyle>
            <a:lvl1pPr marL="0" indent="0">
              <a:buNone/>
              <a:defRPr sz="1600"/>
            </a:lvl1pPr>
          </a:lstStyle>
          <a:p>
            <a:pPr lvl="0"/>
            <a:endParaRPr lang="en-US" noProof="0" dirty="0"/>
          </a:p>
        </p:txBody>
      </p:sp>
      <p:sp>
        <p:nvSpPr>
          <p:cNvPr id="7" name="Chart Placeholder 4"/>
          <p:cNvSpPr>
            <a:spLocks noGrp="1"/>
          </p:cNvSpPr>
          <p:nvPr>
            <p:ph type="chart" sz="quarter" idx="12"/>
          </p:nvPr>
        </p:nvSpPr>
        <p:spPr>
          <a:xfrm>
            <a:off x="4648200" y="990600"/>
            <a:ext cx="4419600" cy="5334000"/>
          </a:xfrm>
          <a:prstGeom prst="rect">
            <a:avLst/>
          </a:prstGeom>
        </p:spPr>
        <p:txBody>
          <a:bodyPr/>
          <a:lstStyle>
            <a:lvl1pPr marL="0" indent="0">
              <a:buNone/>
              <a:defRPr sz="1600"/>
            </a:lvl1pPr>
          </a:lstStyle>
          <a:p>
            <a:pPr lvl="0"/>
            <a:endParaRPr lang="en-US" noProof="0" dirty="0"/>
          </a:p>
        </p:txBody>
      </p:sp>
      <p:sp>
        <p:nvSpPr>
          <p:cNvPr id="8" name="Slide Number Placeholder 2"/>
          <p:cNvSpPr>
            <a:spLocks noGrp="1"/>
          </p:cNvSpPr>
          <p:nvPr>
            <p:ph type="sldNum" sz="quarter" idx="13"/>
          </p:nvPr>
        </p:nvSpPr>
        <p:spPr/>
        <p:txBody>
          <a:bodyPr/>
          <a:lstStyle>
            <a:lvl1pPr>
              <a:defRPr/>
            </a:lvl1pPr>
          </a:lstStyle>
          <a:p>
            <a:pPr>
              <a:defRPr/>
            </a:pPr>
            <a:fld id="{6E70C5E3-662E-46A6-A9D4-50485B1FBAD6}"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9" name="Straight Connector 8"/>
          <p:cNvCxnSpPr/>
          <p:nvPr userDrawn="1"/>
        </p:nvCxnSpPr>
        <p:spPr>
          <a:xfrm>
            <a:off x="4572000" y="990600"/>
            <a:ext cx="0" cy="53340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6963338"/>
      </p:ext>
    </p:extLst>
  </p:cSld>
  <p:clrMapOvr>
    <a:masterClrMapping/>
  </p:clrMapOvr>
  <p:timing>
    <p:tnLst>
      <p:par>
        <p:cTn xmlns:p14="http://schemas.microsoft.com/office/powerpoint/2010/mai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ouble Chart + 2 Ques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676400"/>
            <a:ext cx="4419600" cy="46482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2"/>
          </p:nvPr>
        </p:nvSpPr>
        <p:spPr>
          <a:xfrm>
            <a:off x="76200" y="990600"/>
            <a:ext cx="4419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7" name="Chart Placeholder 4"/>
          <p:cNvSpPr>
            <a:spLocks noGrp="1"/>
          </p:cNvSpPr>
          <p:nvPr>
            <p:ph type="chart" sz="quarter" idx="13"/>
          </p:nvPr>
        </p:nvSpPr>
        <p:spPr>
          <a:xfrm>
            <a:off x="4648200" y="1676400"/>
            <a:ext cx="4419600" cy="46482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4648200" y="990600"/>
            <a:ext cx="4419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10" name="Slide Number Placeholder 2"/>
          <p:cNvSpPr>
            <a:spLocks noGrp="1"/>
          </p:cNvSpPr>
          <p:nvPr>
            <p:ph type="sldNum" sz="quarter" idx="15"/>
          </p:nvPr>
        </p:nvSpPr>
        <p:spPr/>
        <p:txBody>
          <a:bodyPr/>
          <a:lstStyle>
            <a:lvl1pPr>
              <a:defRPr/>
            </a:lvl1pPr>
          </a:lstStyle>
          <a:p>
            <a:pPr>
              <a:defRPr/>
            </a:pPr>
            <a:fld id="{CA552C8D-060C-4E5D-8049-4C39906A8F8B}"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11" name="Straight Connector 10"/>
          <p:cNvCxnSpPr/>
          <p:nvPr userDrawn="1"/>
        </p:nvCxnSpPr>
        <p:spPr>
          <a:xfrm>
            <a:off x="4572000" y="990600"/>
            <a:ext cx="0" cy="53340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387387"/>
      </p:ext>
    </p:extLst>
  </p:cSld>
  <p:clrMapOvr>
    <a:masterClrMapping/>
  </p:clrMapOvr>
  <p:timing>
    <p:tnLst>
      <p:par>
        <p:cTn xmlns:p14="http://schemas.microsoft.com/office/powerpoint/2010/mai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riple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2895600" cy="49530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10" name="Chart Placeholder 4"/>
          <p:cNvSpPr>
            <a:spLocks noGrp="1"/>
          </p:cNvSpPr>
          <p:nvPr>
            <p:ph type="chart" sz="quarter" idx="15"/>
          </p:nvPr>
        </p:nvSpPr>
        <p:spPr>
          <a:xfrm>
            <a:off x="3124200" y="1371600"/>
            <a:ext cx="2895600" cy="4953000"/>
          </a:xfrm>
          <a:prstGeom prst="rect">
            <a:avLst/>
          </a:prstGeom>
        </p:spPr>
        <p:txBody>
          <a:bodyPr/>
          <a:lstStyle>
            <a:lvl1pPr marL="0" indent="0">
              <a:buNone/>
              <a:defRPr sz="1600"/>
            </a:lvl1pPr>
          </a:lstStyle>
          <a:p>
            <a:pPr lvl="0"/>
            <a:endParaRPr lang="en-US" noProof="0" dirty="0"/>
          </a:p>
        </p:txBody>
      </p:sp>
      <p:sp>
        <p:nvSpPr>
          <p:cNvPr id="11" name="Chart Placeholder 4"/>
          <p:cNvSpPr>
            <a:spLocks noGrp="1"/>
          </p:cNvSpPr>
          <p:nvPr>
            <p:ph type="chart" sz="quarter" idx="16"/>
          </p:nvPr>
        </p:nvSpPr>
        <p:spPr>
          <a:xfrm>
            <a:off x="6172200" y="1371600"/>
            <a:ext cx="2895600" cy="4953000"/>
          </a:xfrm>
          <a:prstGeom prst="rect">
            <a:avLst/>
          </a:prstGeom>
        </p:spPr>
        <p:txBody>
          <a:bodyPr/>
          <a:lstStyle>
            <a:lvl1pPr marL="0" indent="0">
              <a:buNone/>
              <a:defRPr sz="1600"/>
            </a:lvl1pPr>
          </a:lstStyle>
          <a:p>
            <a:pPr lvl="0"/>
            <a:endParaRPr lang="en-US" noProof="0" dirty="0"/>
          </a:p>
        </p:txBody>
      </p:sp>
      <p:sp>
        <p:nvSpPr>
          <p:cNvPr id="7" name="Slide Number Placeholder 2"/>
          <p:cNvSpPr>
            <a:spLocks noGrp="1"/>
          </p:cNvSpPr>
          <p:nvPr>
            <p:ph type="sldNum" sz="quarter" idx="17"/>
          </p:nvPr>
        </p:nvSpPr>
        <p:spPr/>
        <p:txBody>
          <a:bodyPr/>
          <a:lstStyle>
            <a:lvl1pPr>
              <a:defRPr/>
            </a:lvl1pPr>
          </a:lstStyle>
          <a:p>
            <a:pPr>
              <a:defRPr/>
            </a:pPr>
            <a:fld id="{A1D26576-60EF-436B-ABA1-4A977F5778EA}"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111416273"/>
      </p:ext>
    </p:extLst>
  </p:cSld>
  <p:clrMapOvr>
    <a:masterClrMapping/>
  </p:clrMapOvr>
  <p:timing>
    <p:tnLst>
      <p:par>
        <p:cTn xmlns:p14="http://schemas.microsoft.com/office/powerpoint/2010/mai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hart with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 name="Chart Placeholder 4"/>
          <p:cNvSpPr>
            <a:spLocks noGrp="1"/>
          </p:cNvSpPr>
          <p:nvPr>
            <p:ph type="chart" sz="quarter" idx="13"/>
          </p:nvPr>
        </p:nvSpPr>
        <p:spPr>
          <a:xfrm>
            <a:off x="4648200" y="990600"/>
            <a:ext cx="4419600" cy="53340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5"/>
          </p:nvPr>
        </p:nvSpPr>
        <p:spPr>
          <a:xfrm>
            <a:off x="76200" y="990600"/>
            <a:ext cx="4419600" cy="5334000"/>
          </a:xfrm>
          <a:prstGeom prst="rect">
            <a:avLst/>
          </a:prstGeom>
        </p:spPr>
        <p:txBody>
          <a:bodyPr tIns="228600"/>
          <a:lstStyle>
            <a:lvl1pPr>
              <a:defRPr sz="1600"/>
            </a:lvl1pPr>
            <a:lvl2pPr>
              <a:defRPr sz="1800"/>
            </a:lvl2pPr>
            <a:lvl3pPr>
              <a:defRPr sz="1600"/>
            </a:lvl3pPr>
          </a:lstStyle>
          <a:p>
            <a:pPr lvl="0"/>
            <a:endParaRPr lang="en-US" dirty="0" smtClean="0"/>
          </a:p>
        </p:txBody>
      </p:sp>
      <p:sp>
        <p:nvSpPr>
          <p:cNvPr id="9" name="Slide Number Placeholder 2"/>
          <p:cNvSpPr>
            <a:spLocks noGrp="1"/>
          </p:cNvSpPr>
          <p:nvPr>
            <p:ph type="sldNum" sz="quarter" idx="16"/>
          </p:nvPr>
        </p:nvSpPr>
        <p:spPr/>
        <p:txBody>
          <a:bodyPr/>
          <a:lstStyle>
            <a:lvl1pPr>
              <a:defRPr/>
            </a:lvl1pPr>
          </a:lstStyle>
          <a:p>
            <a:pPr>
              <a:defRPr/>
            </a:pPr>
            <a:fld id="{598D4066-0BD0-479F-AEE6-4895A5F0A301}"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233537328"/>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 Complex">
    <p:spTree>
      <p:nvGrpSpPr>
        <p:cNvPr id="1" name=""/>
        <p:cNvGrpSpPr/>
        <p:nvPr/>
      </p:nvGrpSpPr>
      <p:grpSpPr>
        <a:xfrm>
          <a:off x="0" y="0"/>
          <a:ext cx="0" cy="0"/>
          <a:chOff x="0" y="0"/>
          <a:chExt cx="0" cy="0"/>
        </a:xfrm>
      </p:grpSpPr>
      <p:sp>
        <p:nvSpPr>
          <p:cNvPr id="7" name="Slide Number Placeholder 2"/>
          <p:cNvSpPr>
            <a:spLocks noGrp="1"/>
          </p:cNvSpPr>
          <p:nvPr>
            <p:ph type="sldNum" sz="quarter" idx="11"/>
          </p:nvPr>
        </p:nvSpPr>
        <p:spPr>
          <a:xfrm>
            <a:off x="8610600" y="6400800"/>
            <a:ext cx="533400" cy="457200"/>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bg1"/>
                </a:solidFill>
                <a:effectLst>
                  <a:outerShdw blurRad="50800" dist="38100" algn="l" rotWithShape="0">
                    <a:schemeClr val="accent5">
                      <a:alpha val="80000"/>
                    </a:schemeClr>
                  </a:outerShdw>
                </a:effectLst>
                <a:latin typeface="+mn-lt"/>
              </a:defRPr>
            </a:lvl1pPr>
          </a:lstStyle>
          <a:p>
            <a:pPr>
              <a:defRPr/>
            </a:pPr>
            <a:fld id="{B27A53B7-C3C8-4E22-8B19-DCD9821AE85F}" type="slidenum">
              <a:rPr lang="en-US"/>
              <a:pPr>
                <a:defRPr/>
              </a:pPr>
              <a:t>‹#›</a:t>
            </a:fld>
            <a:endParaRPr lang="en-US" dirty="0"/>
          </a:p>
        </p:txBody>
      </p:sp>
      <p:sp>
        <p:nvSpPr>
          <p:cNvPr id="8" name="Text Placeholder 3"/>
          <p:cNvSpPr>
            <a:spLocks noGrp="1"/>
          </p:cNvSpPr>
          <p:nvPr>
            <p:ph type="body" sz="quarter" idx="10"/>
          </p:nvPr>
        </p:nvSpPr>
        <p:spPr>
          <a:xfrm>
            <a:off x="685800" y="2514600"/>
            <a:ext cx="8138160" cy="502920"/>
          </a:xfrm>
          <a:prstGeom prst="rect">
            <a:avLst/>
          </a:prstGeom>
        </p:spPr>
        <p:txBody>
          <a:bodyPr lIns="0" rIns="0" anchor="t" anchorCtr="0"/>
          <a:lstStyle>
            <a:lvl1pPr marL="0" indent="0" algn="l">
              <a:spcBef>
                <a:spcPts val="0"/>
              </a:spcBef>
              <a:buNone/>
              <a:defRPr sz="3600" b="1" i="0" baseline="0">
                <a:solidFill>
                  <a:schemeClr val="tx2"/>
                </a:solidFill>
                <a:effectLst>
                  <a:outerShdw blurRad="50800" dist="38100" algn="l" rotWithShape="0">
                    <a:prstClr val="black">
                      <a:alpha val="40000"/>
                    </a:prstClr>
                  </a:outerShdw>
                </a:effectLst>
                <a:latin typeface="+mj-lt"/>
              </a:defRPr>
            </a:lvl1pPr>
          </a:lstStyle>
          <a:p>
            <a:pPr lvl="0"/>
            <a:endParaRPr lang="en-US" dirty="0" smtClean="0"/>
          </a:p>
        </p:txBody>
      </p:sp>
      <p:sp>
        <p:nvSpPr>
          <p:cNvPr id="9" name="Text Placeholder 3"/>
          <p:cNvSpPr>
            <a:spLocks noGrp="1"/>
          </p:cNvSpPr>
          <p:nvPr>
            <p:ph type="body" sz="quarter" idx="12"/>
          </p:nvPr>
        </p:nvSpPr>
        <p:spPr>
          <a:xfrm>
            <a:off x="685800" y="3017520"/>
            <a:ext cx="8138160" cy="502920"/>
          </a:xfrm>
          <a:prstGeom prst="rect">
            <a:avLst/>
          </a:prstGeom>
        </p:spPr>
        <p:txBody>
          <a:bodyPr lIns="0" rIns="0" anchor="t" anchorCtr="0"/>
          <a:lstStyle>
            <a:lvl1pPr marL="0" indent="0" algn="l">
              <a:spcBef>
                <a:spcPts val="0"/>
              </a:spcBef>
              <a:buNone/>
              <a:defRPr sz="3600" b="1" i="0" baseline="0">
                <a:solidFill>
                  <a:schemeClr val="tx1"/>
                </a:solidFill>
                <a:effectLst>
                  <a:outerShdw blurRad="50800" dist="38100" algn="l" rotWithShape="0">
                    <a:prstClr val="black">
                      <a:alpha val="40000"/>
                    </a:prstClr>
                  </a:outerShdw>
                </a:effectLst>
                <a:latin typeface="+mj-lt"/>
              </a:defRPr>
            </a:lvl1pPr>
          </a:lstStyle>
          <a:p>
            <a:pPr lvl="0"/>
            <a:endParaRPr lang="en-US" dirty="0" smtClean="0"/>
          </a:p>
        </p:txBody>
      </p:sp>
    </p:spTree>
    <p:extLst>
      <p:ext uri="{BB962C8B-B14F-4D97-AF65-F5344CB8AC3E}">
        <p14:creationId xmlns:p14="http://schemas.microsoft.com/office/powerpoint/2010/main" val="2274872062"/>
      </p:ext>
    </p:extLst>
  </p:cSld>
  <p:clrMapOvr>
    <a:masterClrMapping/>
  </p:clrMapOvr>
  <p:timing>
    <p:tnLst>
      <p:par>
        <p:cTn xmlns:p14="http://schemas.microsoft.com/office/powerpoint/2010/mai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hart with Tex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 name="Chart Placeholder 4"/>
          <p:cNvSpPr>
            <a:spLocks noGrp="1"/>
          </p:cNvSpPr>
          <p:nvPr>
            <p:ph type="chart" sz="quarter" idx="13"/>
          </p:nvPr>
        </p:nvSpPr>
        <p:spPr>
          <a:xfrm>
            <a:off x="4648200" y="1371600"/>
            <a:ext cx="4419600" cy="49530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6" name="Text Placeholder 5"/>
          <p:cNvSpPr>
            <a:spLocks noGrp="1"/>
          </p:cNvSpPr>
          <p:nvPr>
            <p:ph type="body" sz="quarter" idx="15"/>
          </p:nvPr>
        </p:nvSpPr>
        <p:spPr>
          <a:xfrm>
            <a:off x="76200" y="1371600"/>
            <a:ext cx="4419600" cy="4953000"/>
          </a:xfrm>
          <a:prstGeom prst="rect">
            <a:avLst/>
          </a:prstGeom>
        </p:spPr>
        <p:txBody>
          <a:bodyPr tIns="228600"/>
          <a:lstStyle>
            <a:lvl1pPr>
              <a:defRPr sz="1600"/>
            </a:lvl1pPr>
            <a:lvl2pPr>
              <a:defRPr sz="1800"/>
            </a:lvl2pPr>
            <a:lvl3pPr>
              <a:defRPr sz="1600"/>
            </a:lvl3pPr>
          </a:lstStyle>
          <a:p>
            <a:pPr lvl="0"/>
            <a:endParaRPr lang="en-US" dirty="0" smtClean="0"/>
          </a:p>
        </p:txBody>
      </p:sp>
      <p:sp>
        <p:nvSpPr>
          <p:cNvPr id="9" name="Slide Number Placeholder 2"/>
          <p:cNvSpPr>
            <a:spLocks noGrp="1"/>
          </p:cNvSpPr>
          <p:nvPr>
            <p:ph type="sldNum" sz="quarter" idx="16"/>
          </p:nvPr>
        </p:nvSpPr>
        <p:spPr/>
        <p:txBody>
          <a:bodyPr/>
          <a:lstStyle>
            <a:lvl1pPr>
              <a:defRPr/>
            </a:lvl1pPr>
          </a:lstStyle>
          <a:p>
            <a:pPr>
              <a:defRPr/>
            </a:pPr>
            <a:fld id="{598D4066-0BD0-479F-AEE6-4895A5F0A301}"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1646743607"/>
      </p:ext>
    </p:extLst>
  </p:cSld>
  <p:clrMapOvr>
    <a:masterClrMapping/>
  </p:clrMapOvr>
  <p:timing>
    <p:tnLst>
      <p:par>
        <p:cTn xmlns:p14="http://schemas.microsoft.com/office/powerpoint/2010/mai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Table Placeholder 5"/>
          <p:cNvSpPr>
            <a:spLocks noGrp="1"/>
          </p:cNvSpPr>
          <p:nvPr>
            <p:ph type="tbl" sz="quarter" idx="11"/>
          </p:nvPr>
        </p:nvSpPr>
        <p:spPr>
          <a:xfrm>
            <a:off x="76200" y="990600"/>
            <a:ext cx="8991600" cy="5334000"/>
          </a:xfrm>
          <a:prstGeom prst="rect">
            <a:avLst/>
          </a:prstGeom>
        </p:spPr>
        <p:txBody>
          <a:bodyPr/>
          <a:lstStyle>
            <a:lvl1pPr marL="0" indent="0">
              <a:buNone/>
              <a:defRPr sz="1600"/>
            </a:lvl1pPr>
          </a:lstStyle>
          <a:p>
            <a:pPr lvl="0"/>
            <a:endParaRPr lang="en-US" noProof="0" dirty="0"/>
          </a:p>
        </p:txBody>
      </p:sp>
      <p:sp>
        <p:nvSpPr>
          <p:cNvPr id="4" name="Slide Number Placeholder 2"/>
          <p:cNvSpPr>
            <a:spLocks noGrp="1"/>
          </p:cNvSpPr>
          <p:nvPr>
            <p:ph type="sldNum" sz="quarter" idx="12"/>
          </p:nvPr>
        </p:nvSpPr>
        <p:spPr/>
        <p:txBody>
          <a:bodyPr/>
          <a:lstStyle>
            <a:lvl1pPr>
              <a:defRPr/>
            </a:lvl1pPr>
          </a:lstStyle>
          <a:p>
            <a:pPr>
              <a:defRPr/>
            </a:pPr>
            <a:fld id="{29C6B33E-063E-485C-90E2-F7E38E7E8E6C}"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825596809"/>
      </p:ext>
    </p:extLst>
  </p:cSld>
  <p:clrMapOvr>
    <a:masterClrMapping/>
  </p:clrMapOvr>
  <p:timing>
    <p:tnLst>
      <p:par>
        <p:cTn xmlns:p14="http://schemas.microsoft.com/office/powerpoint/2010/mai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able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Text Placeholder 5"/>
          <p:cNvSpPr>
            <a:spLocks noGrp="1"/>
          </p:cNvSpPr>
          <p:nvPr>
            <p:ph type="body" sz="quarter" idx="12"/>
          </p:nvPr>
        </p:nvSpPr>
        <p:spPr>
          <a:xfrm>
            <a:off x="76200" y="990600"/>
            <a:ext cx="8991600" cy="563880"/>
          </a:xfrm>
          <a:prstGeom prst="rect">
            <a:avLst/>
          </a:prstGeom>
        </p:spPr>
        <p:txBody>
          <a:bodyPr lIns="91440" rIns="91440" anchor="t" anchorCtr="0"/>
          <a:lstStyle>
            <a:lvl1pPr marL="0" indent="0">
              <a:buNone/>
              <a:defRPr sz="1600" b="1"/>
            </a:lvl1pPr>
          </a:lstStyle>
          <a:p>
            <a:pPr lvl="0"/>
            <a:endParaRPr lang="en-US" dirty="0" smtClean="0"/>
          </a:p>
        </p:txBody>
      </p:sp>
      <p:sp>
        <p:nvSpPr>
          <p:cNvPr id="7" name="Table Placeholder 6"/>
          <p:cNvSpPr>
            <a:spLocks noGrp="1"/>
          </p:cNvSpPr>
          <p:nvPr>
            <p:ph type="tbl" sz="quarter" idx="13"/>
          </p:nvPr>
        </p:nvSpPr>
        <p:spPr>
          <a:xfrm>
            <a:off x="76200" y="1645920"/>
            <a:ext cx="8991600" cy="4678680"/>
          </a:xfrm>
          <a:prstGeom prst="rect">
            <a:avLst/>
          </a:prstGeom>
        </p:spPr>
        <p:txBody>
          <a:bodyPr/>
          <a:lstStyle>
            <a:lvl1pPr marL="0" indent="0">
              <a:buNone/>
              <a:defRPr sz="1600"/>
            </a:lvl1pPr>
          </a:lstStyle>
          <a:p>
            <a:pPr lvl="0"/>
            <a:endParaRPr lang="en-US" noProof="0" dirty="0"/>
          </a:p>
        </p:txBody>
      </p:sp>
      <p:sp>
        <p:nvSpPr>
          <p:cNvPr id="5" name="Slide Number Placeholder 2"/>
          <p:cNvSpPr>
            <a:spLocks noGrp="1"/>
          </p:cNvSpPr>
          <p:nvPr>
            <p:ph type="sldNum" sz="quarter" idx="14"/>
          </p:nvPr>
        </p:nvSpPr>
        <p:spPr/>
        <p:txBody>
          <a:bodyPr/>
          <a:lstStyle>
            <a:lvl1pPr>
              <a:defRPr/>
            </a:lvl1pPr>
          </a:lstStyle>
          <a:p>
            <a:pPr>
              <a:defRPr/>
            </a:pPr>
            <a:fld id="{59AF6EB4-8291-4BF6-BDAA-D1320C2131F6}"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788558296"/>
      </p:ext>
    </p:extLst>
  </p:cSld>
  <p:clrMapOvr>
    <a:masterClrMapping/>
  </p:clrMapOvr>
  <p:timing>
    <p:tnLst>
      <p:par>
        <p:cTn xmlns:p14="http://schemas.microsoft.com/office/powerpoint/2010/mai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op/Bottom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8991600" cy="23622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2"/>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7" name="Chart Placeholder 4"/>
          <p:cNvSpPr>
            <a:spLocks noGrp="1"/>
          </p:cNvSpPr>
          <p:nvPr>
            <p:ph type="chart" sz="quarter" idx="13"/>
          </p:nvPr>
        </p:nvSpPr>
        <p:spPr>
          <a:xfrm>
            <a:off x="76200" y="3962400"/>
            <a:ext cx="8991600" cy="2362200"/>
          </a:xfrm>
          <a:prstGeom prst="rect">
            <a:avLst/>
          </a:prstGeom>
        </p:spPr>
        <p:txBody>
          <a:bodyPr/>
          <a:lstStyle>
            <a:lvl1pPr marL="0" indent="0">
              <a:buNone/>
              <a:defRPr sz="1600"/>
            </a:lvl1pPr>
          </a:lstStyle>
          <a:p>
            <a:pPr lvl="0"/>
            <a:endParaRPr lang="en-US" noProof="0" dirty="0"/>
          </a:p>
        </p:txBody>
      </p:sp>
      <p:sp>
        <p:nvSpPr>
          <p:cNvPr id="9" name="Slide Number Placeholder 2"/>
          <p:cNvSpPr>
            <a:spLocks noGrp="1"/>
          </p:cNvSpPr>
          <p:nvPr>
            <p:ph type="sldNum" sz="quarter" idx="14"/>
          </p:nvPr>
        </p:nvSpPr>
        <p:spPr/>
        <p:txBody>
          <a:bodyPr/>
          <a:lstStyle>
            <a:lvl1pPr>
              <a:defRPr/>
            </a:lvl1pPr>
          </a:lstStyle>
          <a:p>
            <a:pPr>
              <a:defRPr/>
            </a:pPr>
            <a:fld id="{E0B02DE8-7990-437B-B3D0-0CD90328275C}"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10" name="Straight Connector 9"/>
          <p:cNvCxnSpPr/>
          <p:nvPr userDrawn="1"/>
        </p:nvCxnSpPr>
        <p:spPr>
          <a:xfrm>
            <a:off x="76200" y="3886200"/>
            <a:ext cx="8991600" cy="0"/>
          </a:xfrm>
          <a:prstGeom prst="line">
            <a:avLst/>
          </a:prstGeom>
          <a:ln w="25400">
            <a:gradFill flip="none" rotWithShape="1">
              <a:gsLst>
                <a:gs pos="33000">
                  <a:srgbClr val="BDBDBD"/>
                </a:gs>
                <a:gs pos="100000">
                  <a:schemeClr val="tx2"/>
                </a:gs>
                <a:gs pos="0">
                  <a:schemeClr val="tx2">
                    <a:lumMod val="20000"/>
                    <a:lumOff val="80000"/>
                  </a:schemeClr>
                </a:gs>
              </a:gsLst>
              <a:lin ang="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303020"/>
      </p:ext>
    </p:extLst>
  </p:cSld>
  <p:clrMapOvr>
    <a:masterClrMapping/>
  </p:clrMapOvr>
  <p:timing>
    <p:tnLst>
      <p:par>
        <p:cTn xmlns:p14="http://schemas.microsoft.com/office/powerpoint/2010/mai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op/Bottom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990600"/>
            <a:ext cx="8991600" cy="2590800"/>
          </a:xfrm>
          <a:prstGeom prst="rect">
            <a:avLst/>
          </a:prstGeom>
        </p:spPr>
        <p:txBody>
          <a:bodyPr/>
          <a:lstStyle>
            <a:lvl1pPr marL="0" indent="0">
              <a:buNone/>
              <a:defRPr sz="1600"/>
            </a:lvl1pPr>
          </a:lstStyle>
          <a:p>
            <a:pPr lvl="0"/>
            <a:endParaRPr lang="en-US" noProof="0" dirty="0"/>
          </a:p>
        </p:txBody>
      </p:sp>
      <p:sp>
        <p:nvSpPr>
          <p:cNvPr id="7" name="Chart Placeholder 4"/>
          <p:cNvSpPr>
            <a:spLocks noGrp="1"/>
          </p:cNvSpPr>
          <p:nvPr>
            <p:ph type="chart" sz="quarter" idx="13"/>
          </p:nvPr>
        </p:nvSpPr>
        <p:spPr>
          <a:xfrm>
            <a:off x="76200" y="3733800"/>
            <a:ext cx="8991600" cy="2590800"/>
          </a:xfrm>
          <a:prstGeom prst="rect">
            <a:avLst/>
          </a:prstGeom>
        </p:spPr>
        <p:txBody>
          <a:bodyPr/>
          <a:lstStyle>
            <a:lvl1pPr marL="0" indent="0">
              <a:buNone/>
              <a:defRPr sz="1600"/>
            </a:lvl1pPr>
          </a:lstStyle>
          <a:p>
            <a:pPr lvl="0"/>
            <a:endParaRPr lang="en-US" noProof="0" dirty="0"/>
          </a:p>
        </p:txBody>
      </p:sp>
      <p:sp>
        <p:nvSpPr>
          <p:cNvPr id="8" name="Slide Number Placeholder 2"/>
          <p:cNvSpPr>
            <a:spLocks noGrp="1"/>
          </p:cNvSpPr>
          <p:nvPr>
            <p:ph type="sldNum" sz="quarter" idx="14"/>
          </p:nvPr>
        </p:nvSpPr>
        <p:spPr/>
        <p:txBody>
          <a:bodyPr/>
          <a:lstStyle>
            <a:lvl1pPr>
              <a:defRPr/>
            </a:lvl1pPr>
          </a:lstStyle>
          <a:p>
            <a:pPr>
              <a:defRPr/>
            </a:pPr>
            <a:fld id="{F373F93A-FC9B-4CF6-ADD0-CCC8BE95086E}"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9" name="Straight Connector 8"/>
          <p:cNvCxnSpPr/>
          <p:nvPr userDrawn="1"/>
        </p:nvCxnSpPr>
        <p:spPr>
          <a:xfrm>
            <a:off x="76200" y="3657600"/>
            <a:ext cx="8991600" cy="0"/>
          </a:xfrm>
          <a:prstGeom prst="line">
            <a:avLst/>
          </a:prstGeom>
          <a:ln w="25400">
            <a:gradFill flip="none" rotWithShape="1">
              <a:gsLst>
                <a:gs pos="33000">
                  <a:srgbClr val="BDBDBD"/>
                </a:gs>
                <a:gs pos="100000">
                  <a:schemeClr val="tx2"/>
                </a:gs>
                <a:gs pos="0">
                  <a:schemeClr val="tx2">
                    <a:lumMod val="20000"/>
                    <a:lumOff val="80000"/>
                  </a:schemeClr>
                </a:gs>
              </a:gsLst>
              <a:lin ang="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6183258"/>
      </p:ext>
    </p:extLst>
  </p:cSld>
  <p:clrMapOvr>
    <a:masterClrMapping/>
  </p:clrMapOvr>
  <p:timing>
    <p:tnLst>
      <p:par>
        <p:cTn xmlns:p14="http://schemas.microsoft.com/office/powerpoint/2010/mai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tatement Pair Chart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8" name="Text Placeholder 5"/>
          <p:cNvSpPr>
            <a:spLocks noGrp="1"/>
          </p:cNvSpPr>
          <p:nvPr>
            <p:ph type="body" sz="quarter" idx="14"/>
          </p:nvPr>
        </p:nvSpPr>
        <p:spPr>
          <a:xfrm>
            <a:off x="76200" y="990600"/>
            <a:ext cx="8991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6" name="Text Placeholder 5"/>
          <p:cNvSpPr>
            <a:spLocks noGrp="1"/>
          </p:cNvSpPr>
          <p:nvPr>
            <p:ph type="body" sz="quarter" idx="15"/>
          </p:nvPr>
        </p:nvSpPr>
        <p:spPr>
          <a:xfrm>
            <a:off x="76200" y="1676400"/>
            <a:ext cx="2362200" cy="4648200"/>
          </a:xfrm>
          <a:prstGeom prst="rect">
            <a:avLst/>
          </a:prstGeom>
        </p:spPr>
        <p:txBody>
          <a:bodyPr anchor="ctr" anchorCtr="0"/>
          <a:lstStyle>
            <a:lvl1pPr marL="0" indent="0" algn="l">
              <a:buNone/>
              <a:defRPr sz="1600"/>
            </a:lvl1pPr>
            <a:lvl2pPr>
              <a:defRPr sz="1800"/>
            </a:lvl2pPr>
            <a:lvl3pPr>
              <a:defRPr sz="1600"/>
            </a:lvl3pPr>
          </a:lstStyle>
          <a:p>
            <a:pPr lvl="0"/>
            <a:endParaRPr lang="en-US" dirty="0" smtClean="0"/>
          </a:p>
        </p:txBody>
      </p:sp>
      <p:sp>
        <p:nvSpPr>
          <p:cNvPr id="9" name="Text Placeholder 5"/>
          <p:cNvSpPr>
            <a:spLocks noGrp="1"/>
          </p:cNvSpPr>
          <p:nvPr>
            <p:ph type="body" sz="quarter" idx="16"/>
          </p:nvPr>
        </p:nvSpPr>
        <p:spPr>
          <a:xfrm>
            <a:off x="6705600" y="1676400"/>
            <a:ext cx="2362200" cy="4648200"/>
          </a:xfrm>
          <a:prstGeom prst="rect">
            <a:avLst/>
          </a:prstGeom>
        </p:spPr>
        <p:txBody>
          <a:bodyPr anchor="ctr" anchorCtr="0"/>
          <a:lstStyle>
            <a:lvl1pPr marL="0" indent="0" algn="r">
              <a:buNone/>
              <a:defRPr sz="1600"/>
            </a:lvl1pPr>
            <a:lvl2pPr>
              <a:defRPr sz="1800"/>
            </a:lvl2pPr>
            <a:lvl3pPr>
              <a:defRPr sz="1600"/>
            </a:lvl3pPr>
          </a:lstStyle>
          <a:p>
            <a:pPr lvl="0"/>
            <a:endParaRPr lang="en-US" dirty="0" smtClean="0"/>
          </a:p>
        </p:txBody>
      </p:sp>
      <p:sp>
        <p:nvSpPr>
          <p:cNvPr id="5" name="Chart Placeholder 4"/>
          <p:cNvSpPr>
            <a:spLocks noGrp="1"/>
          </p:cNvSpPr>
          <p:nvPr>
            <p:ph type="chart" sz="quarter" idx="17"/>
          </p:nvPr>
        </p:nvSpPr>
        <p:spPr>
          <a:xfrm>
            <a:off x="2514600" y="1676400"/>
            <a:ext cx="4114800" cy="4648200"/>
          </a:xfrm>
          <a:prstGeom prst="rect">
            <a:avLst/>
          </a:prstGeom>
        </p:spPr>
        <p:txBody>
          <a:bodyPr/>
          <a:lstStyle>
            <a:lvl1pPr marL="0" indent="0">
              <a:buNone/>
              <a:defRPr sz="1600"/>
            </a:lvl1pPr>
          </a:lstStyle>
          <a:p>
            <a:pPr lvl="0"/>
            <a:endParaRPr lang="en-US" noProof="0" dirty="0"/>
          </a:p>
        </p:txBody>
      </p:sp>
      <p:sp>
        <p:nvSpPr>
          <p:cNvPr id="7" name="Slide Number Placeholder 2"/>
          <p:cNvSpPr>
            <a:spLocks noGrp="1"/>
          </p:cNvSpPr>
          <p:nvPr>
            <p:ph type="sldNum" sz="quarter" idx="18"/>
          </p:nvPr>
        </p:nvSpPr>
        <p:spPr/>
        <p:txBody>
          <a:bodyPr/>
          <a:lstStyle>
            <a:lvl1pPr>
              <a:defRPr/>
            </a:lvl1pPr>
          </a:lstStyle>
          <a:p>
            <a:pPr>
              <a:defRPr/>
            </a:pPr>
            <a:fld id="{2DBDB99D-3AA9-4A09-86C2-1123EDA02069}"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487832500"/>
      </p:ext>
    </p:extLst>
  </p:cSld>
  <p:clrMapOvr>
    <a:masterClrMapping/>
  </p:clrMapOvr>
  <p:timing>
    <p:tnLst>
      <p:par>
        <p:cTn xmlns:p14="http://schemas.microsoft.com/office/powerpoint/2010/mai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tatement Pair Chart (Butterfly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8" name="Text Placeholder 5"/>
          <p:cNvSpPr>
            <a:spLocks noGrp="1"/>
          </p:cNvSpPr>
          <p:nvPr>
            <p:ph type="body" sz="quarter" idx="14"/>
          </p:nvPr>
        </p:nvSpPr>
        <p:spPr>
          <a:xfrm>
            <a:off x="76200" y="990600"/>
            <a:ext cx="8991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6" name="Text Placeholder 5"/>
          <p:cNvSpPr>
            <a:spLocks noGrp="1"/>
          </p:cNvSpPr>
          <p:nvPr>
            <p:ph type="body" sz="quarter" idx="15"/>
          </p:nvPr>
        </p:nvSpPr>
        <p:spPr>
          <a:xfrm>
            <a:off x="76200" y="1676400"/>
            <a:ext cx="4419600" cy="2362200"/>
          </a:xfrm>
          <a:prstGeom prst="rect">
            <a:avLst/>
          </a:prstGeom>
        </p:spPr>
        <p:txBody>
          <a:bodyPr/>
          <a:lstStyle>
            <a:lvl1pPr marL="0" indent="0" algn="ctr">
              <a:buNone/>
              <a:defRPr sz="1600"/>
            </a:lvl1pPr>
            <a:lvl2pPr>
              <a:defRPr sz="1800"/>
            </a:lvl2pPr>
            <a:lvl3pPr>
              <a:defRPr sz="1600"/>
            </a:lvl3pPr>
          </a:lstStyle>
          <a:p>
            <a:pPr lvl="0"/>
            <a:endParaRPr lang="en-US" dirty="0" smtClean="0"/>
          </a:p>
        </p:txBody>
      </p:sp>
      <p:sp>
        <p:nvSpPr>
          <p:cNvPr id="9" name="Text Placeholder 5"/>
          <p:cNvSpPr>
            <a:spLocks noGrp="1"/>
          </p:cNvSpPr>
          <p:nvPr>
            <p:ph type="body" sz="quarter" idx="16"/>
          </p:nvPr>
        </p:nvSpPr>
        <p:spPr>
          <a:xfrm>
            <a:off x="4648200" y="1676400"/>
            <a:ext cx="4419600" cy="2362200"/>
          </a:xfrm>
          <a:prstGeom prst="rect">
            <a:avLst/>
          </a:prstGeom>
        </p:spPr>
        <p:txBody>
          <a:bodyPr/>
          <a:lstStyle>
            <a:lvl1pPr marL="0" indent="0" algn="ctr">
              <a:buNone/>
              <a:defRPr sz="1600"/>
            </a:lvl1pPr>
            <a:lvl2pPr>
              <a:defRPr sz="1800"/>
            </a:lvl2pPr>
            <a:lvl3pPr>
              <a:defRPr sz="1600"/>
            </a:lvl3pPr>
          </a:lstStyle>
          <a:p>
            <a:pPr lvl="0"/>
            <a:endParaRPr lang="en-US" dirty="0" smtClean="0"/>
          </a:p>
        </p:txBody>
      </p:sp>
      <p:sp>
        <p:nvSpPr>
          <p:cNvPr id="5" name="Chart Placeholder 4"/>
          <p:cNvSpPr>
            <a:spLocks noGrp="1"/>
          </p:cNvSpPr>
          <p:nvPr>
            <p:ph type="chart" sz="quarter" idx="17"/>
          </p:nvPr>
        </p:nvSpPr>
        <p:spPr>
          <a:xfrm>
            <a:off x="76200" y="4114800"/>
            <a:ext cx="8991600" cy="2209800"/>
          </a:xfrm>
          <a:prstGeom prst="rect">
            <a:avLst/>
          </a:prstGeom>
        </p:spPr>
        <p:txBody>
          <a:bodyPr/>
          <a:lstStyle>
            <a:lvl1pPr marL="0" indent="0">
              <a:buNone/>
              <a:defRPr sz="1600"/>
            </a:lvl1pPr>
          </a:lstStyle>
          <a:p>
            <a:pPr lvl="0"/>
            <a:endParaRPr lang="en-US" noProof="0" dirty="0"/>
          </a:p>
        </p:txBody>
      </p:sp>
      <p:sp>
        <p:nvSpPr>
          <p:cNvPr id="10" name="Slide Number Placeholder 2"/>
          <p:cNvSpPr>
            <a:spLocks noGrp="1"/>
          </p:cNvSpPr>
          <p:nvPr>
            <p:ph type="sldNum" sz="quarter" idx="18"/>
          </p:nvPr>
        </p:nvSpPr>
        <p:spPr/>
        <p:txBody>
          <a:bodyPr/>
          <a:lstStyle>
            <a:lvl1pPr>
              <a:defRPr/>
            </a:lvl1pPr>
          </a:lstStyle>
          <a:p>
            <a:pPr>
              <a:defRPr/>
            </a:pPr>
            <a:fld id="{F51C9384-5F6E-4753-8937-DA8AB0E4C854}"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11" name="Straight Connector 10"/>
          <p:cNvCxnSpPr/>
          <p:nvPr userDrawn="1"/>
        </p:nvCxnSpPr>
        <p:spPr>
          <a:xfrm>
            <a:off x="4572000" y="1676400"/>
            <a:ext cx="0" cy="23622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7442233"/>
      </p:ext>
    </p:extLst>
  </p:cSld>
  <p:clrMapOvr>
    <a:masterClrMapping/>
  </p:clrMapOvr>
  <p:timing>
    <p:tnLst>
      <p:par>
        <p:cTn xmlns:p14="http://schemas.microsoft.com/office/powerpoint/2010/mai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0"/>
          </p:nvPr>
        </p:nvSpPr>
        <p:spPr/>
        <p:txBody>
          <a:bodyPr/>
          <a:lstStyle>
            <a:lvl1pPr>
              <a:defRPr/>
            </a:lvl1pPr>
          </a:lstStyle>
          <a:p>
            <a:pPr>
              <a:defRPr/>
            </a:pPr>
            <a:fld id="{4D26883B-A0E4-4FB3-ADC3-5178B686DC0A}"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518234435"/>
      </p:ext>
    </p:extLst>
  </p:cSld>
  <p:clrMapOvr>
    <a:masterClrMapping/>
  </p:clrMapOvr>
  <p:timing>
    <p:tnLst>
      <p:par>
        <p:cTn xmlns:p14="http://schemas.microsoft.com/office/powerpoint/2010/mai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Text Placeholder 4"/>
          <p:cNvSpPr>
            <a:spLocks noGrp="1"/>
          </p:cNvSpPr>
          <p:nvPr>
            <p:ph type="body" sz="quarter" idx="11"/>
          </p:nvPr>
        </p:nvSpPr>
        <p:spPr>
          <a:xfrm>
            <a:off x="76200" y="990600"/>
            <a:ext cx="8991600" cy="5334000"/>
          </a:xfrm>
          <a:prstGeom prst="rect">
            <a:avLst/>
          </a:prstGeom>
        </p:spPr>
        <p:txBody>
          <a:bodyPr tIns="228600"/>
          <a:lstStyle>
            <a:lvl1pPr>
              <a:defRPr sz="2400"/>
            </a:lvl1pPr>
            <a:lvl2pPr>
              <a:defRPr sz="2000"/>
            </a:lvl2pPr>
            <a:lvl3pPr>
              <a:defRPr sz="1800"/>
            </a:lvl3pPr>
          </a:lstStyle>
          <a:p>
            <a:pPr lvl="0"/>
            <a:endParaRPr lang="en-US" dirty="0" smtClean="0"/>
          </a:p>
        </p:txBody>
      </p:sp>
      <p:sp>
        <p:nvSpPr>
          <p:cNvPr id="4" name="Slide Number Placeholder 2"/>
          <p:cNvSpPr>
            <a:spLocks noGrp="1"/>
          </p:cNvSpPr>
          <p:nvPr>
            <p:ph type="sldNum" sz="quarter" idx="12"/>
          </p:nvPr>
        </p:nvSpPr>
        <p:spPr/>
        <p:txBody>
          <a:bodyPr/>
          <a:lstStyle>
            <a:lvl1pPr>
              <a:defRPr/>
            </a:lvl1pPr>
          </a:lstStyle>
          <a:p>
            <a:pPr>
              <a:defRPr/>
            </a:pPr>
            <a:fld id="{21ACCFDB-04E1-47BF-B431-A0872F88D668}"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2444024109"/>
      </p:ext>
    </p:extLst>
  </p:cSld>
  <p:clrMapOvr>
    <a:masterClrMapping/>
  </p:clrMapOvr>
  <p:timing>
    <p:tnLst>
      <p:par>
        <p:cTn xmlns:p14="http://schemas.microsoft.com/office/powerpoint/2010/mai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990600"/>
            <a:ext cx="8991600" cy="5334000"/>
          </a:xfrm>
          <a:prstGeom prst="rect">
            <a:avLst/>
          </a:prstGeom>
        </p:spPr>
        <p:txBody>
          <a:bodyPr/>
          <a:lstStyle>
            <a:lvl1pPr marL="0" indent="0">
              <a:buNone/>
              <a:defRPr sz="1600"/>
            </a:lvl1pPr>
          </a:lstStyle>
          <a:p>
            <a:pPr lvl="0"/>
            <a:endParaRPr lang="en-US" noProof="0" dirty="0"/>
          </a:p>
        </p:txBody>
      </p:sp>
      <p:sp>
        <p:nvSpPr>
          <p:cNvPr id="4" name="Slide Number Placeholder 2"/>
          <p:cNvSpPr>
            <a:spLocks noGrp="1"/>
          </p:cNvSpPr>
          <p:nvPr>
            <p:ph type="sldNum" sz="quarter" idx="12"/>
          </p:nvPr>
        </p:nvSpPr>
        <p:spPr/>
        <p:txBody>
          <a:bodyPr/>
          <a:lstStyle>
            <a:lvl1pPr>
              <a:defRPr/>
            </a:lvl1pPr>
          </a:lstStyle>
          <a:p>
            <a:pPr>
              <a:defRPr/>
            </a:pPr>
            <a:fld id="{E641E48B-B291-42F8-9EB1-5C85938EBC5F}"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649585858"/>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er - Normal">
    <p:spTree>
      <p:nvGrpSpPr>
        <p:cNvPr id="1" name=""/>
        <p:cNvGrpSpPr/>
        <p:nvPr/>
      </p:nvGrpSpPr>
      <p:grpSpPr>
        <a:xfrm>
          <a:off x="0" y="0"/>
          <a:ext cx="0" cy="0"/>
          <a:chOff x="0" y="0"/>
          <a:chExt cx="0" cy="0"/>
        </a:xfrm>
      </p:grpSpPr>
      <p:sp>
        <p:nvSpPr>
          <p:cNvPr id="2" name="Rectangle 4"/>
          <p:cNvSpPr/>
          <p:nvPr userDrawn="1"/>
        </p:nvSpPr>
        <p:spPr>
          <a:xfrm>
            <a:off x="2880360" y="6126887"/>
            <a:ext cx="3975100" cy="276999"/>
          </a:xfrm>
          <a:prstGeom prst="rect">
            <a:avLst/>
          </a:prstGeom>
        </p:spPr>
        <p:txBody>
          <a:bodyPr anchor="ctr">
            <a:spAutoFit/>
          </a:bodyPr>
          <a:lstStyle/>
          <a:p>
            <a:pPr algn="ctr" fontAlgn="auto">
              <a:spcBef>
                <a:spcPts val="0"/>
              </a:spcBef>
              <a:spcAft>
                <a:spcPts val="0"/>
              </a:spcAft>
              <a:defRPr/>
            </a:pPr>
            <a:r>
              <a:rPr lang="en-US" sz="1200" b="1" dirty="0">
                <a:solidFill>
                  <a:schemeClr val="tx1">
                    <a:lumMod val="75000"/>
                    <a:lumOff val="25000"/>
                  </a:schemeClr>
                </a:solidFill>
                <a:latin typeface="+mn-lt"/>
              </a:rPr>
              <a:t>1901 L Street NW, Suite </a:t>
            </a:r>
            <a:r>
              <a:rPr lang="en-US" sz="1200" b="1" dirty="0" smtClean="0">
                <a:solidFill>
                  <a:schemeClr val="tx1">
                    <a:lumMod val="75000"/>
                    <a:lumOff val="25000"/>
                  </a:schemeClr>
                </a:solidFill>
                <a:latin typeface="+mn-lt"/>
              </a:rPr>
              <a:t>702, </a:t>
            </a:r>
            <a:r>
              <a:rPr lang="en-US" sz="1200" b="1" dirty="0">
                <a:solidFill>
                  <a:schemeClr val="tx1">
                    <a:lumMod val="75000"/>
                    <a:lumOff val="25000"/>
                  </a:schemeClr>
                </a:solidFill>
                <a:latin typeface="+mn-lt"/>
              </a:rPr>
              <a:t>Washington, DC, 20036</a:t>
            </a:r>
          </a:p>
        </p:txBody>
      </p:sp>
      <p:sp>
        <p:nvSpPr>
          <p:cNvPr id="4" name="Rectangle 3"/>
          <p:cNvSpPr/>
          <p:nvPr userDrawn="1"/>
        </p:nvSpPr>
        <p:spPr>
          <a:xfrm>
            <a:off x="457200" y="6124575"/>
            <a:ext cx="2057400" cy="276999"/>
          </a:xfrm>
          <a:prstGeom prst="rect">
            <a:avLst/>
          </a:prstGeom>
        </p:spPr>
        <p:txBody>
          <a:bodyPr wrap="square" anchor="ctr">
            <a:spAutoFit/>
          </a:bodyPr>
          <a:lstStyle/>
          <a:p>
            <a:pPr algn="l" fontAlgn="auto">
              <a:spcBef>
                <a:spcPts val="0"/>
              </a:spcBef>
              <a:spcAft>
                <a:spcPts val="0"/>
              </a:spcAft>
              <a:defRPr/>
            </a:pPr>
            <a:r>
              <a:rPr lang="en-US" sz="1200" b="1" dirty="0" smtClean="0">
                <a:solidFill>
                  <a:schemeClr val="tx1">
                    <a:lumMod val="75000"/>
                    <a:lumOff val="25000"/>
                  </a:schemeClr>
                </a:solidFill>
                <a:latin typeface="+mn-lt"/>
              </a:rPr>
              <a:t>www.gba</a:t>
            </a:r>
            <a:r>
              <a:rPr lang="en-US" sz="1200" b="1" baseline="0" dirty="0" smtClean="0">
                <a:solidFill>
                  <a:schemeClr val="tx1">
                    <a:lumMod val="75000"/>
                    <a:lumOff val="25000"/>
                  </a:schemeClr>
                </a:solidFill>
                <a:latin typeface="+mn-lt"/>
              </a:rPr>
              <a:t>strategies</a:t>
            </a:r>
            <a:r>
              <a:rPr lang="en-US" sz="1200" b="1" dirty="0" smtClean="0">
                <a:solidFill>
                  <a:schemeClr val="tx1">
                    <a:lumMod val="75000"/>
                    <a:lumOff val="25000"/>
                  </a:schemeClr>
                </a:solidFill>
                <a:latin typeface="+mn-lt"/>
              </a:rPr>
              <a:t>.com</a:t>
            </a:r>
            <a:endParaRPr lang="en-US" sz="1200" b="1" dirty="0">
              <a:solidFill>
                <a:schemeClr val="tx1">
                  <a:lumMod val="75000"/>
                  <a:lumOff val="25000"/>
                </a:schemeClr>
              </a:solidFill>
              <a:latin typeface="+mn-lt"/>
            </a:endParaRPr>
          </a:p>
        </p:txBody>
      </p:sp>
      <p:sp>
        <p:nvSpPr>
          <p:cNvPr id="5" name="Rectangle 8"/>
          <p:cNvSpPr/>
          <p:nvPr userDrawn="1"/>
        </p:nvSpPr>
        <p:spPr>
          <a:xfrm>
            <a:off x="7223760" y="6124575"/>
            <a:ext cx="1447800" cy="276999"/>
          </a:xfrm>
          <a:prstGeom prst="rect">
            <a:avLst/>
          </a:prstGeom>
        </p:spPr>
        <p:txBody>
          <a:bodyPr wrap="square" anchor="ctr">
            <a:spAutoFit/>
          </a:bodyPr>
          <a:lstStyle/>
          <a:p>
            <a:pPr algn="r" fontAlgn="auto">
              <a:spcBef>
                <a:spcPts val="0"/>
              </a:spcBef>
              <a:spcAft>
                <a:spcPts val="0"/>
              </a:spcAft>
              <a:defRPr/>
            </a:pPr>
            <a:r>
              <a:rPr lang="en-US" sz="1200" b="1" dirty="0" smtClean="0">
                <a:solidFill>
                  <a:prstClr val="black">
                    <a:lumMod val="75000"/>
                    <a:lumOff val="25000"/>
                  </a:prstClr>
                </a:solidFill>
                <a:latin typeface="+mn-lt"/>
              </a:rPr>
              <a:t>+1 202 621 1411</a:t>
            </a:r>
            <a:endParaRPr lang="en-US" sz="1200" b="1" dirty="0">
              <a:solidFill>
                <a:prstClr val="black">
                  <a:lumMod val="75000"/>
                  <a:lumOff val="25000"/>
                </a:prstClr>
              </a:solidFill>
              <a:latin typeface="+mn-lt"/>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33500" y="2667000"/>
            <a:ext cx="6477000" cy="762000"/>
          </a:xfrm>
          <a:prstGeom prst="rect">
            <a:avLst/>
          </a:prstGeom>
        </p:spPr>
      </p:pic>
    </p:spTree>
    <p:extLst>
      <p:ext uri="{BB962C8B-B14F-4D97-AF65-F5344CB8AC3E}">
        <p14:creationId xmlns:p14="http://schemas.microsoft.com/office/powerpoint/2010/main" val="2000936245"/>
      </p:ext>
    </p:extLst>
  </p:cSld>
  <p:clrMapOvr>
    <a:masterClrMapping/>
  </p:clrMapOvr>
  <p:timing>
    <p:tnLst>
      <p:par>
        <p:cTn xmlns:p14="http://schemas.microsoft.com/office/powerpoint/2010/mai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Single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8991600" cy="49530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2"/>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7" name="Slide Number Placeholder 2"/>
          <p:cNvSpPr>
            <a:spLocks noGrp="1"/>
          </p:cNvSpPr>
          <p:nvPr>
            <p:ph type="sldNum" sz="quarter" idx="13"/>
          </p:nvPr>
        </p:nvSpPr>
        <p:spPr/>
        <p:txBody>
          <a:bodyPr/>
          <a:lstStyle>
            <a:lvl1pPr>
              <a:defRPr/>
            </a:lvl1pPr>
          </a:lstStyle>
          <a:p>
            <a:pPr>
              <a:defRPr/>
            </a:pPr>
            <a:fld id="{8F4548D7-DD86-4772-8DB7-3AD0FFF39C13}"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39729202"/>
      </p:ext>
    </p:extLst>
  </p:cSld>
  <p:clrMapOvr>
    <a:masterClrMapping/>
  </p:clrMapOvr>
  <p:timing>
    <p:tnLst>
      <p:par>
        <p:cTn xmlns:p14="http://schemas.microsoft.com/office/powerpoint/2010/mai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ouble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4419600" cy="4953000"/>
          </a:xfrm>
          <a:prstGeom prst="rect">
            <a:avLst/>
          </a:prstGeom>
        </p:spPr>
        <p:txBody>
          <a:bodyPr/>
          <a:lstStyle>
            <a:lvl1pPr marL="0" indent="0">
              <a:buNone/>
              <a:defRPr sz="1600"/>
            </a:lvl1pPr>
          </a:lstStyle>
          <a:p>
            <a:pPr lvl="0"/>
            <a:endParaRPr lang="en-US" noProof="0" dirty="0"/>
          </a:p>
        </p:txBody>
      </p:sp>
      <p:sp>
        <p:nvSpPr>
          <p:cNvPr id="7" name="Chart Placeholder 4"/>
          <p:cNvSpPr>
            <a:spLocks noGrp="1"/>
          </p:cNvSpPr>
          <p:nvPr>
            <p:ph type="chart" sz="quarter" idx="13"/>
          </p:nvPr>
        </p:nvSpPr>
        <p:spPr>
          <a:xfrm>
            <a:off x="4648200" y="1371600"/>
            <a:ext cx="4419600" cy="49530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76200" y="990600"/>
            <a:ext cx="8991600" cy="304800"/>
          </a:xfrm>
          <a:prstGeom prst="rect">
            <a:avLst/>
          </a:prstGeom>
        </p:spPr>
        <p:txBody>
          <a:bodyPr lIns="91440" rIns="91440" anchor="t" anchorCtr="0"/>
          <a:lstStyle>
            <a:lvl1pPr marL="0" indent="0">
              <a:buNone/>
              <a:defRPr sz="1600" b="1"/>
            </a:lvl1pPr>
            <a:lvl2pPr marL="457200" indent="0">
              <a:buNone/>
              <a:defRPr/>
            </a:lvl2pPr>
          </a:lstStyle>
          <a:p>
            <a:pPr lvl="0"/>
            <a:endParaRPr lang="en-US" dirty="0" smtClean="0"/>
          </a:p>
        </p:txBody>
      </p:sp>
      <p:sp>
        <p:nvSpPr>
          <p:cNvPr id="9" name="Slide Number Placeholder 2"/>
          <p:cNvSpPr>
            <a:spLocks noGrp="1"/>
          </p:cNvSpPr>
          <p:nvPr>
            <p:ph type="sldNum" sz="quarter" idx="15"/>
          </p:nvPr>
        </p:nvSpPr>
        <p:spPr/>
        <p:txBody>
          <a:bodyPr/>
          <a:lstStyle>
            <a:lvl1pPr>
              <a:defRPr/>
            </a:lvl1pPr>
          </a:lstStyle>
          <a:p>
            <a:pPr>
              <a:defRPr/>
            </a:pPr>
            <a:fld id="{C8D14768-F345-47A5-854C-9AC8CDC36862}"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10" name="Straight Connector 9"/>
          <p:cNvCxnSpPr/>
          <p:nvPr userDrawn="1"/>
        </p:nvCxnSpPr>
        <p:spPr>
          <a:xfrm>
            <a:off x="4572000" y="1371600"/>
            <a:ext cx="0" cy="49530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8737782"/>
      </p:ext>
    </p:extLst>
  </p:cSld>
  <p:clrMapOvr>
    <a:masterClrMapping/>
  </p:clrMapOvr>
  <p:timing>
    <p:tnLst>
      <p:par>
        <p:cTn xmlns:p14="http://schemas.microsoft.com/office/powerpoint/2010/mai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Doubl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990600"/>
            <a:ext cx="4419600" cy="5334000"/>
          </a:xfrm>
          <a:prstGeom prst="rect">
            <a:avLst/>
          </a:prstGeom>
        </p:spPr>
        <p:txBody>
          <a:bodyPr/>
          <a:lstStyle>
            <a:lvl1pPr marL="0" indent="0">
              <a:buNone/>
              <a:defRPr sz="1600"/>
            </a:lvl1pPr>
          </a:lstStyle>
          <a:p>
            <a:pPr lvl="0"/>
            <a:endParaRPr lang="en-US" noProof="0" dirty="0"/>
          </a:p>
        </p:txBody>
      </p:sp>
      <p:sp>
        <p:nvSpPr>
          <p:cNvPr id="7" name="Chart Placeholder 4"/>
          <p:cNvSpPr>
            <a:spLocks noGrp="1"/>
          </p:cNvSpPr>
          <p:nvPr>
            <p:ph type="chart" sz="quarter" idx="12"/>
          </p:nvPr>
        </p:nvSpPr>
        <p:spPr>
          <a:xfrm>
            <a:off x="4648200" y="990600"/>
            <a:ext cx="4419600" cy="5334000"/>
          </a:xfrm>
          <a:prstGeom prst="rect">
            <a:avLst/>
          </a:prstGeom>
        </p:spPr>
        <p:txBody>
          <a:bodyPr/>
          <a:lstStyle>
            <a:lvl1pPr marL="0" indent="0">
              <a:buNone/>
              <a:defRPr sz="1600"/>
            </a:lvl1pPr>
          </a:lstStyle>
          <a:p>
            <a:pPr lvl="0"/>
            <a:endParaRPr lang="en-US" noProof="0" dirty="0"/>
          </a:p>
        </p:txBody>
      </p:sp>
      <p:sp>
        <p:nvSpPr>
          <p:cNvPr id="8" name="Slide Number Placeholder 2"/>
          <p:cNvSpPr>
            <a:spLocks noGrp="1"/>
          </p:cNvSpPr>
          <p:nvPr>
            <p:ph type="sldNum" sz="quarter" idx="13"/>
          </p:nvPr>
        </p:nvSpPr>
        <p:spPr/>
        <p:txBody>
          <a:bodyPr/>
          <a:lstStyle>
            <a:lvl1pPr>
              <a:defRPr/>
            </a:lvl1pPr>
          </a:lstStyle>
          <a:p>
            <a:pPr>
              <a:defRPr/>
            </a:pPr>
            <a:fld id="{6E70C5E3-662E-46A6-A9D4-50485B1FBAD6}"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9" name="Straight Connector 8"/>
          <p:cNvCxnSpPr/>
          <p:nvPr userDrawn="1"/>
        </p:nvCxnSpPr>
        <p:spPr>
          <a:xfrm>
            <a:off x="4572000" y="990600"/>
            <a:ext cx="0" cy="53340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1319190"/>
      </p:ext>
    </p:extLst>
  </p:cSld>
  <p:clrMapOvr>
    <a:masterClrMapping/>
  </p:clrMapOvr>
  <p:timing>
    <p:tnLst>
      <p:par>
        <p:cTn xmlns:p14="http://schemas.microsoft.com/office/powerpoint/2010/mai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Double Chart + 2 Ques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676400"/>
            <a:ext cx="4419600" cy="46482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2"/>
          </p:nvPr>
        </p:nvSpPr>
        <p:spPr>
          <a:xfrm>
            <a:off x="76200" y="990600"/>
            <a:ext cx="4419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7" name="Chart Placeholder 4"/>
          <p:cNvSpPr>
            <a:spLocks noGrp="1"/>
          </p:cNvSpPr>
          <p:nvPr>
            <p:ph type="chart" sz="quarter" idx="13"/>
          </p:nvPr>
        </p:nvSpPr>
        <p:spPr>
          <a:xfrm>
            <a:off x="4648200" y="1676400"/>
            <a:ext cx="4419600" cy="46482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4648200" y="990600"/>
            <a:ext cx="4419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10" name="Slide Number Placeholder 2"/>
          <p:cNvSpPr>
            <a:spLocks noGrp="1"/>
          </p:cNvSpPr>
          <p:nvPr>
            <p:ph type="sldNum" sz="quarter" idx="15"/>
          </p:nvPr>
        </p:nvSpPr>
        <p:spPr/>
        <p:txBody>
          <a:bodyPr/>
          <a:lstStyle>
            <a:lvl1pPr>
              <a:defRPr/>
            </a:lvl1pPr>
          </a:lstStyle>
          <a:p>
            <a:pPr>
              <a:defRPr/>
            </a:pPr>
            <a:fld id="{CA552C8D-060C-4E5D-8049-4C39906A8F8B}"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11" name="Straight Connector 10"/>
          <p:cNvCxnSpPr/>
          <p:nvPr userDrawn="1"/>
        </p:nvCxnSpPr>
        <p:spPr>
          <a:xfrm>
            <a:off x="4572000" y="990600"/>
            <a:ext cx="0" cy="53340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203678"/>
      </p:ext>
    </p:extLst>
  </p:cSld>
  <p:clrMapOvr>
    <a:masterClrMapping/>
  </p:clrMapOvr>
  <p:timing>
    <p:tnLst>
      <p:par>
        <p:cTn xmlns:p14="http://schemas.microsoft.com/office/powerpoint/2010/mai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riple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2895600" cy="49530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10" name="Chart Placeholder 4"/>
          <p:cNvSpPr>
            <a:spLocks noGrp="1"/>
          </p:cNvSpPr>
          <p:nvPr>
            <p:ph type="chart" sz="quarter" idx="15"/>
          </p:nvPr>
        </p:nvSpPr>
        <p:spPr>
          <a:xfrm>
            <a:off x="3124200" y="1371600"/>
            <a:ext cx="2895600" cy="4953000"/>
          </a:xfrm>
          <a:prstGeom prst="rect">
            <a:avLst/>
          </a:prstGeom>
        </p:spPr>
        <p:txBody>
          <a:bodyPr/>
          <a:lstStyle>
            <a:lvl1pPr marL="0" indent="0">
              <a:buNone/>
              <a:defRPr sz="1600"/>
            </a:lvl1pPr>
          </a:lstStyle>
          <a:p>
            <a:pPr lvl="0"/>
            <a:endParaRPr lang="en-US" noProof="0" dirty="0"/>
          </a:p>
        </p:txBody>
      </p:sp>
      <p:sp>
        <p:nvSpPr>
          <p:cNvPr id="11" name="Chart Placeholder 4"/>
          <p:cNvSpPr>
            <a:spLocks noGrp="1"/>
          </p:cNvSpPr>
          <p:nvPr>
            <p:ph type="chart" sz="quarter" idx="16"/>
          </p:nvPr>
        </p:nvSpPr>
        <p:spPr>
          <a:xfrm>
            <a:off x="6172200" y="1371600"/>
            <a:ext cx="2895600" cy="4953000"/>
          </a:xfrm>
          <a:prstGeom prst="rect">
            <a:avLst/>
          </a:prstGeom>
        </p:spPr>
        <p:txBody>
          <a:bodyPr/>
          <a:lstStyle>
            <a:lvl1pPr marL="0" indent="0">
              <a:buNone/>
              <a:defRPr sz="1600"/>
            </a:lvl1pPr>
          </a:lstStyle>
          <a:p>
            <a:pPr lvl="0"/>
            <a:endParaRPr lang="en-US" noProof="0" dirty="0"/>
          </a:p>
        </p:txBody>
      </p:sp>
      <p:sp>
        <p:nvSpPr>
          <p:cNvPr id="7" name="Slide Number Placeholder 2"/>
          <p:cNvSpPr>
            <a:spLocks noGrp="1"/>
          </p:cNvSpPr>
          <p:nvPr>
            <p:ph type="sldNum" sz="quarter" idx="17"/>
          </p:nvPr>
        </p:nvSpPr>
        <p:spPr/>
        <p:txBody>
          <a:bodyPr/>
          <a:lstStyle>
            <a:lvl1pPr>
              <a:defRPr/>
            </a:lvl1pPr>
          </a:lstStyle>
          <a:p>
            <a:pPr>
              <a:defRPr/>
            </a:pPr>
            <a:fld id="{A1D26576-60EF-436B-ABA1-4A977F5778EA}"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1939582212"/>
      </p:ext>
    </p:extLst>
  </p:cSld>
  <p:clrMapOvr>
    <a:masterClrMapping/>
  </p:clrMapOvr>
  <p:timing>
    <p:tnLst>
      <p:par>
        <p:cTn xmlns:p14="http://schemas.microsoft.com/office/powerpoint/2010/mai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hart with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 name="Chart Placeholder 4"/>
          <p:cNvSpPr>
            <a:spLocks noGrp="1"/>
          </p:cNvSpPr>
          <p:nvPr>
            <p:ph type="chart" sz="quarter" idx="13"/>
          </p:nvPr>
        </p:nvSpPr>
        <p:spPr>
          <a:xfrm>
            <a:off x="4648200" y="990600"/>
            <a:ext cx="4419600" cy="53340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5"/>
          </p:nvPr>
        </p:nvSpPr>
        <p:spPr>
          <a:xfrm>
            <a:off x="76200" y="990600"/>
            <a:ext cx="4419600" cy="5334000"/>
          </a:xfrm>
          <a:prstGeom prst="rect">
            <a:avLst/>
          </a:prstGeom>
        </p:spPr>
        <p:txBody>
          <a:bodyPr tIns="228600"/>
          <a:lstStyle>
            <a:lvl1pPr>
              <a:defRPr sz="1600"/>
            </a:lvl1pPr>
            <a:lvl2pPr>
              <a:defRPr sz="1800"/>
            </a:lvl2pPr>
            <a:lvl3pPr>
              <a:defRPr sz="1600"/>
            </a:lvl3pPr>
          </a:lstStyle>
          <a:p>
            <a:pPr lvl="0"/>
            <a:endParaRPr lang="en-US" dirty="0" smtClean="0"/>
          </a:p>
        </p:txBody>
      </p:sp>
      <p:sp>
        <p:nvSpPr>
          <p:cNvPr id="9" name="Slide Number Placeholder 2"/>
          <p:cNvSpPr>
            <a:spLocks noGrp="1"/>
          </p:cNvSpPr>
          <p:nvPr>
            <p:ph type="sldNum" sz="quarter" idx="16"/>
          </p:nvPr>
        </p:nvSpPr>
        <p:spPr/>
        <p:txBody>
          <a:bodyPr/>
          <a:lstStyle>
            <a:lvl1pPr>
              <a:defRPr/>
            </a:lvl1pPr>
          </a:lstStyle>
          <a:p>
            <a:pPr>
              <a:defRPr/>
            </a:pPr>
            <a:fld id="{598D4066-0BD0-479F-AEE6-4895A5F0A301}"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678604552"/>
      </p:ext>
    </p:extLst>
  </p:cSld>
  <p:clrMapOvr>
    <a:masterClrMapping/>
  </p:clrMapOvr>
  <p:timing>
    <p:tnLst>
      <p:par>
        <p:cTn xmlns:p14="http://schemas.microsoft.com/office/powerpoint/2010/mai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hart with Tex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 name="Chart Placeholder 4"/>
          <p:cNvSpPr>
            <a:spLocks noGrp="1"/>
          </p:cNvSpPr>
          <p:nvPr>
            <p:ph type="chart" sz="quarter" idx="13"/>
          </p:nvPr>
        </p:nvSpPr>
        <p:spPr>
          <a:xfrm>
            <a:off x="4648200" y="1371600"/>
            <a:ext cx="4419600" cy="49530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6" name="Text Placeholder 5"/>
          <p:cNvSpPr>
            <a:spLocks noGrp="1"/>
          </p:cNvSpPr>
          <p:nvPr>
            <p:ph type="body" sz="quarter" idx="15"/>
          </p:nvPr>
        </p:nvSpPr>
        <p:spPr>
          <a:xfrm>
            <a:off x="76200" y="1371600"/>
            <a:ext cx="4419600" cy="4953000"/>
          </a:xfrm>
          <a:prstGeom prst="rect">
            <a:avLst/>
          </a:prstGeom>
        </p:spPr>
        <p:txBody>
          <a:bodyPr tIns="228600"/>
          <a:lstStyle>
            <a:lvl1pPr>
              <a:defRPr sz="1600"/>
            </a:lvl1pPr>
            <a:lvl2pPr>
              <a:defRPr sz="1800"/>
            </a:lvl2pPr>
            <a:lvl3pPr>
              <a:defRPr sz="1600"/>
            </a:lvl3pPr>
          </a:lstStyle>
          <a:p>
            <a:pPr lvl="0"/>
            <a:endParaRPr lang="en-US" dirty="0" smtClean="0"/>
          </a:p>
        </p:txBody>
      </p:sp>
      <p:sp>
        <p:nvSpPr>
          <p:cNvPr id="9" name="Slide Number Placeholder 2"/>
          <p:cNvSpPr>
            <a:spLocks noGrp="1"/>
          </p:cNvSpPr>
          <p:nvPr>
            <p:ph type="sldNum" sz="quarter" idx="16"/>
          </p:nvPr>
        </p:nvSpPr>
        <p:spPr/>
        <p:txBody>
          <a:bodyPr/>
          <a:lstStyle>
            <a:lvl1pPr>
              <a:defRPr/>
            </a:lvl1pPr>
          </a:lstStyle>
          <a:p>
            <a:pPr>
              <a:defRPr/>
            </a:pPr>
            <a:fld id="{598D4066-0BD0-479F-AEE6-4895A5F0A301}"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569102356"/>
      </p:ext>
    </p:extLst>
  </p:cSld>
  <p:clrMapOvr>
    <a:masterClrMapping/>
  </p:clrMapOvr>
  <p:timing>
    <p:tnLst>
      <p:par>
        <p:cTn xmlns:p14="http://schemas.microsoft.com/office/powerpoint/2010/mai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Table Placeholder 5"/>
          <p:cNvSpPr>
            <a:spLocks noGrp="1"/>
          </p:cNvSpPr>
          <p:nvPr>
            <p:ph type="tbl" sz="quarter" idx="11"/>
          </p:nvPr>
        </p:nvSpPr>
        <p:spPr>
          <a:xfrm>
            <a:off x="76200" y="990600"/>
            <a:ext cx="8991600" cy="5334000"/>
          </a:xfrm>
          <a:prstGeom prst="rect">
            <a:avLst/>
          </a:prstGeom>
        </p:spPr>
        <p:txBody>
          <a:bodyPr/>
          <a:lstStyle>
            <a:lvl1pPr marL="0" indent="0">
              <a:buNone/>
              <a:defRPr sz="1600"/>
            </a:lvl1pPr>
          </a:lstStyle>
          <a:p>
            <a:pPr lvl="0"/>
            <a:endParaRPr lang="en-US" noProof="0" dirty="0"/>
          </a:p>
        </p:txBody>
      </p:sp>
      <p:sp>
        <p:nvSpPr>
          <p:cNvPr id="4" name="Slide Number Placeholder 2"/>
          <p:cNvSpPr>
            <a:spLocks noGrp="1"/>
          </p:cNvSpPr>
          <p:nvPr>
            <p:ph type="sldNum" sz="quarter" idx="12"/>
          </p:nvPr>
        </p:nvSpPr>
        <p:spPr/>
        <p:txBody>
          <a:bodyPr/>
          <a:lstStyle>
            <a:lvl1pPr>
              <a:defRPr/>
            </a:lvl1pPr>
          </a:lstStyle>
          <a:p>
            <a:pPr>
              <a:defRPr/>
            </a:pPr>
            <a:fld id="{29C6B33E-063E-485C-90E2-F7E38E7E8E6C}"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859762884"/>
      </p:ext>
    </p:extLst>
  </p:cSld>
  <p:clrMapOvr>
    <a:masterClrMapping/>
  </p:clrMapOvr>
  <p:timing>
    <p:tnLst>
      <p:par>
        <p:cTn xmlns:p14="http://schemas.microsoft.com/office/powerpoint/2010/mai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able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Text Placeholder 5"/>
          <p:cNvSpPr>
            <a:spLocks noGrp="1"/>
          </p:cNvSpPr>
          <p:nvPr>
            <p:ph type="body" sz="quarter" idx="12"/>
          </p:nvPr>
        </p:nvSpPr>
        <p:spPr>
          <a:xfrm>
            <a:off x="76200" y="990600"/>
            <a:ext cx="8991600" cy="563880"/>
          </a:xfrm>
          <a:prstGeom prst="rect">
            <a:avLst/>
          </a:prstGeom>
        </p:spPr>
        <p:txBody>
          <a:bodyPr lIns="91440" rIns="91440" anchor="t" anchorCtr="0"/>
          <a:lstStyle>
            <a:lvl1pPr marL="0" indent="0">
              <a:buNone/>
              <a:defRPr sz="1600" b="1"/>
            </a:lvl1pPr>
          </a:lstStyle>
          <a:p>
            <a:pPr lvl="0"/>
            <a:endParaRPr lang="en-US" dirty="0" smtClean="0"/>
          </a:p>
        </p:txBody>
      </p:sp>
      <p:sp>
        <p:nvSpPr>
          <p:cNvPr id="7" name="Table Placeholder 6"/>
          <p:cNvSpPr>
            <a:spLocks noGrp="1"/>
          </p:cNvSpPr>
          <p:nvPr>
            <p:ph type="tbl" sz="quarter" idx="13"/>
          </p:nvPr>
        </p:nvSpPr>
        <p:spPr>
          <a:xfrm>
            <a:off x="76200" y="1645920"/>
            <a:ext cx="8991600" cy="4678680"/>
          </a:xfrm>
          <a:prstGeom prst="rect">
            <a:avLst/>
          </a:prstGeom>
        </p:spPr>
        <p:txBody>
          <a:bodyPr/>
          <a:lstStyle>
            <a:lvl1pPr marL="0" indent="0">
              <a:buNone/>
              <a:defRPr sz="1600"/>
            </a:lvl1pPr>
          </a:lstStyle>
          <a:p>
            <a:pPr lvl="0"/>
            <a:endParaRPr lang="en-US" noProof="0" dirty="0"/>
          </a:p>
        </p:txBody>
      </p:sp>
      <p:sp>
        <p:nvSpPr>
          <p:cNvPr id="5" name="Slide Number Placeholder 2"/>
          <p:cNvSpPr>
            <a:spLocks noGrp="1"/>
          </p:cNvSpPr>
          <p:nvPr>
            <p:ph type="sldNum" sz="quarter" idx="14"/>
          </p:nvPr>
        </p:nvSpPr>
        <p:spPr/>
        <p:txBody>
          <a:bodyPr/>
          <a:lstStyle>
            <a:lvl1pPr>
              <a:defRPr/>
            </a:lvl1pPr>
          </a:lstStyle>
          <a:p>
            <a:pPr>
              <a:defRPr/>
            </a:pPr>
            <a:fld id="{59AF6EB4-8291-4BF6-BDAA-D1320C2131F6}"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1096576134"/>
      </p:ext>
    </p:extLst>
  </p:cSld>
  <p:clrMapOvr>
    <a:masterClrMapping/>
  </p:clrMapOvr>
  <p:timing>
    <p:tnLst>
      <p:par>
        <p:cTn xmlns:p14="http://schemas.microsoft.com/office/powerpoint/2010/mai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op/Bottom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8991600" cy="23622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2"/>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7" name="Chart Placeholder 4"/>
          <p:cNvSpPr>
            <a:spLocks noGrp="1"/>
          </p:cNvSpPr>
          <p:nvPr>
            <p:ph type="chart" sz="quarter" idx="13"/>
          </p:nvPr>
        </p:nvSpPr>
        <p:spPr>
          <a:xfrm>
            <a:off x="76200" y="3962400"/>
            <a:ext cx="8991600" cy="2362200"/>
          </a:xfrm>
          <a:prstGeom prst="rect">
            <a:avLst/>
          </a:prstGeom>
        </p:spPr>
        <p:txBody>
          <a:bodyPr/>
          <a:lstStyle>
            <a:lvl1pPr marL="0" indent="0">
              <a:buNone/>
              <a:defRPr sz="1600"/>
            </a:lvl1pPr>
          </a:lstStyle>
          <a:p>
            <a:pPr lvl="0"/>
            <a:endParaRPr lang="en-US" noProof="0" dirty="0"/>
          </a:p>
        </p:txBody>
      </p:sp>
      <p:sp>
        <p:nvSpPr>
          <p:cNvPr id="9" name="Slide Number Placeholder 2"/>
          <p:cNvSpPr>
            <a:spLocks noGrp="1"/>
          </p:cNvSpPr>
          <p:nvPr>
            <p:ph type="sldNum" sz="quarter" idx="14"/>
          </p:nvPr>
        </p:nvSpPr>
        <p:spPr/>
        <p:txBody>
          <a:bodyPr/>
          <a:lstStyle>
            <a:lvl1pPr>
              <a:defRPr/>
            </a:lvl1pPr>
          </a:lstStyle>
          <a:p>
            <a:pPr>
              <a:defRPr/>
            </a:pPr>
            <a:fld id="{E0B02DE8-7990-437B-B3D0-0CD90328275C}"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10" name="Straight Connector 9"/>
          <p:cNvCxnSpPr/>
          <p:nvPr userDrawn="1"/>
        </p:nvCxnSpPr>
        <p:spPr>
          <a:xfrm>
            <a:off x="76200" y="3886200"/>
            <a:ext cx="8991600" cy="0"/>
          </a:xfrm>
          <a:prstGeom prst="line">
            <a:avLst/>
          </a:prstGeom>
          <a:ln w="25400">
            <a:gradFill flip="none" rotWithShape="1">
              <a:gsLst>
                <a:gs pos="33000">
                  <a:srgbClr val="BDBDBD"/>
                </a:gs>
                <a:gs pos="100000">
                  <a:schemeClr val="tx2"/>
                </a:gs>
                <a:gs pos="0">
                  <a:schemeClr val="tx2">
                    <a:lumMod val="20000"/>
                    <a:lumOff val="80000"/>
                  </a:schemeClr>
                </a:gs>
              </a:gsLst>
              <a:lin ang="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6635"/>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er - Co-branded">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2423160"/>
            <a:ext cx="6477000" cy="762000"/>
          </a:xfrm>
          <a:prstGeom prst="rect">
            <a:avLst/>
          </a:prstGeom>
        </p:spPr>
      </p:pic>
      <p:cxnSp>
        <p:nvCxnSpPr>
          <p:cNvPr id="6" name="Straight Connector 5"/>
          <p:cNvCxnSpPr/>
          <p:nvPr userDrawn="1"/>
        </p:nvCxnSpPr>
        <p:spPr>
          <a:xfrm>
            <a:off x="274320" y="3429000"/>
            <a:ext cx="8641080" cy="0"/>
          </a:xfrm>
          <a:prstGeom prst="line">
            <a:avLst/>
          </a:prstGeom>
          <a:ln w="25400">
            <a:gradFill flip="none" rotWithShape="1">
              <a:gsLst>
                <a:gs pos="50000">
                  <a:srgbClr val="BDBDBD"/>
                </a:gs>
                <a:gs pos="100000">
                  <a:schemeClr val="tx2"/>
                </a:gs>
                <a:gs pos="0">
                  <a:schemeClr val="bg1"/>
                </a:gs>
              </a:gsLst>
              <a:lin ang="0" scaled="1"/>
              <a:tileRect/>
            </a:gradFill>
          </a:ln>
          <a:effectLst/>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09800" y="3596640"/>
            <a:ext cx="6477000" cy="762000"/>
          </a:xfrm>
          <a:prstGeom prst="rect">
            <a:avLst/>
          </a:prstGeom>
        </p:spPr>
      </p:pic>
    </p:spTree>
    <p:extLst>
      <p:ext uri="{BB962C8B-B14F-4D97-AF65-F5344CB8AC3E}">
        <p14:creationId xmlns:p14="http://schemas.microsoft.com/office/powerpoint/2010/main" val="2404443977"/>
      </p:ext>
    </p:extLst>
  </p:cSld>
  <p:clrMapOvr>
    <a:masterClrMapping/>
  </p:clrMapOvr>
  <p:timing>
    <p:tnLst>
      <p:par>
        <p:cTn xmlns:p14="http://schemas.microsoft.com/office/powerpoint/2010/mai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op/Bottom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990600"/>
            <a:ext cx="8991600" cy="2590800"/>
          </a:xfrm>
          <a:prstGeom prst="rect">
            <a:avLst/>
          </a:prstGeom>
        </p:spPr>
        <p:txBody>
          <a:bodyPr/>
          <a:lstStyle>
            <a:lvl1pPr marL="0" indent="0">
              <a:buNone/>
              <a:defRPr sz="1600"/>
            </a:lvl1pPr>
          </a:lstStyle>
          <a:p>
            <a:pPr lvl="0"/>
            <a:endParaRPr lang="en-US" noProof="0" dirty="0"/>
          </a:p>
        </p:txBody>
      </p:sp>
      <p:sp>
        <p:nvSpPr>
          <p:cNvPr id="7" name="Chart Placeholder 4"/>
          <p:cNvSpPr>
            <a:spLocks noGrp="1"/>
          </p:cNvSpPr>
          <p:nvPr>
            <p:ph type="chart" sz="quarter" idx="13"/>
          </p:nvPr>
        </p:nvSpPr>
        <p:spPr>
          <a:xfrm>
            <a:off x="76200" y="3733800"/>
            <a:ext cx="8991600" cy="2590800"/>
          </a:xfrm>
          <a:prstGeom prst="rect">
            <a:avLst/>
          </a:prstGeom>
        </p:spPr>
        <p:txBody>
          <a:bodyPr/>
          <a:lstStyle>
            <a:lvl1pPr marL="0" indent="0">
              <a:buNone/>
              <a:defRPr sz="1600"/>
            </a:lvl1pPr>
          </a:lstStyle>
          <a:p>
            <a:pPr lvl="0"/>
            <a:endParaRPr lang="en-US" noProof="0" dirty="0"/>
          </a:p>
        </p:txBody>
      </p:sp>
      <p:sp>
        <p:nvSpPr>
          <p:cNvPr id="8" name="Slide Number Placeholder 2"/>
          <p:cNvSpPr>
            <a:spLocks noGrp="1"/>
          </p:cNvSpPr>
          <p:nvPr>
            <p:ph type="sldNum" sz="quarter" idx="14"/>
          </p:nvPr>
        </p:nvSpPr>
        <p:spPr/>
        <p:txBody>
          <a:bodyPr/>
          <a:lstStyle>
            <a:lvl1pPr>
              <a:defRPr/>
            </a:lvl1pPr>
          </a:lstStyle>
          <a:p>
            <a:pPr>
              <a:defRPr/>
            </a:pPr>
            <a:fld id="{F373F93A-FC9B-4CF6-ADD0-CCC8BE95086E}"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9" name="Straight Connector 8"/>
          <p:cNvCxnSpPr/>
          <p:nvPr userDrawn="1"/>
        </p:nvCxnSpPr>
        <p:spPr>
          <a:xfrm>
            <a:off x="76200" y="3657600"/>
            <a:ext cx="8991600" cy="0"/>
          </a:xfrm>
          <a:prstGeom prst="line">
            <a:avLst/>
          </a:prstGeom>
          <a:ln w="25400">
            <a:gradFill flip="none" rotWithShape="1">
              <a:gsLst>
                <a:gs pos="33000">
                  <a:srgbClr val="BDBDBD"/>
                </a:gs>
                <a:gs pos="100000">
                  <a:schemeClr val="tx2"/>
                </a:gs>
                <a:gs pos="0">
                  <a:schemeClr val="tx2">
                    <a:lumMod val="20000"/>
                    <a:lumOff val="80000"/>
                  </a:schemeClr>
                </a:gs>
              </a:gsLst>
              <a:lin ang="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442758"/>
      </p:ext>
    </p:extLst>
  </p:cSld>
  <p:clrMapOvr>
    <a:masterClrMapping/>
  </p:clrMapOvr>
  <p:timing>
    <p:tnLst>
      <p:par>
        <p:cTn xmlns:p14="http://schemas.microsoft.com/office/powerpoint/2010/mai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Statement Pair Chart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8" name="Text Placeholder 5"/>
          <p:cNvSpPr>
            <a:spLocks noGrp="1"/>
          </p:cNvSpPr>
          <p:nvPr>
            <p:ph type="body" sz="quarter" idx="14"/>
          </p:nvPr>
        </p:nvSpPr>
        <p:spPr>
          <a:xfrm>
            <a:off x="76200" y="990600"/>
            <a:ext cx="8991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6" name="Text Placeholder 5"/>
          <p:cNvSpPr>
            <a:spLocks noGrp="1"/>
          </p:cNvSpPr>
          <p:nvPr>
            <p:ph type="body" sz="quarter" idx="15"/>
          </p:nvPr>
        </p:nvSpPr>
        <p:spPr>
          <a:xfrm>
            <a:off x="76200" y="1676400"/>
            <a:ext cx="2362200" cy="4648200"/>
          </a:xfrm>
          <a:prstGeom prst="rect">
            <a:avLst/>
          </a:prstGeom>
        </p:spPr>
        <p:txBody>
          <a:bodyPr anchor="ctr" anchorCtr="0"/>
          <a:lstStyle>
            <a:lvl1pPr marL="0" indent="0" algn="l">
              <a:buNone/>
              <a:defRPr sz="1600"/>
            </a:lvl1pPr>
            <a:lvl2pPr>
              <a:defRPr sz="1800"/>
            </a:lvl2pPr>
            <a:lvl3pPr>
              <a:defRPr sz="1600"/>
            </a:lvl3pPr>
          </a:lstStyle>
          <a:p>
            <a:pPr lvl="0"/>
            <a:endParaRPr lang="en-US" dirty="0" smtClean="0"/>
          </a:p>
        </p:txBody>
      </p:sp>
      <p:sp>
        <p:nvSpPr>
          <p:cNvPr id="9" name="Text Placeholder 5"/>
          <p:cNvSpPr>
            <a:spLocks noGrp="1"/>
          </p:cNvSpPr>
          <p:nvPr>
            <p:ph type="body" sz="quarter" idx="16"/>
          </p:nvPr>
        </p:nvSpPr>
        <p:spPr>
          <a:xfrm>
            <a:off x="6705600" y="1676400"/>
            <a:ext cx="2362200" cy="4648200"/>
          </a:xfrm>
          <a:prstGeom prst="rect">
            <a:avLst/>
          </a:prstGeom>
        </p:spPr>
        <p:txBody>
          <a:bodyPr anchor="ctr" anchorCtr="0"/>
          <a:lstStyle>
            <a:lvl1pPr marL="0" indent="0" algn="r">
              <a:buNone/>
              <a:defRPr sz="1600"/>
            </a:lvl1pPr>
            <a:lvl2pPr>
              <a:defRPr sz="1800"/>
            </a:lvl2pPr>
            <a:lvl3pPr>
              <a:defRPr sz="1600"/>
            </a:lvl3pPr>
          </a:lstStyle>
          <a:p>
            <a:pPr lvl="0"/>
            <a:endParaRPr lang="en-US" dirty="0" smtClean="0"/>
          </a:p>
        </p:txBody>
      </p:sp>
      <p:sp>
        <p:nvSpPr>
          <p:cNvPr id="5" name="Chart Placeholder 4"/>
          <p:cNvSpPr>
            <a:spLocks noGrp="1"/>
          </p:cNvSpPr>
          <p:nvPr>
            <p:ph type="chart" sz="quarter" idx="17"/>
          </p:nvPr>
        </p:nvSpPr>
        <p:spPr>
          <a:xfrm>
            <a:off x="2514600" y="1676400"/>
            <a:ext cx="4114800" cy="4648200"/>
          </a:xfrm>
          <a:prstGeom prst="rect">
            <a:avLst/>
          </a:prstGeom>
        </p:spPr>
        <p:txBody>
          <a:bodyPr/>
          <a:lstStyle>
            <a:lvl1pPr marL="0" indent="0">
              <a:buNone/>
              <a:defRPr sz="1600"/>
            </a:lvl1pPr>
          </a:lstStyle>
          <a:p>
            <a:pPr lvl="0"/>
            <a:endParaRPr lang="en-US" noProof="0" dirty="0"/>
          </a:p>
        </p:txBody>
      </p:sp>
      <p:sp>
        <p:nvSpPr>
          <p:cNvPr id="7" name="Slide Number Placeholder 2"/>
          <p:cNvSpPr>
            <a:spLocks noGrp="1"/>
          </p:cNvSpPr>
          <p:nvPr>
            <p:ph type="sldNum" sz="quarter" idx="18"/>
          </p:nvPr>
        </p:nvSpPr>
        <p:spPr/>
        <p:txBody>
          <a:bodyPr/>
          <a:lstStyle>
            <a:lvl1pPr>
              <a:defRPr/>
            </a:lvl1pPr>
          </a:lstStyle>
          <a:p>
            <a:pPr>
              <a:defRPr/>
            </a:pPr>
            <a:fld id="{2DBDB99D-3AA9-4A09-86C2-1123EDA02069}"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180440590"/>
      </p:ext>
    </p:extLst>
  </p:cSld>
  <p:clrMapOvr>
    <a:masterClrMapping/>
  </p:clrMapOvr>
  <p:timing>
    <p:tnLst>
      <p:par>
        <p:cTn xmlns:p14="http://schemas.microsoft.com/office/powerpoint/2010/mai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Statement Pair Chart (Butterfly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8" name="Text Placeholder 5"/>
          <p:cNvSpPr>
            <a:spLocks noGrp="1"/>
          </p:cNvSpPr>
          <p:nvPr>
            <p:ph type="body" sz="quarter" idx="14"/>
          </p:nvPr>
        </p:nvSpPr>
        <p:spPr>
          <a:xfrm>
            <a:off x="76200" y="990600"/>
            <a:ext cx="8991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6" name="Text Placeholder 5"/>
          <p:cNvSpPr>
            <a:spLocks noGrp="1"/>
          </p:cNvSpPr>
          <p:nvPr>
            <p:ph type="body" sz="quarter" idx="15"/>
          </p:nvPr>
        </p:nvSpPr>
        <p:spPr>
          <a:xfrm>
            <a:off x="76200" y="1676400"/>
            <a:ext cx="4419600" cy="2362200"/>
          </a:xfrm>
          <a:prstGeom prst="rect">
            <a:avLst/>
          </a:prstGeom>
        </p:spPr>
        <p:txBody>
          <a:bodyPr/>
          <a:lstStyle>
            <a:lvl1pPr marL="0" indent="0" algn="ctr">
              <a:buNone/>
              <a:defRPr sz="1600"/>
            </a:lvl1pPr>
            <a:lvl2pPr>
              <a:defRPr sz="1800"/>
            </a:lvl2pPr>
            <a:lvl3pPr>
              <a:defRPr sz="1600"/>
            </a:lvl3pPr>
          </a:lstStyle>
          <a:p>
            <a:pPr lvl="0"/>
            <a:endParaRPr lang="en-US" dirty="0" smtClean="0"/>
          </a:p>
        </p:txBody>
      </p:sp>
      <p:sp>
        <p:nvSpPr>
          <p:cNvPr id="9" name="Text Placeholder 5"/>
          <p:cNvSpPr>
            <a:spLocks noGrp="1"/>
          </p:cNvSpPr>
          <p:nvPr>
            <p:ph type="body" sz="quarter" idx="16"/>
          </p:nvPr>
        </p:nvSpPr>
        <p:spPr>
          <a:xfrm>
            <a:off x="4648200" y="1676400"/>
            <a:ext cx="4419600" cy="2362200"/>
          </a:xfrm>
          <a:prstGeom prst="rect">
            <a:avLst/>
          </a:prstGeom>
        </p:spPr>
        <p:txBody>
          <a:bodyPr/>
          <a:lstStyle>
            <a:lvl1pPr marL="0" indent="0" algn="ctr">
              <a:buNone/>
              <a:defRPr sz="1600"/>
            </a:lvl1pPr>
            <a:lvl2pPr>
              <a:defRPr sz="1800"/>
            </a:lvl2pPr>
            <a:lvl3pPr>
              <a:defRPr sz="1600"/>
            </a:lvl3pPr>
          </a:lstStyle>
          <a:p>
            <a:pPr lvl="0"/>
            <a:endParaRPr lang="en-US" dirty="0" smtClean="0"/>
          </a:p>
        </p:txBody>
      </p:sp>
      <p:sp>
        <p:nvSpPr>
          <p:cNvPr id="5" name="Chart Placeholder 4"/>
          <p:cNvSpPr>
            <a:spLocks noGrp="1"/>
          </p:cNvSpPr>
          <p:nvPr>
            <p:ph type="chart" sz="quarter" idx="17"/>
          </p:nvPr>
        </p:nvSpPr>
        <p:spPr>
          <a:xfrm>
            <a:off x="76200" y="4114800"/>
            <a:ext cx="8991600" cy="2209800"/>
          </a:xfrm>
          <a:prstGeom prst="rect">
            <a:avLst/>
          </a:prstGeom>
        </p:spPr>
        <p:txBody>
          <a:bodyPr/>
          <a:lstStyle>
            <a:lvl1pPr marL="0" indent="0">
              <a:buNone/>
              <a:defRPr sz="1600"/>
            </a:lvl1pPr>
          </a:lstStyle>
          <a:p>
            <a:pPr lvl="0"/>
            <a:endParaRPr lang="en-US" noProof="0" dirty="0"/>
          </a:p>
        </p:txBody>
      </p:sp>
      <p:sp>
        <p:nvSpPr>
          <p:cNvPr id="10" name="Slide Number Placeholder 2"/>
          <p:cNvSpPr>
            <a:spLocks noGrp="1"/>
          </p:cNvSpPr>
          <p:nvPr>
            <p:ph type="sldNum" sz="quarter" idx="18"/>
          </p:nvPr>
        </p:nvSpPr>
        <p:spPr/>
        <p:txBody>
          <a:bodyPr/>
          <a:lstStyle>
            <a:lvl1pPr>
              <a:defRPr/>
            </a:lvl1pPr>
          </a:lstStyle>
          <a:p>
            <a:pPr>
              <a:defRPr/>
            </a:pPr>
            <a:fld id="{F51C9384-5F6E-4753-8937-DA8AB0E4C854}"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11" name="Straight Connector 10"/>
          <p:cNvCxnSpPr/>
          <p:nvPr userDrawn="1"/>
        </p:nvCxnSpPr>
        <p:spPr>
          <a:xfrm>
            <a:off x="4572000" y="1676400"/>
            <a:ext cx="0" cy="23622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3061110"/>
      </p:ext>
    </p:extLst>
  </p:cSld>
  <p:clrMapOvr>
    <a:masterClrMapping/>
  </p:clrMapOvr>
  <p:timing>
    <p:tnLst>
      <p:par>
        <p:cTn xmlns:p14="http://schemas.microsoft.com/office/powerpoint/2010/mai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0"/>
          </p:nvPr>
        </p:nvSpPr>
        <p:spPr/>
        <p:txBody>
          <a:bodyPr/>
          <a:lstStyle>
            <a:lvl1pPr>
              <a:defRPr/>
            </a:lvl1pPr>
          </a:lstStyle>
          <a:p>
            <a:pPr>
              <a:defRPr/>
            </a:pPr>
            <a:fld id="{4D26883B-A0E4-4FB3-ADC3-5178B686DC0A}"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776037492"/>
      </p:ext>
    </p:extLst>
  </p:cSld>
  <p:clrMapOvr>
    <a:masterClrMapping/>
  </p:clrMapOvr>
  <p:timing>
    <p:tnLst>
      <p:par>
        <p:cTn xmlns:p14="http://schemas.microsoft.com/office/powerpoint/2010/mai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Text Placeholder 4"/>
          <p:cNvSpPr>
            <a:spLocks noGrp="1"/>
          </p:cNvSpPr>
          <p:nvPr>
            <p:ph type="body" sz="quarter" idx="11"/>
          </p:nvPr>
        </p:nvSpPr>
        <p:spPr>
          <a:xfrm>
            <a:off x="76200" y="990600"/>
            <a:ext cx="8991600" cy="5334000"/>
          </a:xfrm>
          <a:prstGeom prst="rect">
            <a:avLst/>
          </a:prstGeom>
        </p:spPr>
        <p:txBody>
          <a:bodyPr tIns="228600"/>
          <a:lstStyle>
            <a:lvl1pPr>
              <a:defRPr sz="2400"/>
            </a:lvl1pPr>
            <a:lvl2pPr>
              <a:defRPr sz="2000"/>
            </a:lvl2pPr>
            <a:lvl3pPr>
              <a:defRPr sz="1800"/>
            </a:lvl3pPr>
          </a:lstStyle>
          <a:p>
            <a:pPr lvl="0"/>
            <a:endParaRPr lang="en-US" dirty="0" smtClean="0"/>
          </a:p>
        </p:txBody>
      </p:sp>
      <p:sp>
        <p:nvSpPr>
          <p:cNvPr id="4" name="Slide Number Placeholder 2"/>
          <p:cNvSpPr>
            <a:spLocks noGrp="1"/>
          </p:cNvSpPr>
          <p:nvPr>
            <p:ph type="sldNum" sz="quarter" idx="12"/>
          </p:nvPr>
        </p:nvSpPr>
        <p:spPr/>
        <p:txBody>
          <a:bodyPr/>
          <a:lstStyle>
            <a:lvl1pPr>
              <a:defRPr/>
            </a:lvl1pPr>
          </a:lstStyle>
          <a:p>
            <a:pPr>
              <a:defRPr/>
            </a:pPr>
            <a:fld id="{21ACCFDB-04E1-47BF-B431-A0872F88D668}"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108979259"/>
      </p:ext>
    </p:extLst>
  </p:cSld>
  <p:clrMapOvr>
    <a:masterClrMapping/>
  </p:clrMapOvr>
  <p:timing>
    <p:tnLst>
      <p:par>
        <p:cTn xmlns:p14="http://schemas.microsoft.com/office/powerpoint/2010/mai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990600"/>
            <a:ext cx="8991600" cy="5334000"/>
          </a:xfrm>
          <a:prstGeom prst="rect">
            <a:avLst/>
          </a:prstGeom>
        </p:spPr>
        <p:txBody>
          <a:bodyPr/>
          <a:lstStyle>
            <a:lvl1pPr marL="0" indent="0">
              <a:buNone/>
              <a:defRPr sz="1600"/>
            </a:lvl1pPr>
          </a:lstStyle>
          <a:p>
            <a:pPr lvl="0"/>
            <a:endParaRPr lang="en-US" noProof="0" dirty="0"/>
          </a:p>
        </p:txBody>
      </p:sp>
      <p:sp>
        <p:nvSpPr>
          <p:cNvPr id="4" name="Slide Number Placeholder 2"/>
          <p:cNvSpPr>
            <a:spLocks noGrp="1"/>
          </p:cNvSpPr>
          <p:nvPr>
            <p:ph type="sldNum" sz="quarter" idx="12"/>
          </p:nvPr>
        </p:nvSpPr>
        <p:spPr/>
        <p:txBody>
          <a:bodyPr/>
          <a:lstStyle>
            <a:lvl1pPr>
              <a:defRPr/>
            </a:lvl1pPr>
          </a:lstStyle>
          <a:p>
            <a:pPr>
              <a:defRPr/>
            </a:pPr>
            <a:fld id="{E641E48B-B291-42F8-9EB1-5C85938EBC5F}"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2545389694"/>
      </p:ext>
    </p:extLst>
  </p:cSld>
  <p:clrMapOvr>
    <a:masterClrMapping/>
  </p:clrMapOvr>
  <p:timing>
    <p:tnLst>
      <p:par>
        <p:cTn xmlns:p14="http://schemas.microsoft.com/office/powerpoint/2010/mai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Single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8991600" cy="49530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2"/>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7" name="Slide Number Placeholder 2"/>
          <p:cNvSpPr>
            <a:spLocks noGrp="1"/>
          </p:cNvSpPr>
          <p:nvPr>
            <p:ph type="sldNum" sz="quarter" idx="13"/>
          </p:nvPr>
        </p:nvSpPr>
        <p:spPr/>
        <p:txBody>
          <a:bodyPr/>
          <a:lstStyle>
            <a:lvl1pPr>
              <a:defRPr/>
            </a:lvl1pPr>
          </a:lstStyle>
          <a:p>
            <a:pPr>
              <a:defRPr/>
            </a:pPr>
            <a:fld id="{8F4548D7-DD86-4772-8DB7-3AD0FFF39C13}"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092865585"/>
      </p:ext>
    </p:extLst>
  </p:cSld>
  <p:clrMapOvr>
    <a:masterClrMapping/>
  </p:clrMapOvr>
  <p:timing>
    <p:tnLst>
      <p:par>
        <p:cTn xmlns:p14="http://schemas.microsoft.com/office/powerpoint/2010/mai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Double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4419600" cy="4953000"/>
          </a:xfrm>
          <a:prstGeom prst="rect">
            <a:avLst/>
          </a:prstGeom>
        </p:spPr>
        <p:txBody>
          <a:bodyPr/>
          <a:lstStyle>
            <a:lvl1pPr marL="0" indent="0">
              <a:buNone/>
              <a:defRPr sz="1600"/>
            </a:lvl1pPr>
          </a:lstStyle>
          <a:p>
            <a:pPr lvl="0"/>
            <a:endParaRPr lang="en-US" noProof="0" dirty="0"/>
          </a:p>
        </p:txBody>
      </p:sp>
      <p:sp>
        <p:nvSpPr>
          <p:cNvPr id="7" name="Chart Placeholder 4"/>
          <p:cNvSpPr>
            <a:spLocks noGrp="1"/>
          </p:cNvSpPr>
          <p:nvPr>
            <p:ph type="chart" sz="quarter" idx="13"/>
          </p:nvPr>
        </p:nvSpPr>
        <p:spPr>
          <a:xfrm>
            <a:off x="4648200" y="1371600"/>
            <a:ext cx="4419600" cy="49530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76200" y="990600"/>
            <a:ext cx="8991600" cy="304800"/>
          </a:xfrm>
          <a:prstGeom prst="rect">
            <a:avLst/>
          </a:prstGeom>
        </p:spPr>
        <p:txBody>
          <a:bodyPr lIns="91440" rIns="91440" anchor="t" anchorCtr="0"/>
          <a:lstStyle>
            <a:lvl1pPr marL="0" indent="0">
              <a:buNone/>
              <a:defRPr sz="1600" b="1"/>
            </a:lvl1pPr>
            <a:lvl2pPr marL="457200" indent="0">
              <a:buNone/>
              <a:defRPr/>
            </a:lvl2pPr>
          </a:lstStyle>
          <a:p>
            <a:pPr lvl="0"/>
            <a:endParaRPr lang="en-US" dirty="0" smtClean="0"/>
          </a:p>
        </p:txBody>
      </p:sp>
      <p:sp>
        <p:nvSpPr>
          <p:cNvPr id="9" name="Slide Number Placeholder 2"/>
          <p:cNvSpPr>
            <a:spLocks noGrp="1"/>
          </p:cNvSpPr>
          <p:nvPr>
            <p:ph type="sldNum" sz="quarter" idx="15"/>
          </p:nvPr>
        </p:nvSpPr>
        <p:spPr/>
        <p:txBody>
          <a:bodyPr/>
          <a:lstStyle>
            <a:lvl1pPr>
              <a:defRPr/>
            </a:lvl1pPr>
          </a:lstStyle>
          <a:p>
            <a:pPr>
              <a:defRPr/>
            </a:pPr>
            <a:fld id="{C8D14768-F345-47A5-854C-9AC8CDC36862}"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10" name="Straight Connector 9"/>
          <p:cNvCxnSpPr/>
          <p:nvPr userDrawn="1"/>
        </p:nvCxnSpPr>
        <p:spPr>
          <a:xfrm>
            <a:off x="4572000" y="1371600"/>
            <a:ext cx="0" cy="49530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044417"/>
      </p:ext>
    </p:extLst>
  </p:cSld>
  <p:clrMapOvr>
    <a:masterClrMapping/>
  </p:clrMapOvr>
  <p:timing>
    <p:tnLst>
      <p:par>
        <p:cTn xmlns:p14="http://schemas.microsoft.com/office/powerpoint/2010/mai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Doubl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990600"/>
            <a:ext cx="4419600" cy="5334000"/>
          </a:xfrm>
          <a:prstGeom prst="rect">
            <a:avLst/>
          </a:prstGeom>
        </p:spPr>
        <p:txBody>
          <a:bodyPr/>
          <a:lstStyle>
            <a:lvl1pPr marL="0" indent="0">
              <a:buNone/>
              <a:defRPr sz="1600"/>
            </a:lvl1pPr>
          </a:lstStyle>
          <a:p>
            <a:pPr lvl="0"/>
            <a:endParaRPr lang="en-US" noProof="0" dirty="0"/>
          </a:p>
        </p:txBody>
      </p:sp>
      <p:sp>
        <p:nvSpPr>
          <p:cNvPr id="7" name="Chart Placeholder 4"/>
          <p:cNvSpPr>
            <a:spLocks noGrp="1"/>
          </p:cNvSpPr>
          <p:nvPr>
            <p:ph type="chart" sz="quarter" idx="12"/>
          </p:nvPr>
        </p:nvSpPr>
        <p:spPr>
          <a:xfrm>
            <a:off x="4648200" y="990600"/>
            <a:ext cx="4419600" cy="5334000"/>
          </a:xfrm>
          <a:prstGeom prst="rect">
            <a:avLst/>
          </a:prstGeom>
        </p:spPr>
        <p:txBody>
          <a:bodyPr/>
          <a:lstStyle>
            <a:lvl1pPr marL="0" indent="0">
              <a:buNone/>
              <a:defRPr sz="1600"/>
            </a:lvl1pPr>
          </a:lstStyle>
          <a:p>
            <a:pPr lvl="0"/>
            <a:endParaRPr lang="en-US" noProof="0" dirty="0"/>
          </a:p>
        </p:txBody>
      </p:sp>
      <p:sp>
        <p:nvSpPr>
          <p:cNvPr id="8" name="Slide Number Placeholder 2"/>
          <p:cNvSpPr>
            <a:spLocks noGrp="1"/>
          </p:cNvSpPr>
          <p:nvPr>
            <p:ph type="sldNum" sz="quarter" idx="13"/>
          </p:nvPr>
        </p:nvSpPr>
        <p:spPr/>
        <p:txBody>
          <a:bodyPr/>
          <a:lstStyle>
            <a:lvl1pPr>
              <a:defRPr/>
            </a:lvl1pPr>
          </a:lstStyle>
          <a:p>
            <a:pPr>
              <a:defRPr/>
            </a:pPr>
            <a:fld id="{6E70C5E3-662E-46A6-A9D4-50485B1FBAD6}"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9" name="Straight Connector 8"/>
          <p:cNvCxnSpPr/>
          <p:nvPr userDrawn="1"/>
        </p:nvCxnSpPr>
        <p:spPr>
          <a:xfrm>
            <a:off x="4572000" y="990600"/>
            <a:ext cx="0" cy="53340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6623496"/>
      </p:ext>
    </p:extLst>
  </p:cSld>
  <p:clrMapOvr>
    <a:masterClrMapping/>
  </p:clrMapOvr>
  <p:timing>
    <p:tnLst>
      <p:par>
        <p:cTn xmlns:p14="http://schemas.microsoft.com/office/powerpoint/2010/mai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Double Chart + 2 Ques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676400"/>
            <a:ext cx="4419600" cy="46482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2"/>
          </p:nvPr>
        </p:nvSpPr>
        <p:spPr>
          <a:xfrm>
            <a:off x="76200" y="990600"/>
            <a:ext cx="4419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7" name="Chart Placeholder 4"/>
          <p:cNvSpPr>
            <a:spLocks noGrp="1"/>
          </p:cNvSpPr>
          <p:nvPr>
            <p:ph type="chart" sz="quarter" idx="13"/>
          </p:nvPr>
        </p:nvSpPr>
        <p:spPr>
          <a:xfrm>
            <a:off x="4648200" y="1676400"/>
            <a:ext cx="4419600" cy="46482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4648200" y="990600"/>
            <a:ext cx="4419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10" name="Slide Number Placeholder 2"/>
          <p:cNvSpPr>
            <a:spLocks noGrp="1"/>
          </p:cNvSpPr>
          <p:nvPr>
            <p:ph type="sldNum" sz="quarter" idx="15"/>
          </p:nvPr>
        </p:nvSpPr>
        <p:spPr/>
        <p:txBody>
          <a:bodyPr/>
          <a:lstStyle>
            <a:lvl1pPr>
              <a:defRPr/>
            </a:lvl1pPr>
          </a:lstStyle>
          <a:p>
            <a:pPr>
              <a:defRPr/>
            </a:pPr>
            <a:fld id="{CA552C8D-060C-4E5D-8049-4C39906A8F8B}"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11" name="Straight Connector 10"/>
          <p:cNvCxnSpPr/>
          <p:nvPr userDrawn="1"/>
        </p:nvCxnSpPr>
        <p:spPr>
          <a:xfrm>
            <a:off x="4572000" y="990600"/>
            <a:ext cx="0" cy="53340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348668"/>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0"/>
          </p:nvPr>
        </p:nvSpPr>
        <p:spPr/>
        <p:txBody>
          <a:bodyPr/>
          <a:lstStyle>
            <a:lvl1pPr>
              <a:defRPr/>
            </a:lvl1pPr>
          </a:lstStyle>
          <a:p>
            <a:pPr>
              <a:defRPr/>
            </a:pPr>
            <a:fld id="{4D26883B-A0E4-4FB3-ADC3-5178B686DC0A}" type="slidenum">
              <a:rPr lang="en-US"/>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riple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2895600" cy="49530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10" name="Chart Placeholder 4"/>
          <p:cNvSpPr>
            <a:spLocks noGrp="1"/>
          </p:cNvSpPr>
          <p:nvPr>
            <p:ph type="chart" sz="quarter" idx="15"/>
          </p:nvPr>
        </p:nvSpPr>
        <p:spPr>
          <a:xfrm>
            <a:off x="3124200" y="1371600"/>
            <a:ext cx="2895600" cy="4953000"/>
          </a:xfrm>
          <a:prstGeom prst="rect">
            <a:avLst/>
          </a:prstGeom>
        </p:spPr>
        <p:txBody>
          <a:bodyPr/>
          <a:lstStyle>
            <a:lvl1pPr marL="0" indent="0">
              <a:buNone/>
              <a:defRPr sz="1600"/>
            </a:lvl1pPr>
          </a:lstStyle>
          <a:p>
            <a:pPr lvl="0"/>
            <a:endParaRPr lang="en-US" noProof="0" dirty="0"/>
          </a:p>
        </p:txBody>
      </p:sp>
      <p:sp>
        <p:nvSpPr>
          <p:cNvPr id="11" name="Chart Placeholder 4"/>
          <p:cNvSpPr>
            <a:spLocks noGrp="1"/>
          </p:cNvSpPr>
          <p:nvPr>
            <p:ph type="chart" sz="quarter" idx="16"/>
          </p:nvPr>
        </p:nvSpPr>
        <p:spPr>
          <a:xfrm>
            <a:off x="6172200" y="1371600"/>
            <a:ext cx="2895600" cy="4953000"/>
          </a:xfrm>
          <a:prstGeom prst="rect">
            <a:avLst/>
          </a:prstGeom>
        </p:spPr>
        <p:txBody>
          <a:bodyPr/>
          <a:lstStyle>
            <a:lvl1pPr marL="0" indent="0">
              <a:buNone/>
              <a:defRPr sz="1600"/>
            </a:lvl1pPr>
          </a:lstStyle>
          <a:p>
            <a:pPr lvl="0"/>
            <a:endParaRPr lang="en-US" noProof="0" dirty="0"/>
          </a:p>
        </p:txBody>
      </p:sp>
      <p:sp>
        <p:nvSpPr>
          <p:cNvPr id="7" name="Slide Number Placeholder 2"/>
          <p:cNvSpPr>
            <a:spLocks noGrp="1"/>
          </p:cNvSpPr>
          <p:nvPr>
            <p:ph type="sldNum" sz="quarter" idx="17"/>
          </p:nvPr>
        </p:nvSpPr>
        <p:spPr/>
        <p:txBody>
          <a:bodyPr/>
          <a:lstStyle>
            <a:lvl1pPr>
              <a:defRPr/>
            </a:lvl1pPr>
          </a:lstStyle>
          <a:p>
            <a:pPr>
              <a:defRPr/>
            </a:pPr>
            <a:fld id="{A1D26576-60EF-436B-ABA1-4A977F5778EA}"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2397976334"/>
      </p:ext>
    </p:extLst>
  </p:cSld>
  <p:clrMapOvr>
    <a:masterClrMapping/>
  </p:clrMapOvr>
  <p:timing>
    <p:tnLst>
      <p:par>
        <p:cTn xmlns:p14="http://schemas.microsoft.com/office/powerpoint/2010/mai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Chart with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 name="Chart Placeholder 4"/>
          <p:cNvSpPr>
            <a:spLocks noGrp="1"/>
          </p:cNvSpPr>
          <p:nvPr>
            <p:ph type="chart" sz="quarter" idx="13"/>
          </p:nvPr>
        </p:nvSpPr>
        <p:spPr>
          <a:xfrm>
            <a:off x="4648200" y="990600"/>
            <a:ext cx="4419600" cy="53340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5"/>
          </p:nvPr>
        </p:nvSpPr>
        <p:spPr>
          <a:xfrm>
            <a:off x="76200" y="990600"/>
            <a:ext cx="4419600" cy="5334000"/>
          </a:xfrm>
          <a:prstGeom prst="rect">
            <a:avLst/>
          </a:prstGeom>
        </p:spPr>
        <p:txBody>
          <a:bodyPr tIns="228600"/>
          <a:lstStyle>
            <a:lvl1pPr>
              <a:defRPr sz="1600"/>
            </a:lvl1pPr>
            <a:lvl2pPr>
              <a:defRPr sz="1800"/>
            </a:lvl2pPr>
            <a:lvl3pPr>
              <a:defRPr sz="1600"/>
            </a:lvl3pPr>
          </a:lstStyle>
          <a:p>
            <a:pPr lvl="0"/>
            <a:endParaRPr lang="en-US" dirty="0" smtClean="0"/>
          </a:p>
        </p:txBody>
      </p:sp>
      <p:sp>
        <p:nvSpPr>
          <p:cNvPr id="9" name="Slide Number Placeholder 2"/>
          <p:cNvSpPr>
            <a:spLocks noGrp="1"/>
          </p:cNvSpPr>
          <p:nvPr>
            <p:ph type="sldNum" sz="quarter" idx="16"/>
          </p:nvPr>
        </p:nvSpPr>
        <p:spPr/>
        <p:txBody>
          <a:bodyPr/>
          <a:lstStyle>
            <a:lvl1pPr>
              <a:defRPr/>
            </a:lvl1pPr>
          </a:lstStyle>
          <a:p>
            <a:pPr>
              <a:defRPr/>
            </a:pPr>
            <a:fld id="{598D4066-0BD0-479F-AEE6-4895A5F0A301}"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445545642"/>
      </p:ext>
    </p:extLst>
  </p:cSld>
  <p:clrMapOvr>
    <a:masterClrMapping/>
  </p:clrMapOvr>
  <p:timing>
    <p:tnLst>
      <p:par>
        <p:cTn xmlns:p14="http://schemas.microsoft.com/office/powerpoint/2010/mai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Chart with Tex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 name="Chart Placeholder 4"/>
          <p:cNvSpPr>
            <a:spLocks noGrp="1"/>
          </p:cNvSpPr>
          <p:nvPr>
            <p:ph type="chart" sz="quarter" idx="13"/>
          </p:nvPr>
        </p:nvSpPr>
        <p:spPr>
          <a:xfrm>
            <a:off x="4648200" y="1371600"/>
            <a:ext cx="4419600" cy="4953000"/>
          </a:xfrm>
          <a:prstGeom prst="rect">
            <a:avLst/>
          </a:prstGeom>
        </p:spPr>
        <p:txBody>
          <a:bodyPr/>
          <a:lstStyle>
            <a:lvl1pPr marL="0" indent="0">
              <a:buNone/>
              <a:defRPr sz="1600"/>
            </a:lvl1pPr>
          </a:lstStyle>
          <a:p>
            <a:pPr lvl="0"/>
            <a:endParaRPr lang="en-US" noProof="0" dirty="0"/>
          </a:p>
        </p:txBody>
      </p:sp>
      <p:sp>
        <p:nvSpPr>
          <p:cNvPr id="8" name="Text Placeholder 5"/>
          <p:cNvSpPr>
            <a:spLocks noGrp="1"/>
          </p:cNvSpPr>
          <p:nvPr>
            <p:ph type="body" sz="quarter" idx="14"/>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6" name="Text Placeholder 5"/>
          <p:cNvSpPr>
            <a:spLocks noGrp="1"/>
          </p:cNvSpPr>
          <p:nvPr>
            <p:ph type="body" sz="quarter" idx="15"/>
          </p:nvPr>
        </p:nvSpPr>
        <p:spPr>
          <a:xfrm>
            <a:off x="76200" y="1371600"/>
            <a:ext cx="4419600" cy="4953000"/>
          </a:xfrm>
          <a:prstGeom prst="rect">
            <a:avLst/>
          </a:prstGeom>
        </p:spPr>
        <p:txBody>
          <a:bodyPr tIns="228600"/>
          <a:lstStyle>
            <a:lvl1pPr>
              <a:defRPr sz="1600"/>
            </a:lvl1pPr>
            <a:lvl2pPr>
              <a:defRPr sz="1800"/>
            </a:lvl2pPr>
            <a:lvl3pPr>
              <a:defRPr sz="1600"/>
            </a:lvl3pPr>
          </a:lstStyle>
          <a:p>
            <a:pPr lvl="0"/>
            <a:endParaRPr lang="en-US" dirty="0" smtClean="0"/>
          </a:p>
        </p:txBody>
      </p:sp>
      <p:sp>
        <p:nvSpPr>
          <p:cNvPr id="9" name="Slide Number Placeholder 2"/>
          <p:cNvSpPr>
            <a:spLocks noGrp="1"/>
          </p:cNvSpPr>
          <p:nvPr>
            <p:ph type="sldNum" sz="quarter" idx="16"/>
          </p:nvPr>
        </p:nvSpPr>
        <p:spPr/>
        <p:txBody>
          <a:bodyPr/>
          <a:lstStyle>
            <a:lvl1pPr>
              <a:defRPr/>
            </a:lvl1pPr>
          </a:lstStyle>
          <a:p>
            <a:pPr>
              <a:defRPr/>
            </a:pPr>
            <a:fld id="{598D4066-0BD0-479F-AEE6-4895A5F0A301}"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1495859732"/>
      </p:ext>
    </p:extLst>
  </p:cSld>
  <p:clrMapOvr>
    <a:masterClrMapping/>
  </p:clrMapOvr>
  <p:timing>
    <p:tnLst>
      <p:par>
        <p:cTn xmlns:p14="http://schemas.microsoft.com/office/powerpoint/2010/mai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Table Placeholder 5"/>
          <p:cNvSpPr>
            <a:spLocks noGrp="1"/>
          </p:cNvSpPr>
          <p:nvPr>
            <p:ph type="tbl" sz="quarter" idx="11"/>
          </p:nvPr>
        </p:nvSpPr>
        <p:spPr>
          <a:xfrm>
            <a:off x="76200" y="990600"/>
            <a:ext cx="8991600" cy="5334000"/>
          </a:xfrm>
          <a:prstGeom prst="rect">
            <a:avLst/>
          </a:prstGeom>
        </p:spPr>
        <p:txBody>
          <a:bodyPr/>
          <a:lstStyle>
            <a:lvl1pPr marL="0" indent="0">
              <a:buNone/>
              <a:defRPr sz="1600"/>
            </a:lvl1pPr>
          </a:lstStyle>
          <a:p>
            <a:pPr lvl="0"/>
            <a:endParaRPr lang="en-US" noProof="0" dirty="0"/>
          </a:p>
        </p:txBody>
      </p:sp>
      <p:sp>
        <p:nvSpPr>
          <p:cNvPr id="4" name="Slide Number Placeholder 2"/>
          <p:cNvSpPr>
            <a:spLocks noGrp="1"/>
          </p:cNvSpPr>
          <p:nvPr>
            <p:ph type="sldNum" sz="quarter" idx="12"/>
          </p:nvPr>
        </p:nvSpPr>
        <p:spPr/>
        <p:txBody>
          <a:bodyPr/>
          <a:lstStyle>
            <a:lvl1pPr>
              <a:defRPr/>
            </a:lvl1pPr>
          </a:lstStyle>
          <a:p>
            <a:pPr>
              <a:defRPr/>
            </a:pPr>
            <a:fld id="{29C6B33E-063E-485C-90E2-F7E38E7E8E6C}"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889612901"/>
      </p:ext>
    </p:extLst>
  </p:cSld>
  <p:clrMapOvr>
    <a:masterClrMapping/>
  </p:clrMapOvr>
  <p:timing>
    <p:tnLst>
      <p:par>
        <p:cTn xmlns:p14="http://schemas.microsoft.com/office/powerpoint/2010/mai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able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6" name="Text Placeholder 5"/>
          <p:cNvSpPr>
            <a:spLocks noGrp="1"/>
          </p:cNvSpPr>
          <p:nvPr>
            <p:ph type="body" sz="quarter" idx="12"/>
          </p:nvPr>
        </p:nvSpPr>
        <p:spPr>
          <a:xfrm>
            <a:off x="76200" y="990600"/>
            <a:ext cx="8991600" cy="563880"/>
          </a:xfrm>
          <a:prstGeom prst="rect">
            <a:avLst/>
          </a:prstGeom>
        </p:spPr>
        <p:txBody>
          <a:bodyPr lIns="91440" rIns="91440" anchor="t" anchorCtr="0"/>
          <a:lstStyle>
            <a:lvl1pPr marL="0" indent="0">
              <a:buNone/>
              <a:defRPr sz="1600" b="1"/>
            </a:lvl1pPr>
          </a:lstStyle>
          <a:p>
            <a:pPr lvl="0"/>
            <a:endParaRPr lang="en-US" dirty="0" smtClean="0"/>
          </a:p>
        </p:txBody>
      </p:sp>
      <p:sp>
        <p:nvSpPr>
          <p:cNvPr id="7" name="Table Placeholder 6"/>
          <p:cNvSpPr>
            <a:spLocks noGrp="1"/>
          </p:cNvSpPr>
          <p:nvPr>
            <p:ph type="tbl" sz="quarter" idx="13"/>
          </p:nvPr>
        </p:nvSpPr>
        <p:spPr>
          <a:xfrm>
            <a:off x="76200" y="1645920"/>
            <a:ext cx="8991600" cy="4678680"/>
          </a:xfrm>
          <a:prstGeom prst="rect">
            <a:avLst/>
          </a:prstGeom>
        </p:spPr>
        <p:txBody>
          <a:bodyPr/>
          <a:lstStyle>
            <a:lvl1pPr marL="0" indent="0">
              <a:buNone/>
              <a:defRPr sz="1600"/>
            </a:lvl1pPr>
          </a:lstStyle>
          <a:p>
            <a:pPr lvl="0"/>
            <a:endParaRPr lang="en-US" noProof="0" dirty="0"/>
          </a:p>
        </p:txBody>
      </p:sp>
      <p:sp>
        <p:nvSpPr>
          <p:cNvPr id="5" name="Slide Number Placeholder 2"/>
          <p:cNvSpPr>
            <a:spLocks noGrp="1"/>
          </p:cNvSpPr>
          <p:nvPr>
            <p:ph type="sldNum" sz="quarter" idx="14"/>
          </p:nvPr>
        </p:nvSpPr>
        <p:spPr/>
        <p:txBody>
          <a:bodyPr/>
          <a:lstStyle>
            <a:lvl1pPr>
              <a:defRPr/>
            </a:lvl1pPr>
          </a:lstStyle>
          <a:p>
            <a:pPr>
              <a:defRPr/>
            </a:pPr>
            <a:fld id="{59AF6EB4-8291-4BF6-BDAA-D1320C2131F6}"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1977914756"/>
      </p:ext>
    </p:extLst>
  </p:cSld>
  <p:clrMapOvr>
    <a:masterClrMapping/>
  </p:clrMapOvr>
  <p:timing>
    <p:tnLst>
      <p:par>
        <p:cTn xmlns:p14="http://schemas.microsoft.com/office/powerpoint/2010/mai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op/Bottom Chart +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1371600"/>
            <a:ext cx="8991600" cy="23622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2"/>
          </p:nvPr>
        </p:nvSpPr>
        <p:spPr>
          <a:xfrm>
            <a:off x="76200" y="990600"/>
            <a:ext cx="8991600" cy="304800"/>
          </a:xfrm>
          <a:prstGeom prst="rect">
            <a:avLst/>
          </a:prstGeom>
        </p:spPr>
        <p:txBody>
          <a:bodyPr lIns="91440" rIns="91440" anchor="t" anchorCtr="0"/>
          <a:lstStyle>
            <a:lvl1pPr marL="0" indent="0">
              <a:buNone/>
              <a:defRPr sz="1600" b="1"/>
            </a:lvl1pPr>
          </a:lstStyle>
          <a:p>
            <a:pPr lvl="0"/>
            <a:endParaRPr lang="en-US" dirty="0" smtClean="0"/>
          </a:p>
        </p:txBody>
      </p:sp>
      <p:sp>
        <p:nvSpPr>
          <p:cNvPr id="7" name="Chart Placeholder 4"/>
          <p:cNvSpPr>
            <a:spLocks noGrp="1"/>
          </p:cNvSpPr>
          <p:nvPr>
            <p:ph type="chart" sz="quarter" idx="13"/>
          </p:nvPr>
        </p:nvSpPr>
        <p:spPr>
          <a:xfrm>
            <a:off x="76200" y="3962400"/>
            <a:ext cx="8991600" cy="2362200"/>
          </a:xfrm>
          <a:prstGeom prst="rect">
            <a:avLst/>
          </a:prstGeom>
        </p:spPr>
        <p:txBody>
          <a:bodyPr/>
          <a:lstStyle>
            <a:lvl1pPr marL="0" indent="0">
              <a:buNone/>
              <a:defRPr sz="1600"/>
            </a:lvl1pPr>
          </a:lstStyle>
          <a:p>
            <a:pPr lvl="0"/>
            <a:endParaRPr lang="en-US" noProof="0" dirty="0"/>
          </a:p>
        </p:txBody>
      </p:sp>
      <p:sp>
        <p:nvSpPr>
          <p:cNvPr id="9" name="Slide Number Placeholder 2"/>
          <p:cNvSpPr>
            <a:spLocks noGrp="1"/>
          </p:cNvSpPr>
          <p:nvPr>
            <p:ph type="sldNum" sz="quarter" idx="14"/>
          </p:nvPr>
        </p:nvSpPr>
        <p:spPr/>
        <p:txBody>
          <a:bodyPr/>
          <a:lstStyle>
            <a:lvl1pPr>
              <a:defRPr/>
            </a:lvl1pPr>
          </a:lstStyle>
          <a:p>
            <a:pPr>
              <a:defRPr/>
            </a:pPr>
            <a:fld id="{E0B02DE8-7990-437B-B3D0-0CD90328275C}"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10" name="Straight Connector 9"/>
          <p:cNvCxnSpPr/>
          <p:nvPr userDrawn="1"/>
        </p:nvCxnSpPr>
        <p:spPr>
          <a:xfrm>
            <a:off x="76200" y="3886200"/>
            <a:ext cx="8991600" cy="0"/>
          </a:xfrm>
          <a:prstGeom prst="line">
            <a:avLst/>
          </a:prstGeom>
          <a:ln w="25400">
            <a:gradFill flip="none" rotWithShape="1">
              <a:gsLst>
                <a:gs pos="33000">
                  <a:srgbClr val="BDBDBD"/>
                </a:gs>
                <a:gs pos="100000">
                  <a:schemeClr val="tx2"/>
                </a:gs>
                <a:gs pos="0">
                  <a:schemeClr val="tx2">
                    <a:lumMod val="20000"/>
                    <a:lumOff val="80000"/>
                  </a:schemeClr>
                </a:gs>
              </a:gsLst>
              <a:lin ang="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9210357"/>
      </p:ext>
    </p:extLst>
  </p:cSld>
  <p:clrMapOvr>
    <a:masterClrMapping/>
  </p:clrMapOvr>
  <p:timing>
    <p:tnLst>
      <p:par>
        <p:cTn xmlns:p14="http://schemas.microsoft.com/office/powerpoint/2010/mai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op/Bottom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hart Placeholder 4"/>
          <p:cNvSpPr>
            <a:spLocks noGrp="1"/>
          </p:cNvSpPr>
          <p:nvPr>
            <p:ph type="chart" sz="quarter" idx="11"/>
          </p:nvPr>
        </p:nvSpPr>
        <p:spPr>
          <a:xfrm>
            <a:off x="76200" y="990600"/>
            <a:ext cx="8991600" cy="2590800"/>
          </a:xfrm>
          <a:prstGeom prst="rect">
            <a:avLst/>
          </a:prstGeom>
        </p:spPr>
        <p:txBody>
          <a:bodyPr/>
          <a:lstStyle>
            <a:lvl1pPr marL="0" indent="0">
              <a:buNone/>
              <a:defRPr sz="1600"/>
            </a:lvl1pPr>
          </a:lstStyle>
          <a:p>
            <a:pPr lvl="0"/>
            <a:endParaRPr lang="en-US" noProof="0" dirty="0"/>
          </a:p>
        </p:txBody>
      </p:sp>
      <p:sp>
        <p:nvSpPr>
          <p:cNvPr id="7" name="Chart Placeholder 4"/>
          <p:cNvSpPr>
            <a:spLocks noGrp="1"/>
          </p:cNvSpPr>
          <p:nvPr>
            <p:ph type="chart" sz="quarter" idx="13"/>
          </p:nvPr>
        </p:nvSpPr>
        <p:spPr>
          <a:xfrm>
            <a:off x="76200" y="3733800"/>
            <a:ext cx="8991600" cy="2590800"/>
          </a:xfrm>
          <a:prstGeom prst="rect">
            <a:avLst/>
          </a:prstGeom>
        </p:spPr>
        <p:txBody>
          <a:bodyPr/>
          <a:lstStyle>
            <a:lvl1pPr marL="0" indent="0">
              <a:buNone/>
              <a:defRPr sz="1600"/>
            </a:lvl1pPr>
          </a:lstStyle>
          <a:p>
            <a:pPr lvl="0"/>
            <a:endParaRPr lang="en-US" noProof="0" dirty="0"/>
          </a:p>
        </p:txBody>
      </p:sp>
      <p:sp>
        <p:nvSpPr>
          <p:cNvPr id="8" name="Slide Number Placeholder 2"/>
          <p:cNvSpPr>
            <a:spLocks noGrp="1"/>
          </p:cNvSpPr>
          <p:nvPr>
            <p:ph type="sldNum" sz="quarter" idx="14"/>
          </p:nvPr>
        </p:nvSpPr>
        <p:spPr/>
        <p:txBody>
          <a:bodyPr/>
          <a:lstStyle>
            <a:lvl1pPr>
              <a:defRPr/>
            </a:lvl1pPr>
          </a:lstStyle>
          <a:p>
            <a:pPr>
              <a:defRPr/>
            </a:pPr>
            <a:fld id="{F373F93A-FC9B-4CF6-ADD0-CCC8BE95086E}"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9" name="Straight Connector 8"/>
          <p:cNvCxnSpPr/>
          <p:nvPr userDrawn="1"/>
        </p:nvCxnSpPr>
        <p:spPr>
          <a:xfrm>
            <a:off x="76200" y="3657600"/>
            <a:ext cx="8991600" cy="0"/>
          </a:xfrm>
          <a:prstGeom prst="line">
            <a:avLst/>
          </a:prstGeom>
          <a:ln w="25400">
            <a:gradFill flip="none" rotWithShape="1">
              <a:gsLst>
                <a:gs pos="33000">
                  <a:srgbClr val="BDBDBD"/>
                </a:gs>
                <a:gs pos="100000">
                  <a:schemeClr val="tx2"/>
                </a:gs>
                <a:gs pos="0">
                  <a:schemeClr val="tx2">
                    <a:lumMod val="20000"/>
                    <a:lumOff val="80000"/>
                  </a:schemeClr>
                </a:gs>
              </a:gsLst>
              <a:lin ang="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2768167"/>
      </p:ext>
    </p:extLst>
  </p:cSld>
  <p:clrMapOvr>
    <a:masterClrMapping/>
  </p:clrMapOvr>
  <p:timing>
    <p:tnLst>
      <p:par>
        <p:cTn xmlns:p14="http://schemas.microsoft.com/office/powerpoint/2010/mai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Statement Pair Chart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8" name="Text Placeholder 5"/>
          <p:cNvSpPr>
            <a:spLocks noGrp="1"/>
          </p:cNvSpPr>
          <p:nvPr>
            <p:ph type="body" sz="quarter" idx="14"/>
          </p:nvPr>
        </p:nvSpPr>
        <p:spPr>
          <a:xfrm>
            <a:off x="76200" y="990600"/>
            <a:ext cx="8991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6" name="Text Placeholder 5"/>
          <p:cNvSpPr>
            <a:spLocks noGrp="1"/>
          </p:cNvSpPr>
          <p:nvPr>
            <p:ph type="body" sz="quarter" idx="15"/>
          </p:nvPr>
        </p:nvSpPr>
        <p:spPr>
          <a:xfrm>
            <a:off x="76200" y="1676400"/>
            <a:ext cx="2362200" cy="4648200"/>
          </a:xfrm>
          <a:prstGeom prst="rect">
            <a:avLst/>
          </a:prstGeom>
        </p:spPr>
        <p:txBody>
          <a:bodyPr anchor="ctr" anchorCtr="0"/>
          <a:lstStyle>
            <a:lvl1pPr marL="0" indent="0" algn="l">
              <a:buNone/>
              <a:defRPr sz="1600"/>
            </a:lvl1pPr>
            <a:lvl2pPr>
              <a:defRPr sz="1800"/>
            </a:lvl2pPr>
            <a:lvl3pPr>
              <a:defRPr sz="1600"/>
            </a:lvl3pPr>
          </a:lstStyle>
          <a:p>
            <a:pPr lvl="0"/>
            <a:endParaRPr lang="en-US" dirty="0" smtClean="0"/>
          </a:p>
        </p:txBody>
      </p:sp>
      <p:sp>
        <p:nvSpPr>
          <p:cNvPr id="9" name="Text Placeholder 5"/>
          <p:cNvSpPr>
            <a:spLocks noGrp="1"/>
          </p:cNvSpPr>
          <p:nvPr>
            <p:ph type="body" sz="quarter" idx="16"/>
          </p:nvPr>
        </p:nvSpPr>
        <p:spPr>
          <a:xfrm>
            <a:off x="6705600" y="1676400"/>
            <a:ext cx="2362200" cy="4648200"/>
          </a:xfrm>
          <a:prstGeom prst="rect">
            <a:avLst/>
          </a:prstGeom>
        </p:spPr>
        <p:txBody>
          <a:bodyPr anchor="ctr" anchorCtr="0"/>
          <a:lstStyle>
            <a:lvl1pPr marL="0" indent="0" algn="r">
              <a:buNone/>
              <a:defRPr sz="1600"/>
            </a:lvl1pPr>
            <a:lvl2pPr>
              <a:defRPr sz="1800"/>
            </a:lvl2pPr>
            <a:lvl3pPr>
              <a:defRPr sz="1600"/>
            </a:lvl3pPr>
          </a:lstStyle>
          <a:p>
            <a:pPr lvl="0"/>
            <a:endParaRPr lang="en-US" dirty="0" smtClean="0"/>
          </a:p>
        </p:txBody>
      </p:sp>
      <p:sp>
        <p:nvSpPr>
          <p:cNvPr id="5" name="Chart Placeholder 4"/>
          <p:cNvSpPr>
            <a:spLocks noGrp="1"/>
          </p:cNvSpPr>
          <p:nvPr>
            <p:ph type="chart" sz="quarter" idx="17"/>
          </p:nvPr>
        </p:nvSpPr>
        <p:spPr>
          <a:xfrm>
            <a:off x="2514600" y="1676400"/>
            <a:ext cx="4114800" cy="4648200"/>
          </a:xfrm>
          <a:prstGeom prst="rect">
            <a:avLst/>
          </a:prstGeom>
        </p:spPr>
        <p:txBody>
          <a:bodyPr/>
          <a:lstStyle>
            <a:lvl1pPr marL="0" indent="0">
              <a:buNone/>
              <a:defRPr sz="1600"/>
            </a:lvl1pPr>
          </a:lstStyle>
          <a:p>
            <a:pPr lvl="0"/>
            <a:endParaRPr lang="en-US" noProof="0" dirty="0"/>
          </a:p>
        </p:txBody>
      </p:sp>
      <p:sp>
        <p:nvSpPr>
          <p:cNvPr id="7" name="Slide Number Placeholder 2"/>
          <p:cNvSpPr>
            <a:spLocks noGrp="1"/>
          </p:cNvSpPr>
          <p:nvPr>
            <p:ph type="sldNum" sz="quarter" idx="18"/>
          </p:nvPr>
        </p:nvSpPr>
        <p:spPr/>
        <p:txBody>
          <a:bodyPr/>
          <a:lstStyle>
            <a:lvl1pPr>
              <a:defRPr/>
            </a:lvl1pPr>
          </a:lstStyle>
          <a:p>
            <a:pPr>
              <a:defRPr/>
            </a:pPr>
            <a:fld id="{2DBDB99D-3AA9-4A09-86C2-1123EDA02069}"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2282332166"/>
      </p:ext>
    </p:extLst>
  </p:cSld>
  <p:clrMapOvr>
    <a:masterClrMapping/>
  </p:clrMapOvr>
  <p:timing>
    <p:tnLst>
      <p:par>
        <p:cTn xmlns:p14="http://schemas.microsoft.com/office/powerpoint/2010/mai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Statement Pair Chart (Butterfly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8" name="Text Placeholder 5"/>
          <p:cNvSpPr>
            <a:spLocks noGrp="1"/>
          </p:cNvSpPr>
          <p:nvPr>
            <p:ph type="body" sz="quarter" idx="14"/>
          </p:nvPr>
        </p:nvSpPr>
        <p:spPr>
          <a:xfrm>
            <a:off x="76200" y="990600"/>
            <a:ext cx="8991600" cy="609600"/>
          </a:xfrm>
          <a:prstGeom prst="rect">
            <a:avLst/>
          </a:prstGeom>
        </p:spPr>
        <p:txBody>
          <a:bodyPr lIns="91440" rIns="91440" anchor="t" anchorCtr="0"/>
          <a:lstStyle>
            <a:lvl1pPr marL="0" indent="0">
              <a:buNone/>
              <a:defRPr sz="1600" b="1"/>
            </a:lvl1pPr>
          </a:lstStyle>
          <a:p>
            <a:pPr lvl="0"/>
            <a:endParaRPr lang="en-US" dirty="0" smtClean="0"/>
          </a:p>
        </p:txBody>
      </p:sp>
      <p:sp>
        <p:nvSpPr>
          <p:cNvPr id="6" name="Text Placeholder 5"/>
          <p:cNvSpPr>
            <a:spLocks noGrp="1"/>
          </p:cNvSpPr>
          <p:nvPr>
            <p:ph type="body" sz="quarter" idx="15"/>
          </p:nvPr>
        </p:nvSpPr>
        <p:spPr>
          <a:xfrm>
            <a:off x="76200" y="1676400"/>
            <a:ext cx="4419600" cy="2362200"/>
          </a:xfrm>
          <a:prstGeom prst="rect">
            <a:avLst/>
          </a:prstGeom>
        </p:spPr>
        <p:txBody>
          <a:bodyPr/>
          <a:lstStyle>
            <a:lvl1pPr marL="0" indent="0" algn="ctr">
              <a:buNone/>
              <a:defRPr sz="1600"/>
            </a:lvl1pPr>
            <a:lvl2pPr>
              <a:defRPr sz="1800"/>
            </a:lvl2pPr>
            <a:lvl3pPr>
              <a:defRPr sz="1600"/>
            </a:lvl3pPr>
          </a:lstStyle>
          <a:p>
            <a:pPr lvl="0"/>
            <a:endParaRPr lang="en-US" dirty="0" smtClean="0"/>
          </a:p>
        </p:txBody>
      </p:sp>
      <p:sp>
        <p:nvSpPr>
          <p:cNvPr id="9" name="Text Placeholder 5"/>
          <p:cNvSpPr>
            <a:spLocks noGrp="1"/>
          </p:cNvSpPr>
          <p:nvPr>
            <p:ph type="body" sz="quarter" idx="16"/>
          </p:nvPr>
        </p:nvSpPr>
        <p:spPr>
          <a:xfrm>
            <a:off x="4648200" y="1676400"/>
            <a:ext cx="4419600" cy="2362200"/>
          </a:xfrm>
          <a:prstGeom prst="rect">
            <a:avLst/>
          </a:prstGeom>
        </p:spPr>
        <p:txBody>
          <a:bodyPr/>
          <a:lstStyle>
            <a:lvl1pPr marL="0" indent="0" algn="ctr">
              <a:buNone/>
              <a:defRPr sz="1600"/>
            </a:lvl1pPr>
            <a:lvl2pPr>
              <a:defRPr sz="1800"/>
            </a:lvl2pPr>
            <a:lvl3pPr>
              <a:defRPr sz="1600"/>
            </a:lvl3pPr>
          </a:lstStyle>
          <a:p>
            <a:pPr lvl="0"/>
            <a:endParaRPr lang="en-US" dirty="0" smtClean="0"/>
          </a:p>
        </p:txBody>
      </p:sp>
      <p:sp>
        <p:nvSpPr>
          <p:cNvPr id="5" name="Chart Placeholder 4"/>
          <p:cNvSpPr>
            <a:spLocks noGrp="1"/>
          </p:cNvSpPr>
          <p:nvPr>
            <p:ph type="chart" sz="quarter" idx="17"/>
          </p:nvPr>
        </p:nvSpPr>
        <p:spPr>
          <a:xfrm>
            <a:off x="76200" y="4114800"/>
            <a:ext cx="8991600" cy="2209800"/>
          </a:xfrm>
          <a:prstGeom prst="rect">
            <a:avLst/>
          </a:prstGeom>
        </p:spPr>
        <p:txBody>
          <a:bodyPr/>
          <a:lstStyle>
            <a:lvl1pPr marL="0" indent="0">
              <a:buNone/>
              <a:defRPr sz="1600"/>
            </a:lvl1pPr>
          </a:lstStyle>
          <a:p>
            <a:pPr lvl="0"/>
            <a:endParaRPr lang="en-US" noProof="0" dirty="0"/>
          </a:p>
        </p:txBody>
      </p:sp>
      <p:sp>
        <p:nvSpPr>
          <p:cNvPr id="10" name="Slide Number Placeholder 2"/>
          <p:cNvSpPr>
            <a:spLocks noGrp="1"/>
          </p:cNvSpPr>
          <p:nvPr>
            <p:ph type="sldNum" sz="quarter" idx="18"/>
          </p:nvPr>
        </p:nvSpPr>
        <p:spPr/>
        <p:txBody>
          <a:bodyPr/>
          <a:lstStyle>
            <a:lvl1pPr>
              <a:defRPr/>
            </a:lvl1pPr>
          </a:lstStyle>
          <a:p>
            <a:pPr>
              <a:defRPr/>
            </a:pPr>
            <a:fld id="{F51C9384-5F6E-4753-8937-DA8AB0E4C854}"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cxnSp>
        <p:nvCxnSpPr>
          <p:cNvPr id="11" name="Straight Connector 10"/>
          <p:cNvCxnSpPr/>
          <p:nvPr userDrawn="1"/>
        </p:nvCxnSpPr>
        <p:spPr>
          <a:xfrm>
            <a:off x="4572000" y="1676400"/>
            <a:ext cx="0" cy="2362200"/>
          </a:xfrm>
          <a:prstGeom prst="line">
            <a:avLst/>
          </a:prstGeom>
          <a:ln w="25400">
            <a:gradFill flip="none" rotWithShape="1">
              <a:gsLst>
                <a:gs pos="33000">
                  <a:srgbClr val="BDBDBD"/>
                </a:gs>
                <a:gs pos="100000">
                  <a:schemeClr val="tx2"/>
                </a:gs>
                <a:gs pos="0">
                  <a:schemeClr val="tx2">
                    <a:lumMod val="20000"/>
                    <a:lumOff val="80000"/>
                  </a:schemeClr>
                </a:gs>
              </a:gsLst>
              <a:lin ang="162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8207729"/>
      </p:ext>
    </p:extLst>
  </p:cSld>
  <p:clrMapOvr>
    <a:masterClrMapping/>
  </p:clrMapOvr>
  <p:timing>
    <p:tnLst>
      <p:par>
        <p:cTn xmlns:p14="http://schemas.microsoft.com/office/powerpoint/2010/mai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userDrawn="1">
  <p:cSld name="Section Header - Classic">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85800" y="2743200"/>
            <a:ext cx="7772400" cy="685800"/>
          </a:xfrm>
          <a:prstGeom prst="rect">
            <a:avLst/>
          </a:prstGeom>
        </p:spPr>
        <p:txBody>
          <a:bodyPr lIns="0" rIns="0" anchor="t" anchorCtr="1"/>
          <a:lstStyle>
            <a:lvl1pPr marL="0" indent="0" algn="ctr">
              <a:spcBef>
                <a:spcPts val="0"/>
              </a:spcBef>
              <a:buNone/>
              <a:defRPr sz="3600" b="1" i="0" baseline="0">
                <a:solidFill>
                  <a:schemeClr val="tx1"/>
                </a:solidFill>
                <a:effectLst>
                  <a:outerShdw blurRad="50800" dist="38100" algn="l" rotWithShape="0">
                    <a:prstClr val="black">
                      <a:alpha val="40000"/>
                    </a:prstClr>
                  </a:outerShdw>
                </a:effectLst>
                <a:latin typeface="+mj-lt"/>
              </a:defRPr>
            </a:lvl1pPr>
          </a:lstStyle>
          <a:p>
            <a:pPr lvl="0"/>
            <a:endParaRPr lang="en-US" dirty="0" smtClean="0"/>
          </a:p>
        </p:txBody>
      </p:sp>
      <p:sp>
        <p:nvSpPr>
          <p:cNvPr id="7" name="Slide Number Placeholder 2"/>
          <p:cNvSpPr>
            <a:spLocks noGrp="1"/>
          </p:cNvSpPr>
          <p:nvPr>
            <p:ph type="sldNum" sz="quarter" idx="11"/>
          </p:nvPr>
        </p:nvSpPr>
        <p:spPr>
          <a:xfrm>
            <a:off x="8610600" y="6400800"/>
            <a:ext cx="533400" cy="457200"/>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bg1"/>
                </a:solidFill>
                <a:effectLst>
                  <a:outerShdw blurRad="50800" dist="38100" algn="l" rotWithShape="0">
                    <a:schemeClr val="accent5">
                      <a:alpha val="80000"/>
                    </a:schemeClr>
                  </a:outerShdw>
                </a:effectLst>
                <a:latin typeface="+mn-lt"/>
              </a:defRPr>
            </a:lvl1pPr>
          </a:lstStyle>
          <a:p>
            <a:pPr>
              <a:defRPr/>
            </a:pPr>
            <a:fld id="{B27A53B7-C3C8-4E22-8B19-DCD9821AE85F}" type="slidenum">
              <a:rPr lang="en-US"/>
              <a:pPr>
                <a:defRPr/>
              </a:pPr>
              <a:t>‹#›</a:t>
            </a:fld>
            <a:endParaRPr lang="en-US" dirty="0"/>
          </a:p>
        </p:txBody>
      </p:sp>
    </p:spTree>
    <p:extLst>
      <p:ext uri="{BB962C8B-B14F-4D97-AF65-F5344CB8AC3E}">
        <p14:creationId xmlns:p14="http://schemas.microsoft.com/office/powerpoint/2010/main" val="1748363625"/>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Text Placeholder 4"/>
          <p:cNvSpPr>
            <a:spLocks noGrp="1"/>
          </p:cNvSpPr>
          <p:nvPr>
            <p:ph type="body" sz="quarter" idx="11"/>
          </p:nvPr>
        </p:nvSpPr>
        <p:spPr>
          <a:xfrm>
            <a:off x="76200" y="990600"/>
            <a:ext cx="8991600" cy="5334000"/>
          </a:xfrm>
          <a:prstGeom prst="rect">
            <a:avLst/>
          </a:prstGeom>
        </p:spPr>
        <p:txBody>
          <a:bodyPr tIns="228600"/>
          <a:lstStyle>
            <a:lvl1pPr>
              <a:defRPr sz="2400"/>
            </a:lvl1pPr>
            <a:lvl2pPr>
              <a:defRPr sz="2000"/>
            </a:lvl2pPr>
            <a:lvl3pPr>
              <a:defRPr sz="1800"/>
            </a:lvl3pPr>
          </a:lstStyle>
          <a:p>
            <a:pPr lvl="0"/>
            <a:endParaRPr lang="en-US" dirty="0" smtClean="0"/>
          </a:p>
        </p:txBody>
      </p:sp>
      <p:sp>
        <p:nvSpPr>
          <p:cNvPr id="4" name="Slide Number Placeholder 2"/>
          <p:cNvSpPr>
            <a:spLocks noGrp="1"/>
          </p:cNvSpPr>
          <p:nvPr>
            <p:ph type="sldNum" sz="quarter" idx="12"/>
          </p:nvPr>
        </p:nvSpPr>
        <p:spPr/>
        <p:txBody>
          <a:bodyPr/>
          <a:lstStyle>
            <a:lvl1pPr>
              <a:defRPr/>
            </a:lvl1pPr>
          </a:lstStyle>
          <a:p>
            <a:pPr>
              <a:defRPr/>
            </a:pPr>
            <a:fld id="{21ACCFDB-04E1-47BF-B431-A0872F88D668}" type="slidenum">
              <a:rPr lang="en-US"/>
              <a:pPr>
                <a:defRPr/>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userDrawn="1">
  <p:cSld name="Single Chart with Ques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Chart Placeholder 4"/>
          <p:cNvSpPr>
            <a:spLocks noGrp="1"/>
          </p:cNvSpPr>
          <p:nvPr>
            <p:ph type="chart" sz="quarter" idx="11"/>
          </p:nvPr>
        </p:nvSpPr>
        <p:spPr>
          <a:xfrm>
            <a:off x="76200" y="1371600"/>
            <a:ext cx="8991600" cy="4953000"/>
          </a:xfrm>
          <a:prstGeom prst="rect">
            <a:avLst/>
          </a:prstGeom>
        </p:spPr>
        <p:txBody>
          <a:bodyPr/>
          <a:lstStyle>
            <a:lvl1pPr marL="0" indent="0">
              <a:buNone/>
              <a:defRPr sz="1600"/>
            </a:lvl1pPr>
          </a:lstStyle>
          <a:p>
            <a:pPr lvl="0"/>
            <a:endParaRPr lang="en-US" noProof="0" dirty="0"/>
          </a:p>
        </p:txBody>
      </p:sp>
      <p:sp>
        <p:nvSpPr>
          <p:cNvPr id="6" name="Text Placeholder 5"/>
          <p:cNvSpPr>
            <a:spLocks noGrp="1"/>
          </p:cNvSpPr>
          <p:nvPr>
            <p:ph type="body" sz="quarter" idx="12"/>
          </p:nvPr>
        </p:nvSpPr>
        <p:spPr>
          <a:xfrm>
            <a:off x="76200" y="990600"/>
            <a:ext cx="8991600" cy="304800"/>
          </a:xfrm>
          <a:prstGeom prst="rect">
            <a:avLst/>
          </a:prstGeom>
        </p:spPr>
        <p:txBody>
          <a:bodyPr lIns="91440" rIns="91440" anchor="t" anchorCtr="0"/>
          <a:lstStyle>
            <a:lvl1pPr marL="0" indent="0">
              <a:buNone/>
              <a:defRPr sz="1600" b="1"/>
            </a:lvl1pPr>
          </a:lstStyle>
          <a:p>
            <a:pPr lvl="0"/>
            <a:r>
              <a:rPr lang="en-US" dirty="0" smtClean="0"/>
              <a:t>Click to edit Master text styles</a:t>
            </a:r>
          </a:p>
        </p:txBody>
      </p:sp>
      <p:sp>
        <p:nvSpPr>
          <p:cNvPr id="7" name="Slide Number Placeholder 2"/>
          <p:cNvSpPr>
            <a:spLocks noGrp="1"/>
          </p:cNvSpPr>
          <p:nvPr>
            <p:ph type="sldNum" sz="quarter" idx="13"/>
          </p:nvPr>
        </p:nvSpPr>
        <p:spPr/>
        <p:txBody>
          <a:bodyPr/>
          <a:lstStyle>
            <a:lvl1pPr>
              <a:defRPr/>
            </a:lvl1pPr>
          </a:lstStyle>
          <a:p>
            <a:pPr>
              <a:defRPr/>
            </a:pPr>
            <a:fld id="{8F4548D7-DD86-4772-8DB7-3AD0FFF39C13}" type="slidenum">
              <a:rPr lang="en-US"/>
              <a:pPr>
                <a:defRPr/>
              </a:pPr>
              <a:t>‹#›</a:t>
            </a:fld>
            <a:endParaRPr lang="en-US" dirty="0"/>
          </a:p>
        </p:txBody>
      </p:sp>
    </p:spTree>
    <p:extLst>
      <p:ext uri="{BB962C8B-B14F-4D97-AF65-F5344CB8AC3E}">
        <p14:creationId xmlns:p14="http://schemas.microsoft.com/office/powerpoint/2010/main" val="2414743991"/>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4" Type="http://schemas.openxmlformats.org/officeDocument/2006/relationships/theme" Target="../theme/theme2.xml"/><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18.xml"/><Relationship Id="rId12" Type="http://schemas.openxmlformats.org/officeDocument/2006/relationships/slideLayout" Target="../slideLayouts/slideLayout19.xml"/><Relationship Id="rId13" Type="http://schemas.openxmlformats.org/officeDocument/2006/relationships/slideLayout" Target="../slideLayouts/slideLayout20.xml"/><Relationship Id="rId14" Type="http://schemas.openxmlformats.org/officeDocument/2006/relationships/slideLayout" Target="../slideLayouts/slideLayout21.xml"/><Relationship Id="rId15" Type="http://schemas.openxmlformats.org/officeDocument/2006/relationships/slideLayout" Target="../slideLayouts/slideLayout22.xml"/><Relationship Id="rId16" Type="http://schemas.openxmlformats.org/officeDocument/2006/relationships/slideLayout" Target="../slideLayouts/slideLayout23.xml"/><Relationship Id="rId17" Type="http://schemas.openxmlformats.org/officeDocument/2006/relationships/theme" Target="../theme/theme4.xml"/><Relationship Id="rId1" Type="http://schemas.openxmlformats.org/officeDocument/2006/relationships/slideLayout" Target="../slideLayouts/slideLayout8.xml"/><Relationship Id="rId2" Type="http://schemas.openxmlformats.org/officeDocument/2006/relationships/slideLayout" Target="../slideLayouts/slideLayout9.xml"/><Relationship Id="rId3" Type="http://schemas.openxmlformats.org/officeDocument/2006/relationships/slideLayout" Target="../slideLayouts/slideLayout10.xml"/><Relationship Id="rId4" Type="http://schemas.openxmlformats.org/officeDocument/2006/relationships/slideLayout" Target="../slideLayouts/slideLayout11.xml"/><Relationship Id="rId5" Type="http://schemas.openxmlformats.org/officeDocument/2006/relationships/slideLayout" Target="../slideLayouts/slideLayout12.xml"/><Relationship Id="rId6" Type="http://schemas.openxmlformats.org/officeDocument/2006/relationships/slideLayout" Target="../slideLayouts/slideLayout13.xml"/><Relationship Id="rId7" Type="http://schemas.openxmlformats.org/officeDocument/2006/relationships/slideLayout" Target="../slideLayouts/slideLayout14.xml"/><Relationship Id="rId8" Type="http://schemas.openxmlformats.org/officeDocument/2006/relationships/slideLayout" Target="../slideLayouts/slideLayout15.xml"/><Relationship Id="rId9" Type="http://schemas.openxmlformats.org/officeDocument/2006/relationships/slideLayout" Target="../slideLayouts/slideLayout16.xml"/><Relationship Id="rId10"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Relationship Id="rId14" Type="http://schemas.openxmlformats.org/officeDocument/2006/relationships/slideLayout" Target="../slideLayouts/slideLayout37.xml"/><Relationship Id="rId15" Type="http://schemas.openxmlformats.org/officeDocument/2006/relationships/slideLayout" Target="../slideLayouts/slideLayout38.xml"/><Relationship Id="rId16" Type="http://schemas.openxmlformats.org/officeDocument/2006/relationships/slideLayout" Target="../slideLayouts/slideLayout39.xml"/><Relationship Id="rId17" Type="http://schemas.openxmlformats.org/officeDocument/2006/relationships/slideLayout" Target="../slideLayouts/slideLayout40.xml"/><Relationship Id="rId18" Type="http://schemas.openxmlformats.org/officeDocument/2006/relationships/theme" Target="../theme/theme5.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51.xml"/><Relationship Id="rId12" Type="http://schemas.openxmlformats.org/officeDocument/2006/relationships/slideLayout" Target="../slideLayouts/slideLayout52.xml"/><Relationship Id="rId13" Type="http://schemas.openxmlformats.org/officeDocument/2006/relationships/slideLayout" Target="../slideLayouts/slideLayout53.xml"/><Relationship Id="rId14" Type="http://schemas.openxmlformats.org/officeDocument/2006/relationships/slideLayout" Target="../slideLayouts/slideLayout54.xml"/><Relationship Id="rId15" Type="http://schemas.openxmlformats.org/officeDocument/2006/relationships/slideLayout" Target="../slideLayouts/slideLayout55.xml"/><Relationship Id="rId16" Type="http://schemas.openxmlformats.org/officeDocument/2006/relationships/slideLayout" Target="../slideLayouts/slideLayout56.xml"/><Relationship Id="rId17" Type="http://schemas.openxmlformats.org/officeDocument/2006/relationships/theme" Target="../theme/theme6.xml"/><Relationship Id="rId1" Type="http://schemas.openxmlformats.org/officeDocument/2006/relationships/slideLayout" Target="../slideLayouts/slideLayout41.xml"/><Relationship Id="rId2" Type="http://schemas.openxmlformats.org/officeDocument/2006/relationships/slideLayout" Target="../slideLayouts/slideLayout42.xml"/><Relationship Id="rId3" Type="http://schemas.openxmlformats.org/officeDocument/2006/relationships/slideLayout" Target="../slideLayouts/slideLayout43.xml"/><Relationship Id="rId4" Type="http://schemas.openxmlformats.org/officeDocument/2006/relationships/slideLayout" Target="../slideLayouts/slideLayout44.xml"/><Relationship Id="rId5" Type="http://schemas.openxmlformats.org/officeDocument/2006/relationships/slideLayout" Target="../slideLayouts/slideLayout45.xml"/><Relationship Id="rId6" Type="http://schemas.openxmlformats.org/officeDocument/2006/relationships/slideLayout" Target="../slideLayouts/slideLayout46.xml"/><Relationship Id="rId7" Type="http://schemas.openxmlformats.org/officeDocument/2006/relationships/slideLayout" Target="../slideLayouts/slideLayout47.xml"/><Relationship Id="rId8" Type="http://schemas.openxmlformats.org/officeDocument/2006/relationships/slideLayout" Target="../slideLayouts/slideLayout48.xml"/><Relationship Id="rId9" Type="http://schemas.openxmlformats.org/officeDocument/2006/relationships/slideLayout" Target="../slideLayouts/slideLayout49.xml"/><Relationship Id="rId10" Type="http://schemas.openxmlformats.org/officeDocument/2006/relationships/slideLayout" Target="../slideLayouts/slideLayout50.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67.xml"/><Relationship Id="rId12" Type="http://schemas.openxmlformats.org/officeDocument/2006/relationships/slideLayout" Target="../slideLayouts/slideLayout68.xml"/><Relationship Id="rId13" Type="http://schemas.openxmlformats.org/officeDocument/2006/relationships/slideLayout" Target="../slideLayouts/slideLayout69.xml"/><Relationship Id="rId14" Type="http://schemas.openxmlformats.org/officeDocument/2006/relationships/slideLayout" Target="../slideLayouts/slideLayout70.xml"/><Relationship Id="rId15" Type="http://schemas.openxmlformats.org/officeDocument/2006/relationships/slideLayout" Target="../slideLayouts/slideLayout71.xml"/><Relationship Id="rId16" Type="http://schemas.openxmlformats.org/officeDocument/2006/relationships/slideLayout" Target="../slideLayouts/slideLayout72.xml"/><Relationship Id="rId17" Type="http://schemas.openxmlformats.org/officeDocument/2006/relationships/theme" Target="../theme/theme7.xml"/><Relationship Id="rId1" Type="http://schemas.openxmlformats.org/officeDocument/2006/relationships/slideLayout" Target="../slideLayouts/slideLayout57.xml"/><Relationship Id="rId2" Type="http://schemas.openxmlformats.org/officeDocument/2006/relationships/slideLayout" Target="../slideLayouts/slideLayout58.xml"/><Relationship Id="rId3" Type="http://schemas.openxmlformats.org/officeDocument/2006/relationships/slideLayout" Target="../slideLayouts/slideLayout59.xml"/><Relationship Id="rId4" Type="http://schemas.openxmlformats.org/officeDocument/2006/relationships/slideLayout" Target="../slideLayouts/slideLayout60.xml"/><Relationship Id="rId5" Type="http://schemas.openxmlformats.org/officeDocument/2006/relationships/slideLayout" Target="../slideLayouts/slideLayout61.xml"/><Relationship Id="rId6" Type="http://schemas.openxmlformats.org/officeDocument/2006/relationships/slideLayout" Target="../slideLayouts/slideLayout62.xml"/><Relationship Id="rId7" Type="http://schemas.openxmlformats.org/officeDocument/2006/relationships/slideLayout" Target="../slideLayouts/slideLayout63.xml"/><Relationship Id="rId8" Type="http://schemas.openxmlformats.org/officeDocument/2006/relationships/slideLayout" Target="../slideLayouts/slideLayout64.xml"/><Relationship Id="rId9" Type="http://schemas.openxmlformats.org/officeDocument/2006/relationships/slideLayout" Target="../slideLayouts/slideLayout65.xml"/><Relationship Id="rId10" Type="http://schemas.openxmlformats.org/officeDocument/2006/relationships/slideLayout" Target="../slideLayouts/slideLayout6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3.xml"/><Relationship Id="rId12" Type="http://schemas.openxmlformats.org/officeDocument/2006/relationships/slideLayout" Target="../slideLayouts/slideLayout84.xml"/><Relationship Id="rId13" Type="http://schemas.openxmlformats.org/officeDocument/2006/relationships/slideLayout" Target="../slideLayouts/slideLayout85.xml"/><Relationship Id="rId14" Type="http://schemas.openxmlformats.org/officeDocument/2006/relationships/slideLayout" Target="../slideLayouts/slideLayout86.xml"/><Relationship Id="rId15" Type="http://schemas.openxmlformats.org/officeDocument/2006/relationships/slideLayout" Target="../slideLayouts/slideLayout87.xml"/><Relationship Id="rId16" Type="http://schemas.openxmlformats.org/officeDocument/2006/relationships/slideLayout" Target="../slideLayouts/slideLayout88.xml"/><Relationship Id="rId17" Type="http://schemas.openxmlformats.org/officeDocument/2006/relationships/slideLayout" Target="../slideLayouts/slideLayout89.xml"/><Relationship Id="rId18" Type="http://schemas.openxmlformats.org/officeDocument/2006/relationships/slideLayout" Target="../slideLayouts/slideLayout90.xml"/><Relationship Id="rId19" Type="http://schemas.openxmlformats.org/officeDocument/2006/relationships/theme" Target="../theme/theme8.xml"/><Relationship Id="rId1" Type="http://schemas.openxmlformats.org/officeDocument/2006/relationships/slideLayout" Target="../slideLayouts/slideLayout73.xml"/><Relationship Id="rId2" Type="http://schemas.openxmlformats.org/officeDocument/2006/relationships/slideLayout" Target="../slideLayouts/slideLayout74.xml"/><Relationship Id="rId3" Type="http://schemas.openxmlformats.org/officeDocument/2006/relationships/slideLayout" Target="../slideLayouts/slideLayout75.xml"/><Relationship Id="rId4" Type="http://schemas.openxmlformats.org/officeDocument/2006/relationships/slideLayout" Target="../slideLayouts/slideLayout76.xml"/><Relationship Id="rId5" Type="http://schemas.openxmlformats.org/officeDocument/2006/relationships/slideLayout" Target="../slideLayouts/slideLayout77.xml"/><Relationship Id="rId6" Type="http://schemas.openxmlformats.org/officeDocument/2006/relationships/slideLayout" Target="../slideLayouts/slideLayout78.xml"/><Relationship Id="rId7" Type="http://schemas.openxmlformats.org/officeDocument/2006/relationships/slideLayout" Target="../slideLayouts/slideLayout79.xml"/><Relationship Id="rId8" Type="http://schemas.openxmlformats.org/officeDocument/2006/relationships/slideLayout" Target="../slideLayouts/slideLayout80.xml"/><Relationship Id="rId9" Type="http://schemas.openxmlformats.org/officeDocument/2006/relationships/slideLayout" Target="../slideLayouts/slideLayout81.xml"/><Relationship Id="rId10" Type="http://schemas.openxmlformats.org/officeDocument/2006/relationships/slideLayout" Target="../slideLayouts/slideLayout8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Box 13"/>
          <p:cNvSpPr txBox="1"/>
          <p:nvPr/>
        </p:nvSpPr>
        <p:spPr>
          <a:xfrm>
            <a:off x="8001000" y="0"/>
            <a:ext cx="1143000" cy="1143000"/>
          </a:xfrm>
          <a:prstGeom prst="rect">
            <a:avLst/>
          </a:prstGeom>
          <a:noFill/>
          <a:ln>
            <a:noFill/>
          </a:ln>
          <a:effectLst/>
        </p:spPr>
        <p:txBody>
          <a:bodyPr anchor="ctr" anchorCtr="1"/>
          <a:lstStyle/>
          <a:p>
            <a:pPr fontAlgn="auto">
              <a:spcBef>
                <a:spcPts val="0"/>
              </a:spcBef>
              <a:spcAft>
                <a:spcPts val="0"/>
              </a:spcAft>
              <a:defRPr/>
            </a:pPr>
            <a:endParaRPr lang="en-US" sz="4400" spc="-300" dirty="0">
              <a:solidFill>
                <a:schemeClr val="bg1"/>
              </a:solidFill>
              <a:latin typeface="Arial" pitchFamily="34" charset="0"/>
              <a:ea typeface="Verdana" pitchFamily="34" charset="0"/>
              <a:cs typeface="Arial" pitchFamily="34" charset="0"/>
            </a:endParaRPr>
          </a:p>
        </p:txBody>
      </p:sp>
      <p:sp>
        <p:nvSpPr>
          <p:cNvPr id="10" name="Rectangle 9"/>
          <p:cNvSpPr/>
          <p:nvPr/>
        </p:nvSpPr>
        <p:spPr>
          <a:xfrm>
            <a:off x="0" y="6400800"/>
            <a:ext cx="9144000" cy="457200"/>
          </a:xfrm>
          <a:prstGeom prst="rect">
            <a:avLst/>
          </a:prstGeom>
          <a:gradFill flip="none" rotWithShape="1">
            <a:gsLst>
              <a:gs pos="33000">
                <a:srgbClr val="006600"/>
              </a:gs>
              <a:gs pos="0">
                <a:srgbClr val="00B05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0" y="0"/>
            <a:ext cx="9144000" cy="457200"/>
          </a:xfrm>
          <a:prstGeom prst="rect">
            <a:avLst/>
          </a:prstGeom>
          <a:gradFill flip="none" rotWithShape="1">
            <a:gsLst>
              <a:gs pos="33000">
                <a:srgbClr val="002060"/>
              </a:gs>
              <a:gs pos="0">
                <a:schemeClr val="accent1">
                  <a:lumMod val="25000"/>
                  <a:lumOff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cs typeface="Arial" pitchFamily="34" charset="0"/>
            </a:endParaRPr>
          </a:p>
        </p:txBody>
      </p:sp>
    </p:spTree>
  </p:cSld>
  <p:clrMap bg1="lt1" tx1="dk1" bg2="lt2" tx2="dk2" accent1="accent1" accent2="accent2" accent3="accent3" accent4="accent4" accent5="accent5" accent6="accent6" hlink="hlink" folHlink="folHlink"/>
  <p:sldLayoutIdLst>
    <p:sldLayoutId id="2147483695" r:id="rId1"/>
    <p:sldLayoutId id="2147483705" r:id="rId2"/>
  </p:sldLayoutIdLst>
  <p:timing>
    <p:tnLst>
      <p:par>
        <p:cTn xmlns:p14="http://schemas.microsoft.com/office/powerpoint/2010/main" id="1" dur="indefinite" restart="never" nodeType="tmRoot"/>
      </p:par>
    </p:tnLst>
  </p:timing>
  <p:hf hdr="0" ftr="0" dt="0"/>
  <p:txStyles>
    <p:titleStyle>
      <a:lvl1pPr algn="ctr" rtl="0" fontAlgn="base">
        <a:spcBef>
          <a:spcPct val="0"/>
        </a:spcBef>
        <a:spcAft>
          <a:spcPct val="0"/>
        </a:spcAft>
        <a:defRPr sz="3600" b="1" kern="1200">
          <a:solidFill>
            <a:schemeClr val="bg1"/>
          </a:solidFill>
          <a:effectLst>
            <a:glow rad="25400">
              <a:srgbClr val="002060">
                <a:alpha val="40000"/>
              </a:srgbClr>
            </a:glow>
          </a:effectLst>
          <a:latin typeface="+mj-lt"/>
          <a:ea typeface="+mj-ea"/>
          <a:cs typeface="+mj-cs"/>
        </a:defRPr>
      </a:lvl1pPr>
      <a:lvl2pPr algn="ctr" rtl="0" fontAlgn="base">
        <a:spcBef>
          <a:spcPct val="0"/>
        </a:spcBef>
        <a:spcAft>
          <a:spcPct val="0"/>
        </a:spcAft>
        <a:defRPr sz="3600" b="1">
          <a:solidFill>
            <a:schemeClr val="bg1"/>
          </a:solidFill>
          <a:latin typeface="Arial" charset="0"/>
        </a:defRPr>
      </a:lvl2pPr>
      <a:lvl3pPr algn="ctr" rtl="0" fontAlgn="base">
        <a:spcBef>
          <a:spcPct val="0"/>
        </a:spcBef>
        <a:spcAft>
          <a:spcPct val="0"/>
        </a:spcAft>
        <a:defRPr sz="3600" b="1">
          <a:solidFill>
            <a:schemeClr val="bg1"/>
          </a:solidFill>
          <a:latin typeface="Arial" charset="0"/>
        </a:defRPr>
      </a:lvl3pPr>
      <a:lvl4pPr algn="ctr" rtl="0" fontAlgn="base">
        <a:spcBef>
          <a:spcPct val="0"/>
        </a:spcBef>
        <a:spcAft>
          <a:spcPct val="0"/>
        </a:spcAft>
        <a:defRPr sz="3600" b="1">
          <a:solidFill>
            <a:schemeClr val="bg1"/>
          </a:solidFill>
          <a:latin typeface="Arial" charset="0"/>
        </a:defRPr>
      </a:lvl4pPr>
      <a:lvl5pPr algn="ctr" rtl="0" fontAlgn="base">
        <a:spcBef>
          <a:spcPct val="0"/>
        </a:spcBef>
        <a:spcAft>
          <a:spcPct val="0"/>
        </a:spcAft>
        <a:defRPr sz="3600" b="1">
          <a:solidFill>
            <a:schemeClr val="bg1"/>
          </a:solidFill>
          <a:latin typeface="Arial" charset="0"/>
        </a:defRPr>
      </a:lvl5pPr>
      <a:lvl6pPr marL="457200" algn="ctr" rtl="0" fontAlgn="base">
        <a:spcBef>
          <a:spcPct val="0"/>
        </a:spcBef>
        <a:spcAft>
          <a:spcPct val="0"/>
        </a:spcAft>
        <a:defRPr sz="3600" b="1">
          <a:solidFill>
            <a:schemeClr val="bg1"/>
          </a:solidFill>
          <a:latin typeface="Arial" charset="0"/>
        </a:defRPr>
      </a:lvl6pPr>
      <a:lvl7pPr marL="914400" algn="ctr" rtl="0" fontAlgn="base">
        <a:spcBef>
          <a:spcPct val="0"/>
        </a:spcBef>
        <a:spcAft>
          <a:spcPct val="0"/>
        </a:spcAft>
        <a:defRPr sz="3600" b="1">
          <a:solidFill>
            <a:schemeClr val="bg1"/>
          </a:solidFill>
          <a:latin typeface="Arial" charset="0"/>
        </a:defRPr>
      </a:lvl7pPr>
      <a:lvl8pPr marL="1371600" algn="ctr" rtl="0" fontAlgn="base">
        <a:spcBef>
          <a:spcPct val="0"/>
        </a:spcBef>
        <a:spcAft>
          <a:spcPct val="0"/>
        </a:spcAft>
        <a:defRPr sz="3600" b="1">
          <a:solidFill>
            <a:schemeClr val="bg1"/>
          </a:solidFill>
          <a:latin typeface="Arial" charset="0"/>
        </a:defRPr>
      </a:lvl8pPr>
      <a:lvl9pPr marL="1828800" algn="ctr" rtl="0" fontAlgn="base">
        <a:spcBef>
          <a:spcPct val="0"/>
        </a:spcBef>
        <a:spcAft>
          <a:spcPct val="0"/>
        </a:spcAft>
        <a:defRPr sz="3600" b="1">
          <a:solidFill>
            <a:schemeClr val="bg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Box 13"/>
          <p:cNvSpPr txBox="1"/>
          <p:nvPr/>
        </p:nvSpPr>
        <p:spPr>
          <a:xfrm>
            <a:off x="8001000" y="0"/>
            <a:ext cx="1143000" cy="1143000"/>
          </a:xfrm>
          <a:prstGeom prst="rect">
            <a:avLst/>
          </a:prstGeom>
          <a:noFill/>
          <a:ln>
            <a:noFill/>
          </a:ln>
          <a:effectLst/>
        </p:spPr>
        <p:txBody>
          <a:bodyPr anchor="ctr" anchorCtr="1"/>
          <a:lstStyle/>
          <a:p>
            <a:pPr fontAlgn="auto">
              <a:spcBef>
                <a:spcPts val="0"/>
              </a:spcBef>
              <a:spcAft>
                <a:spcPts val="0"/>
              </a:spcAft>
              <a:defRPr/>
            </a:pPr>
            <a:endParaRPr lang="en-US" sz="4400" spc="-300" dirty="0">
              <a:solidFill>
                <a:schemeClr val="bg1"/>
              </a:solidFill>
              <a:latin typeface="Arial" pitchFamily="34" charset="0"/>
              <a:ea typeface="Verdana" pitchFamily="34" charset="0"/>
              <a:cs typeface="Arial" pitchFamily="34" charset="0"/>
            </a:endParaRPr>
          </a:p>
        </p:txBody>
      </p:sp>
      <p:sp>
        <p:nvSpPr>
          <p:cNvPr id="10" name="Rectangle 9"/>
          <p:cNvSpPr/>
          <p:nvPr/>
        </p:nvSpPr>
        <p:spPr>
          <a:xfrm>
            <a:off x="0" y="6400800"/>
            <a:ext cx="9144000" cy="457200"/>
          </a:xfrm>
          <a:prstGeom prst="rect">
            <a:avLst/>
          </a:prstGeom>
          <a:gradFill flip="none" rotWithShape="1">
            <a:gsLst>
              <a:gs pos="33000">
                <a:srgbClr val="006600"/>
              </a:gs>
              <a:gs pos="0">
                <a:srgbClr val="00B05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0" y="0"/>
            <a:ext cx="9144000" cy="457200"/>
          </a:xfrm>
          <a:prstGeom prst="rect">
            <a:avLst/>
          </a:prstGeom>
          <a:gradFill flip="none" rotWithShape="1">
            <a:gsLst>
              <a:gs pos="33000">
                <a:srgbClr val="002060"/>
              </a:gs>
              <a:gs pos="0">
                <a:schemeClr val="accent1">
                  <a:lumMod val="25000"/>
                  <a:lumOff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cs typeface="Arial" pitchFamily="34" charset="0"/>
            </a:endParaRPr>
          </a:p>
        </p:txBody>
      </p:sp>
      <p:sp>
        <p:nvSpPr>
          <p:cNvPr id="5" name="TextBox 9"/>
          <p:cNvSpPr txBox="1"/>
          <p:nvPr/>
        </p:nvSpPr>
        <p:spPr>
          <a:xfrm>
            <a:off x="7726680" y="6400800"/>
            <a:ext cx="1066800" cy="457200"/>
          </a:xfrm>
          <a:prstGeom prst="rect">
            <a:avLst/>
          </a:prstGeom>
          <a:noFill/>
        </p:spPr>
        <p:txBody>
          <a:bodyPr wrap="none" anchor="ctr"/>
          <a:lstStyle/>
          <a:p>
            <a:pPr algn="r" fontAlgn="auto">
              <a:spcBef>
                <a:spcPts val="0"/>
              </a:spcBef>
              <a:spcAft>
                <a:spcPts val="0"/>
              </a:spcAft>
              <a:defRPr/>
            </a:pPr>
            <a:r>
              <a:rPr lang="en-US" sz="1200" b="1" dirty="0">
                <a:solidFill>
                  <a:schemeClr val="bg1"/>
                </a:solidFill>
                <a:effectLst>
                  <a:outerShdw blurRad="50800" dist="38100" algn="l" rotWithShape="0">
                    <a:schemeClr val="accent5">
                      <a:alpha val="80000"/>
                    </a:schemeClr>
                  </a:outerShdw>
                </a:effectLst>
                <a:latin typeface="Arial" pitchFamily="34" charset="0"/>
                <a:cs typeface="Arial" pitchFamily="34" charset="0"/>
              </a:rPr>
              <a:t>Figure</a:t>
            </a:r>
          </a:p>
        </p:txBody>
      </p:sp>
      <p:sp>
        <p:nvSpPr>
          <p:cNvPr id="7" name="Footer Placeholder 16"/>
          <p:cNvSpPr txBox="1">
            <a:spLocks/>
          </p:cNvSpPr>
          <p:nvPr/>
        </p:nvSpPr>
        <p:spPr>
          <a:xfrm>
            <a:off x="0" y="6400800"/>
            <a:ext cx="6324600" cy="457200"/>
          </a:xfrm>
          <a:prstGeom prst="rect">
            <a:avLst/>
          </a:prstGeom>
        </p:spPr>
        <p:txBody>
          <a:bodyPr wrap="none" lIns="18288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b="1" dirty="0" smtClean="0">
                <a:ln w="1270">
                  <a:noFill/>
                </a:ln>
                <a:solidFill>
                  <a:schemeClr val="bg1"/>
                </a:solidFill>
                <a:effectLst>
                  <a:outerShdw blurRad="50800" dist="38100" algn="l" rotWithShape="0">
                    <a:schemeClr val="accent5">
                      <a:alpha val="40000"/>
                    </a:schemeClr>
                  </a:outerShdw>
                </a:effectLst>
                <a:cs typeface="Arial" pitchFamily="34" charset="0"/>
              </a:rPr>
              <a:t>GBA Strategies</a:t>
            </a:r>
            <a:r>
              <a:rPr lang="en-US" b="1" baseline="0" dirty="0" smtClean="0">
                <a:ln w="1270">
                  <a:noFill/>
                </a:ln>
                <a:solidFill>
                  <a:schemeClr val="bg1"/>
                </a:solidFill>
                <a:effectLst>
                  <a:outerShdw blurRad="50800" dist="38100" algn="l" rotWithShape="0">
                    <a:schemeClr val="accent5">
                      <a:alpha val="40000"/>
                    </a:schemeClr>
                  </a:outerShdw>
                </a:effectLst>
                <a:cs typeface="Arial" pitchFamily="34" charset="0"/>
              </a:rPr>
              <a:t> – </a:t>
            </a:r>
            <a:r>
              <a:rPr lang="en-US" b="1" dirty="0" smtClean="0">
                <a:ln w="1270">
                  <a:noFill/>
                </a:ln>
                <a:solidFill>
                  <a:schemeClr val="bg1"/>
                </a:solidFill>
                <a:effectLst>
                  <a:outerShdw blurRad="50800" dist="38100" algn="l" rotWithShape="0">
                    <a:schemeClr val="accent5">
                      <a:alpha val="40000"/>
                    </a:schemeClr>
                  </a:outerShdw>
                </a:effectLst>
                <a:cs typeface="Arial" pitchFamily="34" charset="0"/>
              </a:rPr>
              <a:t>2012 Jewish Vote</a:t>
            </a:r>
            <a:endParaRPr lang="en-US" b="1" dirty="0">
              <a:ln w="1270">
                <a:noFill/>
              </a:ln>
              <a:solidFill>
                <a:schemeClr val="bg1"/>
              </a:solidFill>
              <a:effectLst>
                <a:outerShdw blurRad="50800" dist="38100" algn="l" rotWithShape="0">
                  <a:schemeClr val="accent5">
                    <a:alpha val="40000"/>
                  </a:schemeClr>
                </a:outerShdw>
              </a:effectLst>
              <a:cs typeface="Arial" pitchFamily="34" charset="0"/>
            </a:endParaRPr>
          </a:p>
        </p:txBody>
      </p:sp>
      <p:sp>
        <p:nvSpPr>
          <p:cNvPr id="8" name="Slide Number Placeholder 2"/>
          <p:cNvSpPr>
            <a:spLocks noGrp="1"/>
          </p:cNvSpPr>
          <p:nvPr>
            <p:ph type="sldNum" sz="quarter" idx="4"/>
          </p:nvPr>
        </p:nvSpPr>
        <p:spPr>
          <a:xfrm>
            <a:off x="8610600" y="6400800"/>
            <a:ext cx="533400" cy="457200"/>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bg1"/>
                </a:solidFill>
                <a:effectLst>
                  <a:outerShdw blurRad="50800" dist="38100" algn="l" rotWithShape="0">
                    <a:schemeClr val="accent5">
                      <a:alpha val="80000"/>
                    </a:schemeClr>
                  </a:outerShdw>
                </a:effectLst>
                <a:latin typeface="+mn-lt"/>
              </a:defRPr>
            </a:lvl1pPr>
          </a:lstStyle>
          <a:p>
            <a:pPr>
              <a:defRPr/>
            </a:pPr>
            <a:fld id="{B27A53B7-C3C8-4E22-8B19-DCD9821AE85F}" type="slidenum">
              <a:rPr lang="en-US"/>
              <a:pPr>
                <a:defRPr/>
              </a:pPr>
              <a:t>‹#›</a:t>
            </a:fld>
            <a:endParaRPr lang="en-US" dirty="0"/>
          </a:p>
        </p:txBody>
      </p:sp>
    </p:spTree>
    <p:extLst>
      <p:ext uri="{BB962C8B-B14F-4D97-AF65-F5344CB8AC3E}">
        <p14:creationId xmlns:p14="http://schemas.microsoft.com/office/powerpoint/2010/main" val="2412993799"/>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Lst>
  <p:timing>
    <p:tnLst>
      <p:par>
        <p:cTn xmlns:p14="http://schemas.microsoft.com/office/powerpoint/2010/main" id="1" dur="indefinite" restart="never" nodeType="tmRoot"/>
      </p:par>
    </p:tnLst>
  </p:timing>
  <p:hf hdr="0" ftr="0" dt="0"/>
  <p:txStyles>
    <p:titleStyle>
      <a:lvl1pPr algn="ctr" rtl="0" fontAlgn="base">
        <a:spcBef>
          <a:spcPct val="0"/>
        </a:spcBef>
        <a:spcAft>
          <a:spcPct val="0"/>
        </a:spcAft>
        <a:defRPr sz="3600" b="1" kern="1200">
          <a:solidFill>
            <a:schemeClr val="bg1"/>
          </a:solidFill>
          <a:effectLst>
            <a:glow rad="25400">
              <a:srgbClr val="002060">
                <a:alpha val="40000"/>
              </a:srgbClr>
            </a:glow>
          </a:effectLst>
          <a:latin typeface="+mj-lt"/>
          <a:ea typeface="+mj-ea"/>
          <a:cs typeface="+mj-cs"/>
        </a:defRPr>
      </a:lvl1pPr>
      <a:lvl2pPr algn="ctr" rtl="0" fontAlgn="base">
        <a:spcBef>
          <a:spcPct val="0"/>
        </a:spcBef>
        <a:spcAft>
          <a:spcPct val="0"/>
        </a:spcAft>
        <a:defRPr sz="3600" b="1">
          <a:solidFill>
            <a:schemeClr val="bg1"/>
          </a:solidFill>
          <a:latin typeface="Arial" charset="0"/>
        </a:defRPr>
      </a:lvl2pPr>
      <a:lvl3pPr algn="ctr" rtl="0" fontAlgn="base">
        <a:spcBef>
          <a:spcPct val="0"/>
        </a:spcBef>
        <a:spcAft>
          <a:spcPct val="0"/>
        </a:spcAft>
        <a:defRPr sz="3600" b="1">
          <a:solidFill>
            <a:schemeClr val="bg1"/>
          </a:solidFill>
          <a:latin typeface="Arial" charset="0"/>
        </a:defRPr>
      </a:lvl3pPr>
      <a:lvl4pPr algn="ctr" rtl="0" fontAlgn="base">
        <a:spcBef>
          <a:spcPct val="0"/>
        </a:spcBef>
        <a:spcAft>
          <a:spcPct val="0"/>
        </a:spcAft>
        <a:defRPr sz="3600" b="1">
          <a:solidFill>
            <a:schemeClr val="bg1"/>
          </a:solidFill>
          <a:latin typeface="Arial" charset="0"/>
        </a:defRPr>
      </a:lvl4pPr>
      <a:lvl5pPr algn="ctr" rtl="0" fontAlgn="base">
        <a:spcBef>
          <a:spcPct val="0"/>
        </a:spcBef>
        <a:spcAft>
          <a:spcPct val="0"/>
        </a:spcAft>
        <a:defRPr sz="3600" b="1">
          <a:solidFill>
            <a:schemeClr val="bg1"/>
          </a:solidFill>
          <a:latin typeface="Arial" charset="0"/>
        </a:defRPr>
      </a:lvl5pPr>
      <a:lvl6pPr marL="457200" algn="ctr" rtl="0" fontAlgn="base">
        <a:spcBef>
          <a:spcPct val="0"/>
        </a:spcBef>
        <a:spcAft>
          <a:spcPct val="0"/>
        </a:spcAft>
        <a:defRPr sz="3600" b="1">
          <a:solidFill>
            <a:schemeClr val="bg1"/>
          </a:solidFill>
          <a:latin typeface="Arial" charset="0"/>
        </a:defRPr>
      </a:lvl6pPr>
      <a:lvl7pPr marL="914400" algn="ctr" rtl="0" fontAlgn="base">
        <a:spcBef>
          <a:spcPct val="0"/>
        </a:spcBef>
        <a:spcAft>
          <a:spcPct val="0"/>
        </a:spcAft>
        <a:defRPr sz="3600" b="1">
          <a:solidFill>
            <a:schemeClr val="bg1"/>
          </a:solidFill>
          <a:latin typeface="Arial" charset="0"/>
        </a:defRPr>
      </a:lvl7pPr>
      <a:lvl8pPr marL="1371600" algn="ctr" rtl="0" fontAlgn="base">
        <a:spcBef>
          <a:spcPct val="0"/>
        </a:spcBef>
        <a:spcAft>
          <a:spcPct val="0"/>
        </a:spcAft>
        <a:defRPr sz="3600" b="1">
          <a:solidFill>
            <a:schemeClr val="bg1"/>
          </a:solidFill>
          <a:latin typeface="Arial" charset="0"/>
        </a:defRPr>
      </a:lvl8pPr>
      <a:lvl9pPr marL="1828800" algn="ctr" rtl="0" fontAlgn="base">
        <a:spcBef>
          <a:spcPct val="0"/>
        </a:spcBef>
        <a:spcAft>
          <a:spcPct val="0"/>
        </a:spcAft>
        <a:defRPr sz="3600" b="1">
          <a:solidFill>
            <a:schemeClr val="bg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extBox 13"/>
          <p:cNvSpPr txBox="1"/>
          <p:nvPr/>
        </p:nvSpPr>
        <p:spPr>
          <a:xfrm>
            <a:off x="8001000" y="0"/>
            <a:ext cx="1143000" cy="1143000"/>
          </a:xfrm>
          <a:prstGeom prst="rect">
            <a:avLst/>
          </a:prstGeom>
          <a:noFill/>
          <a:ln>
            <a:noFill/>
          </a:ln>
          <a:effectLst/>
        </p:spPr>
        <p:txBody>
          <a:bodyPr anchor="ctr" anchorCtr="1"/>
          <a:lstStyle/>
          <a:p>
            <a:pPr fontAlgn="auto">
              <a:spcBef>
                <a:spcPts val="0"/>
              </a:spcBef>
              <a:spcAft>
                <a:spcPts val="0"/>
              </a:spcAft>
              <a:defRPr/>
            </a:pPr>
            <a:endParaRPr lang="en-US" sz="4400" spc="-300" dirty="0">
              <a:solidFill>
                <a:schemeClr val="bg1"/>
              </a:solidFill>
              <a:latin typeface="Arial" pitchFamily="34" charset="0"/>
              <a:ea typeface="Verdana" pitchFamily="34" charset="0"/>
              <a:cs typeface="Arial" pitchFamily="34" charset="0"/>
            </a:endParaRPr>
          </a:p>
        </p:txBody>
      </p:sp>
      <p:sp>
        <p:nvSpPr>
          <p:cNvPr id="10" name="Rectangle 9"/>
          <p:cNvSpPr/>
          <p:nvPr/>
        </p:nvSpPr>
        <p:spPr>
          <a:xfrm>
            <a:off x="0" y="6400800"/>
            <a:ext cx="9144000" cy="457200"/>
          </a:xfrm>
          <a:prstGeom prst="rect">
            <a:avLst/>
          </a:prstGeom>
          <a:gradFill flip="none" rotWithShape="1">
            <a:gsLst>
              <a:gs pos="33000">
                <a:srgbClr val="006600"/>
              </a:gs>
              <a:gs pos="0">
                <a:srgbClr val="00B05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0" y="0"/>
            <a:ext cx="9144000" cy="457200"/>
          </a:xfrm>
          <a:prstGeom prst="rect">
            <a:avLst/>
          </a:prstGeom>
          <a:gradFill flip="none" rotWithShape="1">
            <a:gsLst>
              <a:gs pos="33000">
                <a:srgbClr val="002060"/>
              </a:gs>
              <a:gs pos="0">
                <a:schemeClr val="accent1">
                  <a:lumMod val="25000"/>
                  <a:lumOff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cs typeface="Arial" pitchFamily="34" charset="0"/>
            </a:endParaRPr>
          </a:p>
        </p:txBody>
      </p:sp>
    </p:spTree>
    <p:extLst>
      <p:ext uri="{BB962C8B-B14F-4D97-AF65-F5344CB8AC3E}">
        <p14:creationId xmlns:p14="http://schemas.microsoft.com/office/powerpoint/2010/main" val="2042573616"/>
      </p:ext>
    </p:extLst>
  </p:cSld>
  <p:clrMap bg1="lt1" tx1="dk1" bg2="lt2" tx2="dk2" accent1="accent1" accent2="accent2" accent3="accent3" accent4="accent4" accent5="accent5" accent6="accent6" hlink="hlink" folHlink="folHlink"/>
  <p:sldLayoutIdLst>
    <p:sldLayoutId id="2147483724" r:id="rId1"/>
    <p:sldLayoutId id="2147483725" r:id="rId2"/>
  </p:sldLayoutIdLst>
  <p:timing>
    <p:tnLst>
      <p:par>
        <p:cTn xmlns:p14="http://schemas.microsoft.com/office/powerpoint/2010/main" id="1" dur="indefinite" restart="never" nodeType="tmRoot"/>
      </p:par>
    </p:tnLst>
  </p:timing>
  <p:hf hdr="0" ftr="0" dt="0"/>
  <p:txStyles>
    <p:titleStyle>
      <a:lvl1pPr algn="ctr" rtl="0" fontAlgn="base">
        <a:spcBef>
          <a:spcPct val="0"/>
        </a:spcBef>
        <a:spcAft>
          <a:spcPct val="0"/>
        </a:spcAft>
        <a:defRPr sz="3600" b="1" kern="1200">
          <a:solidFill>
            <a:schemeClr val="bg1"/>
          </a:solidFill>
          <a:effectLst>
            <a:glow rad="25400">
              <a:srgbClr val="002060">
                <a:alpha val="40000"/>
              </a:srgbClr>
            </a:glow>
          </a:effectLst>
          <a:latin typeface="+mj-lt"/>
          <a:ea typeface="+mj-ea"/>
          <a:cs typeface="+mj-cs"/>
        </a:defRPr>
      </a:lvl1pPr>
      <a:lvl2pPr algn="ctr" rtl="0" fontAlgn="base">
        <a:spcBef>
          <a:spcPct val="0"/>
        </a:spcBef>
        <a:spcAft>
          <a:spcPct val="0"/>
        </a:spcAft>
        <a:defRPr sz="3600" b="1">
          <a:solidFill>
            <a:schemeClr val="bg1"/>
          </a:solidFill>
          <a:latin typeface="Arial" charset="0"/>
        </a:defRPr>
      </a:lvl2pPr>
      <a:lvl3pPr algn="ctr" rtl="0" fontAlgn="base">
        <a:spcBef>
          <a:spcPct val="0"/>
        </a:spcBef>
        <a:spcAft>
          <a:spcPct val="0"/>
        </a:spcAft>
        <a:defRPr sz="3600" b="1">
          <a:solidFill>
            <a:schemeClr val="bg1"/>
          </a:solidFill>
          <a:latin typeface="Arial" charset="0"/>
        </a:defRPr>
      </a:lvl3pPr>
      <a:lvl4pPr algn="ctr" rtl="0" fontAlgn="base">
        <a:spcBef>
          <a:spcPct val="0"/>
        </a:spcBef>
        <a:spcAft>
          <a:spcPct val="0"/>
        </a:spcAft>
        <a:defRPr sz="3600" b="1">
          <a:solidFill>
            <a:schemeClr val="bg1"/>
          </a:solidFill>
          <a:latin typeface="Arial" charset="0"/>
        </a:defRPr>
      </a:lvl4pPr>
      <a:lvl5pPr algn="ctr" rtl="0" fontAlgn="base">
        <a:spcBef>
          <a:spcPct val="0"/>
        </a:spcBef>
        <a:spcAft>
          <a:spcPct val="0"/>
        </a:spcAft>
        <a:defRPr sz="3600" b="1">
          <a:solidFill>
            <a:schemeClr val="bg1"/>
          </a:solidFill>
          <a:latin typeface="Arial" charset="0"/>
        </a:defRPr>
      </a:lvl5pPr>
      <a:lvl6pPr marL="457200" algn="ctr" rtl="0" fontAlgn="base">
        <a:spcBef>
          <a:spcPct val="0"/>
        </a:spcBef>
        <a:spcAft>
          <a:spcPct val="0"/>
        </a:spcAft>
        <a:defRPr sz="3600" b="1">
          <a:solidFill>
            <a:schemeClr val="bg1"/>
          </a:solidFill>
          <a:latin typeface="Arial" charset="0"/>
        </a:defRPr>
      </a:lvl6pPr>
      <a:lvl7pPr marL="914400" algn="ctr" rtl="0" fontAlgn="base">
        <a:spcBef>
          <a:spcPct val="0"/>
        </a:spcBef>
        <a:spcAft>
          <a:spcPct val="0"/>
        </a:spcAft>
        <a:defRPr sz="3600" b="1">
          <a:solidFill>
            <a:schemeClr val="bg1"/>
          </a:solidFill>
          <a:latin typeface="Arial" charset="0"/>
        </a:defRPr>
      </a:lvl7pPr>
      <a:lvl8pPr marL="1371600" algn="ctr" rtl="0" fontAlgn="base">
        <a:spcBef>
          <a:spcPct val="0"/>
        </a:spcBef>
        <a:spcAft>
          <a:spcPct val="0"/>
        </a:spcAft>
        <a:defRPr sz="3600" b="1">
          <a:solidFill>
            <a:schemeClr val="bg1"/>
          </a:solidFill>
          <a:latin typeface="Arial" charset="0"/>
        </a:defRPr>
      </a:lvl8pPr>
      <a:lvl9pPr marL="1828800" algn="ctr" rtl="0" fontAlgn="base">
        <a:spcBef>
          <a:spcPct val="0"/>
        </a:spcBef>
        <a:spcAft>
          <a:spcPct val="0"/>
        </a:spcAft>
        <a:defRPr sz="3600" b="1">
          <a:solidFill>
            <a:schemeClr val="bg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gradFill flip="none" rotWithShape="1">
            <a:gsLst>
              <a:gs pos="33000">
                <a:srgbClr val="006600"/>
              </a:gs>
              <a:gs pos="0">
                <a:srgbClr val="00B05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Rectangle 18"/>
          <p:cNvSpPr/>
          <p:nvPr/>
        </p:nvSpPr>
        <p:spPr>
          <a:xfrm>
            <a:off x="0" y="-3175"/>
            <a:ext cx="9144000" cy="914400"/>
          </a:xfrm>
          <a:prstGeom prst="rect">
            <a:avLst/>
          </a:prstGeom>
          <a:gradFill flip="none" rotWithShape="1">
            <a:gsLst>
              <a:gs pos="33000">
                <a:srgbClr val="002060"/>
              </a:gs>
              <a:gs pos="0">
                <a:schemeClr val="accent1">
                  <a:lumMod val="25000"/>
                  <a:lumOff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cs typeface="Arial" pitchFamily="34" charset="0"/>
            </a:endParaRPr>
          </a:p>
        </p:txBody>
      </p:sp>
      <p:sp>
        <p:nvSpPr>
          <p:cNvPr id="2" name="Title Placeholder 1"/>
          <p:cNvSpPr>
            <a:spLocks noGrp="1"/>
          </p:cNvSpPr>
          <p:nvPr>
            <p:ph type="title"/>
          </p:nvPr>
        </p:nvSpPr>
        <p:spPr>
          <a:xfrm>
            <a:off x="1" y="0"/>
            <a:ext cx="9144000" cy="914400"/>
          </a:xfrm>
          <a:prstGeom prst="rect">
            <a:avLst/>
          </a:prstGeom>
        </p:spPr>
        <p:txBody>
          <a:bodyPr vert="horz" lIns="182880" tIns="45720" rIns="182880" bIns="45720" rtlCol="0" anchor="ctr">
            <a:noAutofit/>
          </a:bodyPr>
          <a:lstStyle/>
          <a:p>
            <a:endParaRPr lang="en-US" dirty="0"/>
          </a:p>
        </p:txBody>
      </p:sp>
      <p:sp>
        <p:nvSpPr>
          <p:cNvPr id="26" name="TextBox 25"/>
          <p:cNvSpPr txBox="1"/>
          <p:nvPr/>
        </p:nvSpPr>
        <p:spPr>
          <a:xfrm>
            <a:off x="7726680" y="6400800"/>
            <a:ext cx="1066800" cy="457200"/>
          </a:xfrm>
          <a:prstGeom prst="rect">
            <a:avLst/>
          </a:prstGeom>
          <a:noFill/>
        </p:spPr>
        <p:txBody>
          <a:bodyPr wrap="none" anchor="ctr"/>
          <a:lstStyle/>
          <a:p>
            <a:pPr algn="r" fontAlgn="auto">
              <a:spcBef>
                <a:spcPts val="0"/>
              </a:spcBef>
              <a:spcAft>
                <a:spcPts val="0"/>
              </a:spcAft>
              <a:defRPr/>
            </a:pPr>
            <a:r>
              <a:rPr lang="en-US" sz="1200" b="1" dirty="0">
                <a:solidFill>
                  <a:schemeClr val="bg1"/>
                </a:solidFill>
                <a:effectLst>
                  <a:outerShdw blurRad="50800" dist="38100" algn="l" rotWithShape="0">
                    <a:schemeClr val="accent5">
                      <a:alpha val="80000"/>
                    </a:schemeClr>
                  </a:outerShdw>
                </a:effectLst>
                <a:latin typeface="Arial" pitchFamily="34" charset="0"/>
                <a:cs typeface="Arial" pitchFamily="34" charset="0"/>
              </a:rPr>
              <a:t>Figure</a:t>
            </a:r>
          </a:p>
        </p:txBody>
      </p:sp>
      <p:sp>
        <p:nvSpPr>
          <p:cNvPr id="27" name="Slide Number Placeholder 2"/>
          <p:cNvSpPr>
            <a:spLocks noGrp="1"/>
          </p:cNvSpPr>
          <p:nvPr>
            <p:ph type="sldNum" sz="quarter" idx="4"/>
          </p:nvPr>
        </p:nvSpPr>
        <p:spPr>
          <a:xfrm>
            <a:off x="8610600" y="6400800"/>
            <a:ext cx="533400" cy="457200"/>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bg1"/>
                </a:solidFill>
                <a:effectLst>
                  <a:outerShdw blurRad="50800" dist="38100" algn="l" rotWithShape="0">
                    <a:schemeClr val="accent5">
                      <a:alpha val="80000"/>
                    </a:schemeClr>
                  </a:outerShdw>
                </a:effectLst>
                <a:latin typeface="+mn-lt"/>
              </a:defRPr>
            </a:lvl1pPr>
          </a:lstStyle>
          <a:p>
            <a:pPr>
              <a:defRPr/>
            </a:pPr>
            <a:fld id="{5155E2AE-4EA4-4581-8E42-C01F73DA59C3}" type="slidenum">
              <a:rPr lang="en-US"/>
              <a:pPr>
                <a:defRPr/>
              </a:pPr>
              <a:t>‹#›</a:t>
            </a:fld>
            <a:endParaRPr lang="en-US" dirty="0"/>
          </a:p>
        </p:txBody>
      </p:sp>
      <p:sp>
        <p:nvSpPr>
          <p:cNvPr id="10" name="Footer Placeholder 16"/>
          <p:cNvSpPr txBox="1">
            <a:spLocks/>
          </p:cNvSpPr>
          <p:nvPr/>
        </p:nvSpPr>
        <p:spPr>
          <a:xfrm>
            <a:off x="0" y="6400800"/>
            <a:ext cx="6324600" cy="457200"/>
          </a:xfrm>
          <a:prstGeom prst="rect">
            <a:avLst/>
          </a:prstGeom>
        </p:spPr>
        <p:txBody>
          <a:bodyPr wrap="none" lIns="18288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b="1" dirty="0" smtClean="0">
                <a:ln w="1270">
                  <a:noFill/>
                </a:ln>
                <a:solidFill>
                  <a:schemeClr val="bg1"/>
                </a:solidFill>
                <a:effectLst>
                  <a:outerShdw blurRad="50800" dist="38100" algn="l" rotWithShape="0">
                    <a:schemeClr val="accent5">
                      <a:alpha val="40000"/>
                    </a:schemeClr>
                  </a:outerShdw>
                </a:effectLst>
                <a:cs typeface="Arial" pitchFamily="34" charset="0"/>
              </a:rPr>
              <a:t>GBA Strategies</a:t>
            </a:r>
            <a:r>
              <a:rPr lang="en-US" b="1" baseline="0" dirty="0" smtClean="0">
                <a:ln w="1270">
                  <a:noFill/>
                </a:ln>
                <a:solidFill>
                  <a:schemeClr val="bg1"/>
                </a:solidFill>
                <a:effectLst>
                  <a:outerShdw blurRad="50800" dist="38100" algn="l" rotWithShape="0">
                    <a:schemeClr val="accent5">
                      <a:alpha val="40000"/>
                    </a:schemeClr>
                  </a:outerShdw>
                </a:effectLst>
                <a:cs typeface="Arial" pitchFamily="34" charset="0"/>
              </a:rPr>
              <a:t> – </a:t>
            </a:r>
            <a:r>
              <a:rPr lang="en-US" b="1" dirty="0" smtClean="0">
                <a:ln w="1270">
                  <a:noFill/>
                </a:ln>
                <a:solidFill>
                  <a:schemeClr val="bg1"/>
                </a:solidFill>
                <a:effectLst>
                  <a:outerShdw blurRad="50800" dist="38100" algn="l" rotWithShape="0">
                    <a:schemeClr val="accent5">
                      <a:alpha val="40000"/>
                    </a:schemeClr>
                  </a:outerShdw>
                </a:effectLst>
                <a:cs typeface="Arial" pitchFamily="34" charset="0"/>
              </a:rPr>
              <a:t>2012 Jewish Vote</a:t>
            </a:r>
            <a:endParaRPr lang="en-US" b="1" dirty="0">
              <a:ln w="1270">
                <a:noFill/>
              </a:ln>
              <a:solidFill>
                <a:schemeClr val="bg1"/>
              </a:solidFill>
              <a:effectLst>
                <a:outerShdw blurRad="50800" dist="38100" algn="l" rotWithShape="0">
                  <a:schemeClr val="accent5">
                    <a:alpha val="40000"/>
                  </a:schemeClr>
                </a:outerShdw>
              </a:effectLst>
              <a:cs typeface="Arial" pitchFamily="34" charset="0"/>
            </a:endParaRPr>
          </a:p>
        </p:txBody>
      </p:sp>
    </p:spTree>
  </p:cSld>
  <p:clrMap bg1="lt1" tx1="dk1" bg2="lt2" tx2="dk2" accent1="accent1" accent2="accent2" accent3="accent3" accent4="accent4" accent5="accent5" accent6="accent6" hlink="hlink" folHlink="folHlink"/>
  <p:sldLayoutIdLst>
    <p:sldLayoutId id="2147483694" r:id="rId1"/>
    <p:sldLayoutId id="2147483693" r:id="rId2"/>
    <p:sldLayoutId id="2147483690" r:id="rId3"/>
    <p:sldLayoutId id="2147483691" r:id="rId4"/>
    <p:sldLayoutId id="2147483699" r:id="rId5"/>
    <p:sldLayoutId id="2147483700" r:id="rId6"/>
    <p:sldLayoutId id="2147483701" r:id="rId7"/>
    <p:sldLayoutId id="2147483688" r:id="rId8"/>
    <p:sldLayoutId id="2147483707" r:id="rId9"/>
    <p:sldLayoutId id="2147483687" r:id="rId10"/>
    <p:sldLayoutId id="2147483684" r:id="rId11"/>
    <p:sldLayoutId id="2147483685" r:id="rId12"/>
    <p:sldLayoutId id="2147483703" r:id="rId13"/>
    <p:sldLayoutId id="2147483702" r:id="rId14"/>
    <p:sldLayoutId id="2147483683" r:id="rId15"/>
    <p:sldLayoutId id="2147483704" r:id="rId16"/>
  </p:sldLayoutIdLst>
  <p:timing>
    <p:tnLst>
      <p:par>
        <p:cTn xmlns:p14="http://schemas.microsoft.com/office/powerpoint/2010/main" id="1" dur="indefinite" restart="never" nodeType="tmRoot"/>
      </p:par>
    </p:tnLst>
  </p:timing>
  <p:hf hdr="0" ftr="0" dt="0"/>
  <p:txStyles>
    <p:titleStyle>
      <a:lvl1pPr algn="ctr" rtl="0" fontAlgn="base">
        <a:spcBef>
          <a:spcPct val="0"/>
        </a:spcBef>
        <a:spcAft>
          <a:spcPct val="0"/>
        </a:spcAft>
        <a:defRPr sz="2800" b="1" kern="1200">
          <a:solidFill>
            <a:schemeClr val="bg1"/>
          </a:solidFill>
          <a:effectLst>
            <a:outerShdw blurRad="50800" dist="38100" algn="l" rotWithShape="0">
              <a:schemeClr val="accent1"/>
            </a:outerShdw>
          </a:effectLst>
          <a:latin typeface="+mj-lt"/>
          <a:ea typeface="+mj-ea"/>
          <a:cs typeface="+mj-cs"/>
        </a:defRPr>
      </a:lvl1pPr>
      <a:lvl2pPr algn="ctr" rtl="0" fontAlgn="base">
        <a:spcBef>
          <a:spcPct val="0"/>
        </a:spcBef>
        <a:spcAft>
          <a:spcPct val="0"/>
        </a:spcAft>
        <a:defRPr sz="2800" b="1">
          <a:solidFill>
            <a:schemeClr val="bg1"/>
          </a:solidFill>
          <a:latin typeface="Arial" charset="0"/>
        </a:defRPr>
      </a:lvl2pPr>
      <a:lvl3pPr algn="ctr" rtl="0" fontAlgn="base">
        <a:spcBef>
          <a:spcPct val="0"/>
        </a:spcBef>
        <a:spcAft>
          <a:spcPct val="0"/>
        </a:spcAft>
        <a:defRPr sz="2800" b="1">
          <a:solidFill>
            <a:schemeClr val="bg1"/>
          </a:solidFill>
          <a:latin typeface="Arial" charset="0"/>
        </a:defRPr>
      </a:lvl3pPr>
      <a:lvl4pPr algn="ctr" rtl="0" fontAlgn="base">
        <a:spcBef>
          <a:spcPct val="0"/>
        </a:spcBef>
        <a:spcAft>
          <a:spcPct val="0"/>
        </a:spcAft>
        <a:defRPr sz="2800" b="1">
          <a:solidFill>
            <a:schemeClr val="bg1"/>
          </a:solidFill>
          <a:latin typeface="Arial" charset="0"/>
        </a:defRPr>
      </a:lvl4pPr>
      <a:lvl5pPr algn="ctr" rtl="0" fontAlgn="base">
        <a:spcBef>
          <a:spcPct val="0"/>
        </a:spcBef>
        <a:spcAft>
          <a:spcPct val="0"/>
        </a:spcAft>
        <a:defRPr sz="2800" b="1">
          <a:solidFill>
            <a:schemeClr val="bg1"/>
          </a:solidFill>
          <a:latin typeface="Arial" charset="0"/>
        </a:defRPr>
      </a:lvl5pPr>
      <a:lvl6pPr marL="457200" algn="ctr" rtl="0" fontAlgn="base">
        <a:spcBef>
          <a:spcPct val="0"/>
        </a:spcBef>
        <a:spcAft>
          <a:spcPct val="0"/>
        </a:spcAft>
        <a:defRPr sz="2800" b="1">
          <a:solidFill>
            <a:schemeClr val="bg1"/>
          </a:solidFill>
          <a:latin typeface="Arial" charset="0"/>
        </a:defRPr>
      </a:lvl6pPr>
      <a:lvl7pPr marL="914400" algn="ctr" rtl="0" fontAlgn="base">
        <a:spcBef>
          <a:spcPct val="0"/>
        </a:spcBef>
        <a:spcAft>
          <a:spcPct val="0"/>
        </a:spcAft>
        <a:defRPr sz="2800" b="1">
          <a:solidFill>
            <a:schemeClr val="bg1"/>
          </a:solidFill>
          <a:latin typeface="Arial" charset="0"/>
        </a:defRPr>
      </a:lvl7pPr>
      <a:lvl8pPr marL="1371600" algn="ctr" rtl="0" fontAlgn="base">
        <a:spcBef>
          <a:spcPct val="0"/>
        </a:spcBef>
        <a:spcAft>
          <a:spcPct val="0"/>
        </a:spcAft>
        <a:defRPr sz="2800" b="1">
          <a:solidFill>
            <a:schemeClr val="bg1"/>
          </a:solidFill>
          <a:latin typeface="Arial" charset="0"/>
        </a:defRPr>
      </a:lvl8pPr>
      <a:lvl9pPr marL="1828800" algn="ctr" rtl="0" fontAlgn="base">
        <a:spcBef>
          <a:spcPct val="0"/>
        </a:spcBef>
        <a:spcAft>
          <a:spcPct val="0"/>
        </a:spcAft>
        <a:defRPr sz="2800" b="1">
          <a:solidFill>
            <a:schemeClr val="bg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gradFill flip="none" rotWithShape="1">
            <a:gsLst>
              <a:gs pos="33000">
                <a:srgbClr val="006600"/>
              </a:gs>
              <a:gs pos="0">
                <a:srgbClr val="00B05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9" name="Rectangle 18"/>
          <p:cNvSpPr/>
          <p:nvPr/>
        </p:nvSpPr>
        <p:spPr>
          <a:xfrm>
            <a:off x="0" y="-3175"/>
            <a:ext cx="9144000" cy="914400"/>
          </a:xfrm>
          <a:prstGeom prst="rect">
            <a:avLst/>
          </a:prstGeom>
          <a:gradFill flip="none" rotWithShape="1">
            <a:gsLst>
              <a:gs pos="33000">
                <a:srgbClr val="002060"/>
              </a:gs>
              <a:gs pos="0">
                <a:schemeClr val="accent1">
                  <a:lumMod val="25000"/>
                  <a:lumOff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cs typeface="Arial" pitchFamily="34" charset="0"/>
            </a:endParaRPr>
          </a:p>
        </p:txBody>
      </p:sp>
      <p:sp>
        <p:nvSpPr>
          <p:cNvPr id="2" name="Title Placeholder 1"/>
          <p:cNvSpPr>
            <a:spLocks noGrp="1"/>
          </p:cNvSpPr>
          <p:nvPr>
            <p:ph type="title"/>
          </p:nvPr>
        </p:nvSpPr>
        <p:spPr>
          <a:xfrm>
            <a:off x="1" y="0"/>
            <a:ext cx="9144000" cy="914400"/>
          </a:xfrm>
          <a:prstGeom prst="rect">
            <a:avLst/>
          </a:prstGeom>
        </p:spPr>
        <p:txBody>
          <a:bodyPr vert="horz" lIns="182880" tIns="45720" rIns="182880" bIns="45720" rtlCol="0" anchor="ctr">
            <a:noAutofit/>
          </a:bodyPr>
          <a:lstStyle/>
          <a:p>
            <a:endParaRPr lang="en-US" dirty="0"/>
          </a:p>
        </p:txBody>
      </p:sp>
      <p:sp>
        <p:nvSpPr>
          <p:cNvPr id="26" name="TextBox 25"/>
          <p:cNvSpPr txBox="1"/>
          <p:nvPr/>
        </p:nvSpPr>
        <p:spPr>
          <a:xfrm>
            <a:off x="7726680" y="6400800"/>
            <a:ext cx="1066800" cy="457200"/>
          </a:xfrm>
          <a:prstGeom prst="rect">
            <a:avLst/>
          </a:prstGeom>
          <a:noFill/>
        </p:spPr>
        <p:txBody>
          <a:bodyPr wrap="none" anchor="ctr"/>
          <a:lstStyle/>
          <a:p>
            <a:pPr algn="r" fontAlgn="auto">
              <a:spcBef>
                <a:spcPts val="0"/>
              </a:spcBef>
              <a:spcAft>
                <a:spcPts val="0"/>
              </a:spcAft>
              <a:defRPr/>
            </a:pPr>
            <a:r>
              <a:rPr lang="en-US" sz="1200" b="1" dirty="0">
                <a:solidFill>
                  <a:prstClr val="white"/>
                </a:solidFill>
                <a:effectLst>
                  <a:outerShdw blurRad="50800" dist="38100" algn="l" rotWithShape="0">
                    <a:srgbClr val="006600">
                      <a:alpha val="80000"/>
                    </a:srgbClr>
                  </a:outerShdw>
                </a:effectLst>
                <a:latin typeface="Arial" pitchFamily="34" charset="0"/>
                <a:cs typeface="Arial" pitchFamily="34" charset="0"/>
              </a:rPr>
              <a:t>Figure</a:t>
            </a:r>
          </a:p>
        </p:txBody>
      </p:sp>
      <p:sp>
        <p:nvSpPr>
          <p:cNvPr id="27" name="Slide Number Placeholder 2"/>
          <p:cNvSpPr>
            <a:spLocks noGrp="1"/>
          </p:cNvSpPr>
          <p:nvPr>
            <p:ph type="sldNum" sz="quarter" idx="4"/>
          </p:nvPr>
        </p:nvSpPr>
        <p:spPr>
          <a:xfrm>
            <a:off x="8610600" y="6400800"/>
            <a:ext cx="533400" cy="457200"/>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bg1"/>
                </a:solidFill>
                <a:effectLst>
                  <a:outerShdw blurRad="50800" dist="38100" algn="l" rotWithShape="0">
                    <a:schemeClr val="accent5">
                      <a:alpha val="80000"/>
                    </a:schemeClr>
                  </a:outerShdw>
                </a:effectLst>
                <a:latin typeface="+mn-lt"/>
              </a:defRPr>
            </a:lvl1pPr>
          </a:lstStyle>
          <a:p>
            <a:pPr>
              <a:defRPr/>
            </a:pPr>
            <a:fld id="{5155E2AE-4EA4-4581-8E42-C01F73DA59C3}"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
        <p:nvSpPr>
          <p:cNvPr id="10" name="Footer Placeholder 16"/>
          <p:cNvSpPr txBox="1">
            <a:spLocks/>
          </p:cNvSpPr>
          <p:nvPr/>
        </p:nvSpPr>
        <p:spPr>
          <a:xfrm>
            <a:off x="0" y="6400800"/>
            <a:ext cx="6324600" cy="457200"/>
          </a:xfrm>
          <a:prstGeom prst="rect">
            <a:avLst/>
          </a:prstGeom>
        </p:spPr>
        <p:txBody>
          <a:bodyPr wrap="none" lIns="18288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b="1" dirty="0" smtClean="0">
                <a:ln w="1270">
                  <a:noFill/>
                </a:ln>
                <a:solidFill>
                  <a:prstClr val="white"/>
                </a:solidFill>
                <a:effectLst>
                  <a:outerShdw blurRad="50800" dist="38100" algn="l" rotWithShape="0">
                    <a:srgbClr val="006600">
                      <a:alpha val="40000"/>
                    </a:srgbClr>
                  </a:outerShdw>
                </a:effectLst>
                <a:cs typeface="Arial" pitchFamily="34" charset="0"/>
              </a:rPr>
              <a:t>GBA Strategies – 2012 Jewish Vote</a:t>
            </a:r>
          </a:p>
        </p:txBody>
      </p:sp>
    </p:spTree>
    <p:extLst>
      <p:ext uri="{BB962C8B-B14F-4D97-AF65-F5344CB8AC3E}">
        <p14:creationId xmlns:p14="http://schemas.microsoft.com/office/powerpoint/2010/main" val="279670134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95" r:id="rId17"/>
  </p:sldLayoutIdLst>
  <p:timing>
    <p:tnLst>
      <p:par>
        <p:cTn xmlns:p14="http://schemas.microsoft.com/office/powerpoint/2010/main" id="1" dur="indefinite" restart="never" nodeType="tmRoot"/>
      </p:par>
    </p:tnLst>
  </p:timing>
  <p:hf hdr="0" ftr="0" dt="0"/>
  <p:txStyles>
    <p:titleStyle>
      <a:lvl1pPr algn="ctr" rtl="0" fontAlgn="base">
        <a:spcBef>
          <a:spcPct val="0"/>
        </a:spcBef>
        <a:spcAft>
          <a:spcPct val="0"/>
        </a:spcAft>
        <a:defRPr sz="2800" b="1" kern="1200">
          <a:solidFill>
            <a:schemeClr val="bg1"/>
          </a:solidFill>
          <a:effectLst>
            <a:outerShdw blurRad="50800" dist="38100" algn="l" rotWithShape="0">
              <a:schemeClr val="accent1"/>
            </a:outerShdw>
          </a:effectLst>
          <a:latin typeface="+mj-lt"/>
          <a:ea typeface="+mj-ea"/>
          <a:cs typeface="+mj-cs"/>
        </a:defRPr>
      </a:lvl1pPr>
      <a:lvl2pPr algn="ctr" rtl="0" fontAlgn="base">
        <a:spcBef>
          <a:spcPct val="0"/>
        </a:spcBef>
        <a:spcAft>
          <a:spcPct val="0"/>
        </a:spcAft>
        <a:defRPr sz="2800" b="1">
          <a:solidFill>
            <a:schemeClr val="bg1"/>
          </a:solidFill>
          <a:latin typeface="Arial" charset="0"/>
        </a:defRPr>
      </a:lvl2pPr>
      <a:lvl3pPr algn="ctr" rtl="0" fontAlgn="base">
        <a:spcBef>
          <a:spcPct val="0"/>
        </a:spcBef>
        <a:spcAft>
          <a:spcPct val="0"/>
        </a:spcAft>
        <a:defRPr sz="2800" b="1">
          <a:solidFill>
            <a:schemeClr val="bg1"/>
          </a:solidFill>
          <a:latin typeface="Arial" charset="0"/>
        </a:defRPr>
      </a:lvl3pPr>
      <a:lvl4pPr algn="ctr" rtl="0" fontAlgn="base">
        <a:spcBef>
          <a:spcPct val="0"/>
        </a:spcBef>
        <a:spcAft>
          <a:spcPct val="0"/>
        </a:spcAft>
        <a:defRPr sz="2800" b="1">
          <a:solidFill>
            <a:schemeClr val="bg1"/>
          </a:solidFill>
          <a:latin typeface="Arial" charset="0"/>
        </a:defRPr>
      </a:lvl4pPr>
      <a:lvl5pPr algn="ctr" rtl="0" fontAlgn="base">
        <a:spcBef>
          <a:spcPct val="0"/>
        </a:spcBef>
        <a:spcAft>
          <a:spcPct val="0"/>
        </a:spcAft>
        <a:defRPr sz="2800" b="1">
          <a:solidFill>
            <a:schemeClr val="bg1"/>
          </a:solidFill>
          <a:latin typeface="Arial" charset="0"/>
        </a:defRPr>
      </a:lvl5pPr>
      <a:lvl6pPr marL="457200" algn="ctr" rtl="0" fontAlgn="base">
        <a:spcBef>
          <a:spcPct val="0"/>
        </a:spcBef>
        <a:spcAft>
          <a:spcPct val="0"/>
        </a:spcAft>
        <a:defRPr sz="2800" b="1">
          <a:solidFill>
            <a:schemeClr val="bg1"/>
          </a:solidFill>
          <a:latin typeface="Arial" charset="0"/>
        </a:defRPr>
      </a:lvl6pPr>
      <a:lvl7pPr marL="914400" algn="ctr" rtl="0" fontAlgn="base">
        <a:spcBef>
          <a:spcPct val="0"/>
        </a:spcBef>
        <a:spcAft>
          <a:spcPct val="0"/>
        </a:spcAft>
        <a:defRPr sz="2800" b="1">
          <a:solidFill>
            <a:schemeClr val="bg1"/>
          </a:solidFill>
          <a:latin typeface="Arial" charset="0"/>
        </a:defRPr>
      </a:lvl7pPr>
      <a:lvl8pPr marL="1371600" algn="ctr" rtl="0" fontAlgn="base">
        <a:spcBef>
          <a:spcPct val="0"/>
        </a:spcBef>
        <a:spcAft>
          <a:spcPct val="0"/>
        </a:spcAft>
        <a:defRPr sz="2800" b="1">
          <a:solidFill>
            <a:schemeClr val="bg1"/>
          </a:solidFill>
          <a:latin typeface="Arial" charset="0"/>
        </a:defRPr>
      </a:lvl8pPr>
      <a:lvl9pPr marL="1828800" algn="ctr" rtl="0" fontAlgn="base">
        <a:spcBef>
          <a:spcPct val="0"/>
        </a:spcBef>
        <a:spcAft>
          <a:spcPct val="0"/>
        </a:spcAft>
        <a:defRPr sz="2800" b="1">
          <a:solidFill>
            <a:schemeClr val="bg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gradFill flip="none" rotWithShape="1">
            <a:gsLst>
              <a:gs pos="33000">
                <a:srgbClr val="006600"/>
              </a:gs>
              <a:gs pos="0">
                <a:srgbClr val="00B05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9" name="Rectangle 18"/>
          <p:cNvSpPr/>
          <p:nvPr/>
        </p:nvSpPr>
        <p:spPr>
          <a:xfrm>
            <a:off x="0" y="-3175"/>
            <a:ext cx="9144000" cy="914400"/>
          </a:xfrm>
          <a:prstGeom prst="rect">
            <a:avLst/>
          </a:prstGeom>
          <a:gradFill flip="none" rotWithShape="1">
            <a:gsLst>
              <a:gs pos="33000">
                <a:srgbClr val="002060"/>
              </a:gs>
              <a:gs pos="0">
                <a:schemeClr val="accent1">
                  <a:lumMod val="25000"/>
                  <a:lumOff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cs typeface="Arial" pitchFamily="34" charset="0"/>
            </a:endParaRPr>
          </a:p>
        </p:txBody>
      </p:sp>
      <p:sp>
        <p:nvSpPr>
          <p:cNvPr id="2" name="Title Placeholder 1"/>
          <p:cNvSpPr>
            <a:spLocks noGrp="1"/>
          </p:cNvSpPr>
          <p:nvPr>
            <p:ph type="title"/>
          </p:nvPr>
        </p:nvSpPr>
        <p:spPr>
          <a:xfrm>
            <a:off x="1" y="0"/>
            <a:ext cx="9144000" cy="914400"/>
          </a:xfrm>
          <a:prstGeom prst="rect">
            <a:avLst/>
          </a:prstGeom>
        </p:spPr>
        <p:txBody>
          <a:bodyPr vert="horz" lIns="182880" tIns="45720" rIns="182880" bIns="45720" rtlCol="0" anchor="ctr">
            <a:noAutofit/>
          </a:bodyPr>
          <a:lstStyle/>
          <a:p>
            <a:endParaRPr lang="en-US" dirty="0"/>
          </a:p>
        </p:txBody>
      </p:sp>
      <p:sp>
        <p:nvSpPr>
          <p:cNvPr id="26" name="TextBox 25"/>
          <p:cNvSpPr txBox="1"/>
          <p:nvPr/>
        </p:nvSpPr>
        <p:spPr>
          <a:xfrm>
            <a:off x="7726680" y="6400800"/>
            <a:ext cx="1066800" cy="457200"/>
          </a:xfrm>
          <a:prstGeom prst="rect">
            <a:avLst/>
          </a:prstGeom>
          <a:noFill/>
        </p:spPr>
        <p:txBody>
          <a:bodyPr wrap="none" anchor="ctr"/>
          <a:lstStyle/>
          <a:p>
            <a:pPr algn="r" fontAlgn="auto">
              <a:spcBef>
                <a:spcPts val="0"/>
              </a:spcBef>
              <a:spcAft>
                <a:spcPts val="0"/>
              </a:spcAft>
              <a:defRPr/>
            </a:pPr>
            <a:r>
              <a:rPr lang="en-US" sz="1200" b="1" dirty="0">
                <a:solidFill>
                  <a:prstClr val="white"/>
                </a:solidFill>
                <a:effectLst>
                  <a:outerShdw blurRad="50800" dist="38100" algn="l" rotWithShape="0">
                    <a:srgbClr val="006600">
                      <a:alpha val="80000"/>
                    </a:srgbClr>
                  </a:outerShdw>
                </a:effectLst>
                <a:latin typeface="Arial" pitchFamily="34" charset="0"/>
                <a:cs typeface="Arial" pitchFamily="34" charset="0"/>
              </a:rPr>
              <a:t>Figure</a:t>
            </a:r>
          </a:p>
        </p:txBody>
      </p:sp>
      <p:sp>
        <p:nvSpPr>
          <p:cNvPr id="27" name="Slide Number Placeholder 2"/>
          <p:cNvSpPr>
            <a:spLocks noGrp="1"/>
          </p:cNvSpPr>
          <p:nvPr>
            <p:ph type="sldNum" sz="quarter" idx="4"/>
          </p:nvPr>
        </p:nvSpPr>
        <p:spPr>
          <a:xfrm>
            <a:off x="8610600" y="6400800"/>
            <a:ext cx="533400" cy="457200"/>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bg1"/>
                </a:solidFill>
                <a:effectLst>
                  <a:outerShdw blurRad="50800" dist="38100" algn="l" rotWithShape="0">
                    <a:schemeClr val="accent5">
                      <a:alpha val="80000"/>
                    </a:schemeClr>
                  </a:outerShdw>
                </a:effectLst>
                <a:latin typeface="+mn-lt"/>
              </a:defRPr>
            </a:lvl1pPr>
          </a:lstStyle>
          <a:p>
            <a:pPr>
              <a:defRPr/>
            </a:pPr>
            <a:fld id="{5155E2AE-4EA4-4581-8E42-C01F73DA59C3}"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
        <p:nvSpPr>
          <p:cNvPr id="10" name="Footer Placeholder 16"/>
          <p:cNvSpPr txBox="1">
            <a:spLocks/>
          </p:cNvSpPr>
          <p:nvPr/>
        </p:nvSpPr>
        <p:spPr>
          <a:xfrm>
            <a:off x="0" y="6400800"/>
            <a:ext cx="6324600" cy="457200"/>
          </a:xfrm>
          <a:prstGeom prst="rect">
            <a:avLst/>
          </a:prstGeom>
        </p:spPr>
        <p:txBody>
          <a:bodyPr wrap="none" lIns="18288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b="1" dirty="0" smtClean="0">
                <a:ln w="1270">
                  <a:noFill/>
                </a:ln>
                <a:solidFill>
                  <a:prstClr val="white"/>
                </a:solidFill>
                <a:effectLst>
                  <a:outerShdw blurRad="50800" dist="38100" algn="l" rotWithShape="0">
                    <a:srgbClr val="006600">
                      <a:alpha val="40000"/>
                    </a:srgbClr>
                  </a:outerShdw>
                </a:effectLst>
                <a:cs typeface="Arial" pitchFamily="34" charset="0"/>
              </a:rPr>
              <a:t>GBA Strategies – </a:t>
            </a:r>
            <a:r>
              <a:rPr lang="en-US" b="1" dirty="0" smtClean="0">
                <a:ln w="1270">
                  <a:noFill/>
                </a:ln>
                <a:solidFill>
                  <a:schemeClr val="bg1"/>
                </a:solidFill>
                <a:effectLst>
                  <a:outerShdw blurRad="50800" dist="38100" algn="l" rotWithShape="0">
                    <a:schemeClr val="accent5">
                      <a:alpha val="40000"/>
                    </a:schemeClr>
                  </a:outerShdw>
                </a:effectLst>
                <a:cs typeface="Arial" pitchFamily="34" charset="0"/>
              </a:rPr>
              <a:t>2012 Jewish Vote</a:t>
            </a:r>
            <a:endParaRPr lang="en-US" b="1" dirty="0">
              <a:ln w="1270">
                <a:noFill/>
              </a:ln>
              <a:solidFill>
                <a:schemeClr val="bg1"/>
              </a:solidFill>
              <a:effectLst>
                <a:outerShdw blurRad="50800" dist="38100" algn="l" rotWithShape="0">
                  <a:schemeClr val="accent5">
                    <a:alpha val="40000"/>
                  </a:schemeClr>
                </a:outerShdw>
              </a:effectLst>
              <a:cs typeface="Arial" pitchFamily="34" charset="0"/>
            </a:endParaRPr>
          </a:p>
        </p:txBody>
      </p:sp>
    </p:spTree>
    <p:extLst>
      <p:ext uri="{BB962C8B-B14F-4D97-AF65-F5344CB8AC3E}">
        <p14:creationId xmlns:p14="http://schemas.microsoft.com/office/powerpoint/2010/main" val="1817158917"/>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iming>
    <p:tnLst>
      <p:par>
        <p:cTn xmlns:p14="http://schemas.microsoft.com/office/powerpoint/2010/main" id="1" dur="indefinite" restart="never" nodeType="tmRoot"/>
      </p:par>
    </p:tnLst>
  </p:timing>
  <p:hf hdr="0" ftr="0" dt="0"/>
  <p:txStyles>
    <p:titleStyle>
      <a:lvl1pPr algn="ctr" rtl="0" fontAlgn="base">
        <a:spcBef>
          <a:spcPct val="0"/>
        </a:spcBef>
        <a:spcAft>
          <a:spcPct val="0"/>
        </a:spcAft>
        <a:defRPr sz="2800" b="1" kern="1200">
          <a:solidFill>
            <a:schemeClr val="bg1"/>
          </a:solidFill>
          <a:effectLst>
            <a:outerShdw blurRad="50800" dist="38100" algn="l" rotWithShape="0">
              <a:schemeClr val="accent1"/>
            </a:outerShdw>
          </a:effectLst>
          <a:latin typeface="+mj-lt"/>
          <a:ea typeface="+mj-ea"/>
          <a:cs typeface="+mj-cs"/>
        </a:defRPr>
      </a:lvl1pPr>
      <a:lvl2pPr algn="ctr" rtl="0" fontAlgn="base">
        <a:spcBef>
          <a:spcPct val="0"/>
        </a:spcBef>
        <a:spcAft>
          <a:spcPct val="0"/>
        </a:spcAft>
        <a:defRPr sz="2800" b="1">
          <a:solidFill>
            <a:schemeClr val="bg1"/>
          </a:solidFill>
          <a:latin typeface="Arial" charset="0"/>
        </a:defRPr>
      </a:lvl2pPr>
      <a:lvl3pPr algn="ctr" rtl="0" fontAlgn="base">
        <a:spcBef>
          <a:spcPct val="0"/>
        </a:spcBef>
        <a:spcAft>
          <a:spcPct val="0"/>
        </a:spcAft>
        <a:defRPr sz="2800" b="1">
          <a:solidFill>
            <a:schemeClr val="bg1"/>
          </a:solidFill>
          <a:latin typeface="Arial" charset="0"/>
        </a:defRPr>
      </a:lvl3pPr>
      <a:lvl4pPr algn="ctr" rtl="0" fontAlgn="base">
        <a:spcBef>
          <a:spcPct val="0"/>
        </a:spcBef>
        <a:spcAft>
          <a:spcPct val="0"/>
        </a:spcAft>
        <a:defRPr sz="2800" b="1">
          <a:solidFill>
            <a:schemeClr val="bg1"/>
          </a:solidFill>
          <a:latin typeface="Arial" charset="0"/>
        </a:defRPr>
      </a:lvl4pPr>
      <a:lvl5pPr algn="ctr" rtl="0" fontAlgn="base">
        <a:spcBef>
          <a:spcPct val="0"/>
        </a:spcBef>
        <a:spcAft>
          <a:spcPct val="0"/>
        </a:spcAft>
        <a:defRPr sz="2800" b="1">
          <a:solidFill>
            <a:schemeClr val="bg1"/>
          </a:solidFill>
          <a:latin typeface="Arial" charset="0"/>
        </a:defRPr>
      </a:lvl5pPr>
      <a:lvl6pPr marL="457200" algn="ctr" rtl="0" fontAlgn="base">
        <a:spcBef>
          <a:spcPct val="0"/>
        </a:spcBef>
        <a:spcAft>
          <a:spcPct val="0"/>
        </a:spcAft>
        <a:defRPr sz="2800" b="1">
          <a:solidFill>
            <a:schemeClr val="bg1"/>
          </a:solidFill>
          <a:latin typeface="Arial" charset="0"/>
        </a:defRPr>
      </a:lvl6pPr>
      <a:lvl7pPr marL="914400" algn="ctr" rtl="0" fontAlgn="base">
        <a:spcBef>
          <a:spcPct val="0"/>
        </a:spcBef>
        <a:spcAft>
          <a:spcPct val="0"/>
        </a:spcAft>
        <a:defRPr sz="2800" b="1">
          <a:solidFill>
            <a:schemeClr val="bg1"/>
          </a:solidFill>
          <a:latin typeface="Arial" charset="0"/>
        </a:defRPr>
      </a:lvl7pPr>
      <a:lvl8pPr marL="1371600" algn="ctr" rtl="0" fontAlgn="base">
        <a:spcBef>
          <a:spcPct val="0"/>
        </a:spcBef>
        <a:spcAft>
          <a:spcPct val="0"/>
        </a:spcAft>
        <a:defRPr sz="2800" b="1">
          <a:solidFill>
            <a:schemeClr val="bg1"/>
          </a:solidFill>
          <a:latin typeface="Arial" charset="0"/>
        </a:defRPr>
      </a:lvl8pPr>
      <a:lvl9pPr marL="1828800" algn="ctr" rtl="0" fontAlgn="base">
        <a:spcBef>
          <a:spcPct val="0"/>
        </a:spcBef>
        <a:spcAft>
          <a:spcPct val="0"/>
        </a:spcAft>
        <a:defRPr sz="2800" b="1">
          <a:solidFill>
            <a:schemeClr val="bg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gradFill flip="none" rotWithShape="1">
            <a:gsLst>
              <a:gs pos="33000">
                <a:srgbClr val="006600"/>
              </a:gs>
              <a:gs pos="0">
                <a:srgbClr val="00B05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9" name="Rectangle 18"/>
          <p:cNvSpPr/>
          <p:nvPr/>
        </p:nvSpPr>
        <p:spPr>
          <a:xfrm>
            <a:off x="0" y="-3175"/>
            <a:ext cx="9144000" cy="914400"/>
          </a:xfrm>
          <a:prstGeom prst="rect">
            <a:avLst/>
          </a:prstGeom>
          <a:gradFill flip="none" rotWithShape="1">
            <a:gsLst>
              <a:gs pos="33000">
                <a:srgbClr val="002060"/>
              </a:gs>
              <a:gs pos="0">
                <a:schemeClr val="accent1">
                  <a:lumMod val="25000"/>
                  <a:lumOff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cs typeface="Arial" pitchFamily="34" charset="0"/>
            </a:endParaRPr>
          </a:p>
        </p:txBody>
      </p:sp>
      <p:sp>
        <p:nvSpPr>
          <p:cNvPr id="2" name="Title Placeholder 1"/>
          <p:cNvSpPr>
            <a:spLocks noGrp="1"/>
          </p:cNvSpPr>
          <p:nvPr>
            <p:ph type="title"/>
          </p:nvPr>
        </p:nvSpPr>
        <p:spPr>
          <a:xfrm>
            <a:off x="1" y="0"/>
            <a:ext cx="9144000" cy="914400"/>
          </a:xfrm>
          <a:prstGeom prst="rect">
            <a:avLst/>
          </a:prstGeom>
        </p:spPr>
        <p:txBody>
          <a:bodyPr vert="horz" lIns="182880" tIns="45720" rIns="182880" bIns="45720" rtlCol="0" anchor="ctr">
            <a:noAutofit/>
          </a:bodyPr>
          <a:lstStyle/>
          <a:p>
            <a:endParaRPr lang="en-US" dirty="0"/>
          </a:p>
        </p:txBody>
      </p:sp>
      <p:sp>
        <p:nvSpPr>
          <p:cNvPr id="26" name="TextBox 25"/>
          <p:cNvSpPr txBox="1"/>
          <p:nvPr/>
        </p:nvSpPr>
        <p:spPr>
          <a:xfrm>
            <a:off x="7726680" y="6400800"/>
            <a:ext cx="1066800" cy="457200"/>
          </a:xfrm>
          <a:prstGeom prst="rect">
            <a:avLst/>
          </a:prstGeom>
          <a:noFill/>
        </p:spPr>
        <p:txBody>
          <a:bodyPr wrap="none" anchor="ctr"/>
          <a:lstStyle/>
          <a:p>
            <a:pPr algn="r" fontAlgn="auto">
              <a:spcBef>
                <a:spcPts val="0"/>
              </a:spcBef>
              <a:spcAft>
                <a:spcPts val="0"/>
              </a:spcAft>
              <a:defRPr/>
            </a:pPr>
            <a:r>
              <a:rPr lang="en-US" sz="1200" b="1" dirty="0">
                <a:solidFill>
                  <a:prstClr val="white"/>
                </a:solidFill>
                <a:effectLst>
                  <a:outerShdw blurRad="50800" dist="38100" algn="l" rotWithShape="0">
                    <a:srgbClr val="006600">
                      <a:alpha val="80000"/>
                    </a:srgbClr>
                  </a:outerShdw>
                </a:effectLst>
                <a:latin typeface="Arial" pitchFamily="34" charset="0"/>
                <a:cs typeface="Arial" pitchFamily="34" charset="0"/>
              </a:rPr>
              <a:t>Figure</a:t>
            </a:r>
          </a:p>
        </p:txBody>
      </p:sp>
      <p:sp>
        <p:nvSpPr>
          <p:cNvPr id="27" name="Slide Number Placeholder 2"/>
          <p:cNvSpPr>
            <a:spLocks noGrp="1"/>
          </p:cNvSpPr>
          <p:nvPr>
            <p:ph type="sldNum" sz="quarter" idx="4"/>
          </p:nvPr>
        </p:nvSpPr>
        <p:spPr>
          <a:xfrm>
            <a:off x="8610600" y="6400800"/>
            <a:ext cx="533400" cy="457200"/>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bg1"/>
                </a:solidFill>
                <a:effectLst>
                  <a:outerShdw blurRad="50800" dist="38100" algn="l" rotWithShape="0">
                    <a:schemeClr val="accent5">
                      <a:alpha val="80000"/>
                    </a:schemeClr>
                  </a:outerShdw>
                </a:effectLst>
                <a:latin typeface="+mn-lt"/>
              </a:defRPr>
            </a:lvl1pPr>
          </a:lstStyle>
          <a:p>
            <a:pPr>
              <a:defRPr/>
            </a:pPr>
            <a:fld id="{5155E2AE-4EA4-4581-8E42-C01F73DA59C3}"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
        <p:nvSpPr>
          <p:cNvPr id="10" name="Footer Placeholder 16"/>
          <p:cNvSpPr txBox="1">
            <a:spLocks/>
          </p:cNvSpPr>
          <p:nvPr/>
        </p:nvSpPr>
        <p:spPr>
          <a:xfrm>
            <a:off x="0" y="6400800"/>
            <a:ext cx="6324600" cy="457200"/>
          </a:xfrm>
          <a:prstGeom prst="rect">
            <a:avLst/>
          </a:prstGeom>
        </p:spPr>
        <p:txBody>
          <a:bodyPr wrap="none" lIns="18288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b="1" dirty="0" smtClean="0">
                <a:ln w="1270">
                  <a:noFill/>
                </a:ln>
                <a:solidFill>
                  <a:prstClr val="white"/>
                </a:solidFill>
                <a:effectLst>
                  <a:outerShdw blurRad="50800" dist="38100" algn="l" rotWithShape="0">
                    <a:srgbClr val="006600">
                      <a:alpha val="40000"/>
                    </a:srgbClr>
                  </a:outerShdw>
                </a:effectLst>
                <a:cs typeface="Arial" pitchFamily="34" charset="0"/>
              </a:rPr>
              <a:t>GBA Strategies – </a:t>
            </a:r>
            <a:r>
              <a:rPr lang="en-US" b="1" dirty="0" smtClean="0">
                <a:ln w="1270">
                  <a:noFill/>
                </a:ln>
                <a:solidFill>
                  <a:schemeClr val="bg1"/>
                </a:solidFill>
                <a:effectLst>
                  <a:outerShdw blurRad="50800" dist="38100" algn="l" rotWithShape="0">
                    <a:schemeClr val="accent5">
                      <a:alpha val="40000"/>
                    </a:schemeClr>
                  </a:outerShdw>
                </a:effectLst>
                <a:cs typeface="Arial" pitchFamily="34" charset="0"/>
              </a:rPr>
              <a:t>2012 Jewish Vote</a:t>
            </a:r>
            <a:endParaRPr lang="en-US" b="1" dirty="0">
              <a:ln w="1270">
                <a:noFill/>
              </a:ln>
              <a:solidFill>
                <a:schemeClr val="bg1"/>
              </a:solidFill>
              <a:effectLst>
                <a:outerShdw blurRad="50800" dist="38100" algn="l" rotWithShape="0">
                  <a:schemeClr val="accent5">
                    <a:alpha val="40000"/>
                  </a:schemeClr>
                </a:outerShdw>
              </a:effectLst>
              <a:cs typeface="Arial" pitchFamily="34" charset="0"/>
            </a:endParaRPr>
          </a:p>
        </p:txBody>
      </p:sp>
    </p:spTree>
    <p:extLst>
      <p:ext uri="{BB962C8B-B14F-4D97-AF65-F5344CB8AC3E}">
        <p14:creationId xmlns:p14="http://schemas.microsoft.com/office/powerpoint/2010/main" val="35648034"/>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Lst>
  <p:timing>
    <p:tnLst>
      <p:par>
        <p:cTn xmlns:p14="http://schemas.microsoft.com/office/powerpoint/2010/main" id="1" dur="indefinite" restart="never" nodeType="tmRoot"/>
      </p:par>
    </p:tnLst>
  </p:timing>
  <p:hf hdr="0" ftr="0" dt="0"/>
  <p:txStyles>
    <p:titleStyle>
      <a:lvl1pPr algn="ctr" rtl="0" fontAlgn="base">
        <a:spcBef>
          <a:spcPct val="0"/>
        </a:spcBef>
        <a:spcAft>
          <a:spcPct val="0"/>
        </a:spcAft>
        <a:defRPr sz="2800" b="1" kern="1200">
          <a:solidFill>
            <a:schemeClr val="bg1"/>
          </a:solidFill>
          <a:effectLst>
            <a:outerShdw blurRad="50800" dist="38100" algn="l" rotWithShape="0">
              <a:schemeClr val="accent1"/>
            </a:outerShdw>
          </a:effectLst>
          <a:latin typeface="+mj-lt"/>
          <a:ea typeface="+mj-ea"/>
          <a:cs typeface="+mj-cs"/>
        </a:defRPr>
      </a:lvl1pPr>
      <a:lvl2pPr algn="ctr" rtl="0" fontAlgn="base">
        <a:spcBef>
          <a:spcPct val="0"/>
        </a:spcBef>
        <a:spcAft>
          <a:spcPct val="0"/>
        </a:spcAft>
        <a:defRPr sz="2800" b="1">
          <a:solidFill>
            <a:schemeClr val="bg1"/>
          </a:solidFill>
          <a:latin typeface="Arial" charset="0"/>
        </a:defRPr>
      </a:lvl2pPr>
      <a:lvl3pPr algn="ctr" rtl="0" fontAlgn="base">
        <a:spcBef>
          <a:spcPct val="0"/>
        </a:spcBef>
        <a:spcAft>
          <a:spcPct val="0"/>
        </a:spcAft>
        <a:defRPr sz="2800" b="1">
          <a:solidFill>
            <a:schemeClr val="bg1"/>
          </a:solidFill>
          <a:latin typeface="Arial" charset="0"/>
        </a:defRPr>
      </a:lvl3pPr>
      <a:lvl4pPr algn="ctr" rtl="0" fontAlgn="base">
        <a:spcBef>
          <a:spcPct val="0"/>
        </a:spcBef>
        <a:spcAft>
          <a:spcPct val="0"/>
        </a:spcAft>
        <a:defRPr sz="2800" b="1">
          <a:solidFill>
            <a:schemeClr val="bg1"/>
          </a:solidFill>
          <a:latin typeface="Arial" charset="0"/>
        </a:defRPr>
      </a:lvl4pPr>
      <a:lvl5pPr algn="ctr" rtl="0" fontAlgn="base">
        <a:spcBef>
          <a:spcPct val="0"/>
        </a:spcBef>
        <a:spcAft>
          <a:spcPct val="0"/>
        </a:spcAft>
        <a:defRPr sz="2800" b="1">
          <a:solidFill>
            <a:schemeClr val="bg1"/>
          </a:solidFill>
          <a:latin typeface="Arial" charset="0"/>
        </a:defRPr>
      </a:lvl5pPr>
      <a:lvl6pPr marL="457200" algn="ctr" rtl="0" fontAlgn="base">
        <a:spcBef>
          <a:spcPct val="0"/>
        </a:spcBef>
        <a:spcAft>
          <a:spcPct val="0"/>
        </a:spcAft>
        <a:defRPr sz="2800" b="1">
          <a:solidFill>
            <a:schemeClr val="bg1"/>
          </a:solidFill>
          <a:latin typeface="Arial" charset="0"/>
        </a:defRPr>
      </a:lvl6pPr>
      <a:lvl7pPr marL="914400" algn="ctr" rtl="0" fontAlgn="base">
        <a:spcBef>
          <a:spcPct val="0"/>
        </a:spcBef>
        <a:spcAft>
          <a:spcPct val="0"/>
        </a:spcAft>
        <a:defRPr sz="2800" b="1">
          <a:solidFill>
            <a:schemeClr val="bg1"/>
          </a:solidFill>
          <a:latin typeface="Arial" charset="0"/>
        </a:defRPr>
      </a:lvl7pPr>
      <a:lvl8pPr marL="1371600" algn="ctr" rtl="0" fontAlgn="base">
        <a:spcBef>
          <a:spcPct val="0"/>
        </a:spcBef>
        <a:spcAft>
          <a:spcPct val="0"/>
        </a:spcAft>
        <a:defRPr sz="2800" b="1">
          <a:solidFill>
            <a:schemeClr val="bg1"/>
          </a:solidFill>
          <a:latin typeface="Arial" charset="0"/>
        </a:defRPr>
      </a:lvl8pPr>
      <a:lvl9pPr marL="1828800" algn="ctr" rtl="0" fontAlgn="base">
        <a:spcBef>
          <a:spcPct val="0"/>
        </a:spcBef>
        <a:spcAft>
          <a:spcPct val="0"/>
        </a:spcAft>
        <a:defRPr sz="2800" b="1">
          <a:solidFill>
            <a:schemeClr val="bg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gradFill flip="none" rotWithShape="1">
            <a:gsLst>
              <a:gs pos="33000">
                <a:srgbClr val="006600"/>
              </a:gs>
              <a:gs pos="0">
                <a:srgbClr val="00B05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19" name="Rectangle 18"/>
          <p:cNvSpPr/>
          <p:nvPr/>
        </p:nvSpPr>
        <p:spPr>
          <a:xfrm>
            <a:off x="0" y="-3175"/>
            <a:ext cx="9144000" cy="914400"/>
          </a:xfrm>
          <a:prstGeom prst="rect">
            <a:avLst/>
          </a:prstGeom>
          <a:gradFill flip="none" rotWithShape="1">
            <a:gsLst>
              <a:gs pos="33000">
                <a:srgbClr val="002060"/>
              </a:gs>
              <a:gs pos="0">
                <a:schemeClr val="accent1">
                  <a:lumMod val="25000"/>
                  <a:lumOff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cs typeface="Arial" pitchFamily="34" charset="0"/>
            </a:endParaRPr>
          </a:p>
        </p:txBody>
      </p:sp>
      <p:sp>
        <p:nvSpPr>
          <p:cNvPr id="2" name="Title Placeholder 1"/>
          <p:cNvSpPr>
            <a:spLocks noGrp="1"/>
          </p:cNvSpPr>
          <p:nvPr>
            <p:ph type="title"/>
          </p:nvPr>
        </p:nvSpPr>
        <p:spPr>
          <a:xfrm>
            <a:off x="1" y="0"/>
            <a:ext cx="9144000" cy="914400"/>
          </a:xfrm>
          <a:prstGeom prst="rect">
            <a:avLst/>
          </a:prstGeom>
        </p:spPr>
        <p:txBody>
          <a:bodyPr vert="horz" lIns="182880" tIns="45720" rIns="182880" bIns="45720" rtlCol="0" anchor="ctr">
            <a:noAutofit/>
          </a:bodyPr>
          <a:lstStyle/>
          <a:p>
            <a:endParaRPr lang="en-US" dirty="0"/>
          </a:p>
        </p:txBody>
      </p:sp>
      <p:sp>
        <p:nvSpPr>
          <p:cNvPr id="26" name="TextBox 25"/>
          <p:cNvSpPr txBox="1"/>
          <p:nvPr/>
        </p:nvSpPr>
        <p:spPr>
          <a:xfrm>
            <a:off x="7726680" y="6400800"/>
            <a:ext cx="1066800" cy="457200"/>
          </a:xfrm>
          <a:prstGeom prst="rect">
            <a:avLst/>
          </a:prstGeom>
          <a:noFill/>
        </p:spPr>
        <p:txBody>
          <a:bodyPr wrap="none" anchor="ctr"/>
          <a:lstStyle/>
          <a:p>
            <a:pPr algn="r" fontAlgn="auto">
              <a:spcBef>
                <a:spcPts val="0"/>
              </a:spcBef>
              <a:spcAft>
                <a:spcPts val="0"/>
              </a:spcAft>
              <a:defRPr/>
            </a:pPr>
            <a:r>
              <a:rPr lang="en-US" sz="1200" b="1" dirty="0">
                <a:solidFill>
                  <a:prstClr val="white"/>
                </a:solidFill>
                <a:effectLst>
                  <a:outerShdw blurRad="50800" dist="38100" algn="l" rotWithShape="0">
                    <a:srgbClr val="006600">
                      <a:alpha val="80000"/>
                    </a:srgbClr>
                  </a:outerShdw>
                </a:effectLst>
                <a:latin typeface="Arial" pitchFamily="34" charset="0"/>
                <a:cs typeface="Arial" pitchFamily="34" charset="0"/>
              </a:rPr>
              <a:t>Figure</a:t>
            </a:r>
          </a:p>
        </p:txBody>
      </p:sp>
      <p:sp>
        <p:nvSpPr>
          <p:cNvPr id="27" name="Slide Number Placeholder 2"/>
          <p:cNvSpPr>
            <a:spLocks noGrp="1"/>
          </p:cNvSpPr>
          <p:nvPr>
            <p:ph type="sldNum" sz="quarter" idx="4"/>
          </p:nvPr>
        </p:nvSpPr>
        <p:spPr>
          <a:xfrm>
            <a:off x="8610600" y="6400800"/>
            <a:ext cx="533400" cy="457200"/>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bg1"/>
                </a:solidFill>
                <a:effectLst>
                  <a:outerShdw blurRad="50800" dist="38100" algn="l" rotWithShape="0">
                    <a:schemeClr val="accent5">
                      <a:alpha val="80000"/>
                    </a:schemeClr>
                  </a:outerShdw>
                </a:effectLst>
                <a:latin typeface="+mn-lt"/>
              </a:defRPr>
            </a:lvl1pPr>
          </a:lstStyle>
          <a:p>
            <a:pPr>
              <a:defRPr/>
            </a:pPr>
            <a:fld id="{5155E2AE-4EA4-4581-8E42-C01F73DA59C3}" type="slidenum">
              <a:rPr lang="en-US">
                <a:solidFill>
                  <a:prstClr val="white"/>
                </a:solidFill>
                <a:effectLst>
                  <a:outerShdw blurRad="50800" dist="38100" algn="l" rotWithShape="0">
                    <a:srgbClr val="006600">
                      <a:alpha val="80000"/>
                    </a:srgbClr>
                  </a:outerShdw>
                </a:effectLst>
              </a:rPr>
              <a:pPr>
                <a:defRPr/>
              </a:pPr>
              <a:t>‹#›</a:t>
            </a:fld>
            <a:endParaRPr lang="en-US" dirty="0">
              <a:solidFill>
                <a:prstClr val="white"/>
              </a:solidFill>
              <a:effectLst>
                <a:outerShdw blurRad="50800" dist="38100" algn="l" rotWithShape="0">
                  <a:srgbClr val="006600">
                    <a:alpha val="80000"/>
                  </a:srgbClr>
                </a:outerShdw>
              </a:effectLst>
            </a:endParaRPr>
          </a:p>
        </p:txBody>
      </p:sp>
      <p:sp>
        <p:nvSpPr>
          <p:cNvPr id="10" name="Footer Placeholder 16"/>
          <p:cNvSpPr txBox="1">
            <a:spLocks/>
          </p:cNvSpPr>
          <p:nvPr/>
        </p:nvSpPr>
        <p:spPr>
          <a:xfrm>
            <a:off x="0" y="6400800"/>
            <a:ext cx="6324600" cy="457200"/>
          </a:xfrm>
          <a:prstGeom prst="rect">
            <a:avLst/>
          </a:prstGeom>
        </p:spPr>
        <p:txBody>
          <a:bodyPr wrap="none" lIns="18288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b="1" dirty="0" smtClean="0">
                <a:ln w="1270">
                  <a:noFill/>
                </a:ln>
                <a:solidFill>
                  <a:prstClr val="white"/>
                </a:solidFill>
                <a:effectLst>
                  <a:outerShdw blurRad="50800" dist="38100" algn="l" rotWithShape="0">
                    <a:srgbClr val="006600">
                      <a:alpha val="40000"/>
                    </a:srgbClr>
                  </a:outerShdw>
                </a:effectLst>
                <a:cs typeface="Arial" pitchFamily="34" charset="0"/>
              </a:rPr>
              <a:t>GBA Strategies – </a:t>
            </a:r>
            <a:r>
              <a:rPr lang="en-US" b="1" dirty="0" smtClean="0">
                <a:ln w="1270">
                  <a:noFill/>
                </a:ln>
                <a:solidFill>
                  <a:schemeClr val="bg1"/>
                </a:solidFill>
                <a:effectLst>
                  <a:outerShdw blurRad="50800" dist="38100" algn="l" rotWithShape="0">
                    <a:schemeClr val="accent5">
                      <a:alpha val="40000"/>
                    </a:schemeClr>
                  </a:outerShdw>
                </a:effectLst>
                <a:cs typeface="Arial" pitchFamily="34" charset="0"/>
              </a:rPr>
              <a:t>2012 Jewish Vote</a:t>
            </a:r>
            <a:endParaRPr lang="en-US" b="1" dirty="0">
              <a:ln w="1270">
                <a:noFill/>
              </a:ln>
              <a:solidFill>
                <a:schemeClr val="bg1"/>
              </a:solidFill>
              <a:effectLst>
                <a:outerShdw blurRad="50800" dist="38100" algn="l" rotWithShape="0">
                  <a:schemeClr val="accent5">
                    <a:alpha val="40000"/>
                  </a:schemeClr>
                </a:outerShdw>
              </a:effectLst>
              <a:cs typeface="Arial" pitchFamily="34" charset="0"/>
            </a:endParaRPr>
          </a:p>
        </p:txBody>
      </p:sp>
    </p:spTree>
    <p:extLst>
      <p:ext uri="{BB962C8B-B14F-4D97-AF65-F5344CB8AC3E}">
        <p14:creationId xmlns:p14="http://schemas.microsoft.com/office/powerpoint/2010/main" val="3414570526"/>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 id="2147483794" r:id="rId17"/>
    <p:sldLayoutId id="2147483796" r:id="rId18"/>
  </p:sldLayoutIdLst>
  <p:timing>
    <p:tnLst>
      <p:par>
        <p:cTn xmlns:p14="http://schemas.microsoft.com/office/powerpoint/2010/main" id="1" dur="indefinite" restart="never" nodeType="tmRoot"/>
      </p:par>
    </p:tnLst>
  </p:timing>
  <p:hf hdr="0" ftr="0" dt="0"/>
  <p:txStyles>
    <p:titleStyle>
      <a:lvl1pPr algn="ctr" rtl="0" fontAlgn="base">
        <a:spcBef>
          <a:spcPct val="0"/>
        </a:spcBef>
        <a:spcAft>
          <a:spcPct val="0"/>
        </a:spcAft>
        <a:defRPr sz="2800" b="1" kern="1200">
          <a:solidFill>
            <a:schemeClr val="bg1"/>
          </a:solidFill>
          <a:effectLst>
            <a:outerShdw blurRad="50800" dist="38100" algn="l" rotWithShape="0">
              <a:schemeClr val="accent1"/>
            </a:outerShdw>
          </a:effectLst>
          <a:latin typeface="+mj-lt"/>
          <a:ea typeface="+mj-ea"/>
          <a:cs typeface="+mj-cs"/>
        </a:defRPr>
      </a:lvl1pPr>
      <a:lvl2pPr algn="ctr" rtl="0" fontAlgn="base">
        <a:spcBef>
          <a:spcPct val="0"/>
        </a:spcBef>
        <a:spcAft>
          <a:spcPct val="0"/>
        </a:spcAft>
        <a:defRPr sz="2800" b="1">
          <a:solidFill>
            <a:schemeClr val="bg1"/>
          </a:solidFill>
          <a:latin typeface="Arial" charset="0"/>
        </a:defRPr>
      </a:lvl2pPr>
      <a:lvl3pPr algn="ctr" rtl="0" fontAlgn="base">
        <a:spcBef>
          <a:spcPct val="0"/>
        </a:spcBef>
        <a:spcAft>
          <a:spcPct val="0"/>
        </a:spcAft>
        <a:defRPr sz="2800" b="1">
          <a:solidFill>
            <a:schemeClr val="bg1"/>
          </a:solidFill>
          <a:latin typeface="Arial" charset="0"/>
        </a:defRPr>
      </a:lvl3pPr>
      <a:lvl4pPr algn="ctr" rtl="0" fontAlgn="base">
        <a:spcBef>
          <a:spcPct val="0"/>
        </a:spcBef>
        <a:spcAft>
          <a:spcPct val="0"/>
        </a:spcAft>
        <a:defRPr sz="2800" b="1">
          <a:solidFill>
            <a:schemeClr val="bg1"/>
          </a:solidFill>
          <a:latin typeface="Arial" charset="0"/>
        </a:defRPr>
      </a:lvl4pPr>
      <a:lvl5pPr algn="ctr" rtl="0" fontAlgn="base">
        <a:spcBef>
          <a:spcPct val="0"/>
        </a:spcBef>
        <a:spcAft>
          <a:spcPct val="0"/>
        </a:spcAft>
        <a:defRPr sz="2800" b="1">
          <a:solidFill>
            <a:schemeClr val="bg1"/>
          </a:solidFill>
          <a:latin typeface="Arial" charset="0"/>
        </a:defRPr>
      </a:lvl5pPr>
      <a:lvl6pPr marL="457200" algn="ctr" rtl="0" fontAlgn="base">
        <a:spcBef>
          <a:spcPct val="0"/>
        </a:spcBef>
        <a:spcAft>
          <a:spcPct val="0"/>
        </a:spcAft>
        <a:defRPr sz="2800" b="1">
          <a:solidFill>
            <a:schemeClr val="bg1"/>
          </a:solidFill>
          <a:latin typeface="Arial" charset="0"/>
        </a:defRPr>
      </a:lvl6pPr>
      <a:lvl7pPr marL="914400" algn="ctr" rtl="0" fontAlgn="base">
        <a:spcBef>
          <a:spcPct val="0"/>
        </a:spcBef>
        <a:spcAft>
          <a:spcPct val="0"/>
        </a:spcAft>
        <a:defRPr sz="2800" b="1">
          <a:solidFill>
            <a:schemeClr val="bg1"/>
          </a:solidFill>
          <a:latin typeface="Arial" charset="0"/>
        </a:defRPr>
      </a:lvl7pPr>
      <a:lvl8pPr marL="1371600" algn="ctr" rtl="0" fontAlgn="base">
        <a:spcBef>
          <a:spcPct val="0"/>
        </a:spcBef>
        <a:spcAft>
          <a:spcPct val="0"/>
        </a:spcAft>
        <a:defRPr sz="2800" b="1">
          <a:solidFill>
            <a:schemeClr val="bg1"/>
          </a:solidFill>
          <a:latin typeface="Arial" charset="0"/>
        </a:defRPr>
      </a:lvl8pPr>
      <a:lvl9pPr marL="1828800" algn="ctr" rtl="0" fontAlgn="base">
        <a:spcBef>
          <a:spcPct val="0"/>
        </a:spcBef>
        <a:spcAft>
          <a:spcPct val="0"/>
        </a:spcAft>
        <a:defRPr sz="2800" b="1">
          <a:solidFill>
            <a:schemeClr val="bg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1.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4" Type="http://schemas.openxmlformats.org/officeDocument/2006/relationships/chart" Target="../charts/chart5.xml"/><Relationship Id="rId1" Type="http://schemas.openxmlformats.org/officeDocument/2006/relationships/slideLayout" Target="../slideLayouts/slideLayout46.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6.xml"/><Relationship Id="rId2" Type="http://schemas.openxmlformats.org/officeDocument/2006/relationships/notesSlide" Target="../notesSlides/notesSlide7.xml"/><Relationship Id="rId3" Type="http://schemas.openxmlformats.org/officeDocument/2006/relationships/chart" Target="../charts/char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6.xml"/><Relationship Id="rId2" Type="http://schemas.openxmlformats.org/officeDocument/2006/relationships/notesSlide" Target="../notesSlides/notesSlide8.xml"/><Relationship Id="rId3" Type="http://schemas.openxmlformats.org/officeDocument/2006/relationships/chart" Target="../charts/chart7.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4" Type="http://schemas.openxmlformats.org/officeDocument/2006/relationships/chart" Target="../charts/chart9.xml"/><Relationship Id="rId1" Type="http://schemas.openxmlformats.org/officeDocument/2006/relationships/slideLayout" Target="../slideLayouts/slideLayout79.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10.xml"/><Relationship Id="rId3" Type="http://schemas.openxmlformats.org/officeDocument/2006/relationships/chart" Target="../charts/char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3.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4" Type="http://schemas.openxmlformats.org/officeDocument/2006/relationships/chart" Target="../charts/chart12.xml"/><Relationship Id="rId5" Type="http://schemas.openxmlformats.org/officeDocument/2006/relationships/chart" Target="../charts/chart13.xml"/><Relationship Id="rId6" Type="http://schemas.openxmlformats.org/officeDocument/2006/relationships/chart" Target="../charts/chart14.xml"/><Relationship Id="rId1" Type="http://schemas.openxmlformats.org/officeDocument/2006/relationships/slideLayout" Target="../slideLayouts/slideLayout7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6.xml"/><Relationship Id="rId2" Type="http://schemas.openxmlformats.org/officeDocument/2006/relationships/notesSlide" Target="../notesSlides/notesSlide13.xml"/><Relationship Id="rId3" Type="http://schemas.openxmlformats.org/officeDocument/2006/relationships/chart" Target="../charts/char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6.xml"/><Relationship Id="rId2" Type="http://schemas.openxmlformats.org/officeDocument/2006/relationships/notesSlide" Target="../notesSlides/notesSlide14.xml"/><Relationship Id="rId3" Type="http://schemas.openxmlformats.org/officeDocument/2006/relationships/chart" Target="../charts/char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0.xml"/><Relationship Id="rId2" Type="http://schemas.openxmlformats.org/officeDocument/2006/relationships/notesSlide" Target="../notesSlides/notesSlide15.xml"/><Relationship Id="rId3" Type="http://schemas.openxmlformats.org/officeDocument/2006/relationships/chart" Target="../charts/char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4.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3" Type="http://schemas.openxmlformats.org/officeDocument/2006/relationships/chart" Target="../charts/chart18.xml"/><Relationship Id="rId4" Type="http://schemas.openxmlformats.org/officeDocument/2006/relationships/chart" Target="../charts/chart19.xml"/><Relationship Id="rId1" Type="http://schemas.openxmlformats.org/officeDocument/2006/relationships/slideLayout" Target="../slideLayouts/slideLayout76.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4" Type="http://schemas.openxmlformats.org/officeDocument/2006/relationships/chart" Target="../charts/chart21.xml"/><Relationship Id="rId1" Type="http://schemas.openxmlformats.org/officeDocument/2006/relationships/slideLayout" Target="../slideLayouts/slideLayout44.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3" Type="http://schemas.openxmlformats.org/officeDocument/2006/relationships/chart" Target="../charts/chart22.xml"/><Relationship Id="rId4" Type="http://schemas.openxmlformats.org/officeDocument/2006/relationships/chart" Target="../charts/chart23.xml"/><Relationship Id="rId1" Type="http://schemas.openxmlformats.org/officeDocument/2006/relationships/slideLayout" Target="../slideLayouts/slideLayout27.xml"/><Relationship Id="rId2"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20.xml"/><Relationship Id="rId3" Type="http://schemas.openxmlformats.org/officeDocument/2006/relationships/chart" Target="../charts/chart24.xml"/></Relationships>
</file>

<file path=ppt/slides/_rels/slide28.xml.rels><?xml version="1.0" encoding="UTF-8" standalone="yes"?>
<Relationships xmlns="http://schemas.openxmlformats.org/package/2006/relationships"><Relationship Id="rId3" Type="http://schemas.openxmlformats.org/officeDocument/2006/relationships/chart" Target="../charts/chart25.xml"/><Relationship Id="rId4" Type="http://schemas.openxmlformats.org/officeDocument/2006/relationships/chart" Target="../charts/chart26.xml"/><Relationship Id="rId1" Type="http://schemas.openxmlformats.org/officeDocument/2006/relationships/slideLayout" Target="../slideLayouts/slideLayout27.xml"/><Relationship Id="rId2" Type="http://schemas.openxmlformats.org/officeDocument/2006/relationships/notesSlide" Target="../notesSlides/notesSlide2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22.xml"/><Relationship Id="rId3" Type="http://schemas.openxmlformats.org/officeDocument/2006/relationships/chart" Target="../charts/char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chart" Target="../charts/chart28.xml"/><Relationship Id="rId4" Type="http://schemas.openxmlformats.org/officeDocument/2006/relationships/chart" Target="../charts/chart29.xml"/><Relationship Id="rId1" Type="http://schemas.openxmlformats.org/officeDocument/2006/relationships/slideLayout" Target="../slideLayouts/slideLayout27.xml"/><Relationship Id="rId2" Type="http://schemas.openxmlformats.org/officeDocument/2006/relationships/notesSlide" Target="../notesSlides/notesSlide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24.xml"/><Relationship Id="rId3" Type="http://schemas.openxmlformats.org/officeDocument/2006/relationships/chart" Target="../charts/chart30.xml"/></Relationships>
</file>

<file path=ppt/slides/_rels/slide32.xml.rels><?xml version="1.0" encoding="UTF-8" standalone="yes"?>
<Relationships xmlns="http://schemas.openxmlformats.org/package/2006/relationships"><Relationship Id="rId3" Type="http://schemas.openxmlformats.org/officeDocument/2006/relationships/chart" Target="../charts/chart31.xml"/><Relationship Id="rId4" Type="http://schemas.openxmlformats.org/officeDocument/2006/relationships/chart" Target="../charts/chart32.xml"/><Relationship Id="rId1" Type="http://schemas.openxmlformats.org/officeDocument/2006/relationships/slideLayout" Target="../slideLayouts/slideLayout27.xml"/><Relationship Id="rId2" Type="http://schemas.openxmlformats.org/officeDocument/2006/relationships/notesSlide" Target="../notesSlides/notesSlide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5.xml"/><Relationship Id="rId2" Type="http://schemas.openxmlformats.org/officeDocument/2006/relationships/notesSlide" Target="../notesSlides/notesSlide26.xml"/><Relationship Id="rId3" Type="http://schemas.openxmlformats.org/officeDocument/2006/relationships/chart" Target="../charts/chart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6.xml"/><Relationship Id="rId2" Type="http://schemas.openxmlformats.org/officeDocument/2006/relationships/notesSlide" Target="../notesSlides/notesSlide27.xml"/><Relationship Id="rId3" Type="http://schemas.openxmlformats.org/officeDocument/2006/relationships/chart" Target="../charts/chart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0.xml"/><Relationship Id="rId2" Type="http://schemas.openxmlformats.org/officeDocument/2006/relationships/notesSlide" Target="../notesSlides/notesSlide28.xml"/><Relationship Id="rId3" Type="http://schemas.openxmlformats.org/officeDocument/2006/relationships/chart" Target="../charts/chart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6.xml"/><Relationship Id="rId2" Type="http://schemas.openxmlformats.org/officeDocument/2006/relationships/notesSlide" Target="../notesSlides/notesSlide29.xml"/><Relationship Id="rId3" Type="http://schemas.openxmlformats.org/officeDocument/2006/relationships/chart" Target="../charts/chart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6.xml"/><Relationship Id="rId2" Type="http://schemas.openxmlformats.org/officeDocument/2006/relationships/notesSlide" Target="../notesSlides/notesSlide30.xml"/><Relationship Id="rId3" Type="http://schemas.openxmlformats.org/officeDocument/2006/relationships/chart" Target="../charts/chart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2.xml"/><Relationship Id="rId2" Type="http://schemas.openxmlformats.org/officeDocument/2006/relationships/notesSlide" Target="../notesSlides/notesSlide31.xml"/><Relationship Id="rId3" Type="http://schemas.openxmlformats.org/officeDocument/2006/relationships/chart" Target="../charts/chart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2.xml"/><Relationship Id="rId2" Type="http://schemas.openxmlformats.org/officeDocument/2006/relationships/notesSlide" Target="../notesSlides/notesSlide32.xml"/><Relationship Id="rId3" Type="http://schemas.openxmlformats.org/officeDocument/2006/relationships/chart" Target="../charts/chart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6.xml"/><Relationship Id="rId2" Type="http://schemas.openxmlformats.org/officeDocument/2006/relationships/notesSlide" Target="../notesSlides/notesSlide33.xml"/><Relationship Id="rId3" Type="http://schemas.openxmlformats.org/officeDocument/2006/relationships/chart" Target="../charts/chart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6.xml"/><Relationship Id="rId2" Type="http://schemas.openxmlformats.org/officeDocument/2006/relationships/notesSlide" Target="../notesSlides/notesSlide34.xml"/><Relationship Id="rId3" Type="http://schemas.openxmlformats.org/officeDocument/2006/relationships/chart" Target="../charts/chart4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6.xml"/><Relationship Id="rId2" Type="http://schemas.openxmlformats.org/officeDocument/2006/relationships/notesSlide" Target="../notesSlides/notesSlide35.xml"/><Relationship Id="rId3" Type="http://schemas.openxmlformats.org/officeDocument/2006/relationships/chart" Target="../charts/chart4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6.xml"/><Relationship Id="rId2" Type="http://schemas.openxmlformats.org/officeDocument/2006/relationships/notesSlide" Target="../notesSlides/notesSlide36.xml"/><Relationship Id="rId3" Type="http://schemas.openxmlformats.org/officeDocument/2006/relationships/chart" Target="../charts/chart4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6.xml"/><Relationship Id="rId2" Type="http://schemas.openxmlformats.org/officeDocument/2006/relationships/notesSlide" Target="../notesSlides/notesSlide37.xml"/><Relationship Id="rId3" Type="http://schemas.openxmlformats.org/officeDocument/2006/relationships/chart" Target="../charts/chart4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6.xml"/><Relationship Id="rId2" Type="http://schemas.openxmlformats.org/officeDocument/2006/relationships/notesSlide" Target="../notesSlides/notesSlide38.xml"/><Relationship Id="rId3" Type="http://schemas.openxmlformats.org/officeDocument/2006/relationships/chart" Target="../charts/chart4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6.xml"/><Relationship Id="rId2" Type="http://schemas.openxmlformats.org/officeDocument/2006/relationships/notesSlide" Target="../notesSlides/notesSlide39.xml"/><Relationship Id="rId3" Type="http://schemas.openxmlformats.org/officeDocument/2006/relationships/chart" Target="../charts/chart4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5.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8.xml"/><Relationship Id="rId2" Type="http://schemas.openxmlformats.org/officeDocument/2006/relationships/chart" Target="../charts/chart2.xml"/><Relationship Id="rId3"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3.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4.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0" y="2286000"/>
            <a:ext cx="9144000" cy="1066800"/>
          </a:xfrm>
        </p:spPr>
        <p:txBody>
          <a:bodyPr>
            <a:normAutofit fontScale="85000" lnSpcReduction="10000"/>
          </a:bodyPr>
          <a:lstStyle/>
          <a:p>
            <a:pPr algn="ctr"/>
            <a:r>
              <a:rPr lang="en-US" sz="3300" dirty="0" smtClean="0"/>
              <a:t>The 2012 Jewish Vote</a:t>
            </a:r>
          </a:p>
          <a:p>
            <a:pPr algn="ctr"/>
            <a:r>
              <a:rPr lang="en-US" sz="3100" dirty="0" smtClean="0"/>
              <a:t>National, Ohio, and Florida Post-Election Jewish Surveys</a:t>
            </a:r>
            <a:endParaRPr lang="en-US" sz="3100" dirty="0"/>
          </a:p>
        </p:txBody>
      </p:sp>
      <p:sp>
        <p:nvSpPr>
          <p:cNvPr id="4" name="Text Placeholder 3"/>
          <p:cNvSpPr>
            <a:spLocks noGrp="1"/>
          </p:cNvSpPr>
          <p:nvPr>
            <p:ph type="body" sz="quarter" idx="14"/>
          </p:nvPr>
        </p:nvSpPr>
        <p:spPr>
          <a:xfrm>
            <a:off x="685799" y="3505200"/>
            <a:ext cx="8221717" cy="609600"/>
          </a:xfrm>
        </p:spPr>
        <p:txBody>
          <a:bodyPr/>
          <a:lstStyle/>
          <a:p>
            <a:pPr algn="ctr"/>
            <a:r>
              <a:rPr lang="en-US" dirty="0" smtClean="0"/>
              <a:t>November 7, 2012</a:t>
            </a:r>
            <a:endParaRPr lang="en-US" dirty="0"/>
          </a:p>
        </p:txBody>
      </p:sp>
    </p:spTree>
    <p:extLst>
      <p:ext uri="{BB962C8B-B14F-4D97-AF65-F5344CB8AC3E}">
        <p14:creationId xmlns:p14="http://schemas.microsoft.com/office/powerpoint/2010/main" val="3385278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Impact of the Jewish Vote</a:t>
            </a:r>
            <a:endParaRPr lang="en-US" dirty="0"/>
          </a:p>
        </p:txBody>
      </p:sp>
      <p:sp>
        <p:nvSpPr>
          <p:cNvPr id="4" name="Slide Number Placeholder 2"/>
          <p:cNvSpPr>
            <a:spLocks noGrp="1"/>
          </p:cNvSpPr>
          <p:nvPr>
            <p:ph type="sldNum" sz="quarter" idx="12"/>
          </p:nvPr>
        </p:nvSpPr>
        <p:spPr>
          <a:xfrm>
            <a:off x="8610600" y="6400800"/>
            <a:ext cx="533400" cy="457200"/>
          </a:xfrm>
        </p:spPr>
        <p:txBody>
          <a:bodyPr/>
          <a:lstStyle>
            <a:lvl1pPr>
              <a:defRPr/>
            </a:lvl1pPr>
          </a:lstStyle>
          <a:p>
            <a:pPr>
              <a:defRPr/>
            </a:pPr>
            <a:fld id="{29C6B33E-063E-485C-90E2-F7E38E7E8E6C}" type="slidenum">
              <a:rPr lang="en-US"/>
              <a:pPr>
                <a:defRPr/>
              </a:pPr>
              <a:t>9</a:t>
            </a:fld>
            <a:endParaRPr lang="en-US" dirty="0"/>
          </a:p>
        </p:txBody>
      </p:sp>
      <p:sp>
        <p:nvSpPr>
          <p:cNvPr id="5" name="TextBox 4"/>
          <p:cNvSpPr txBox="1"/>
          <p:nvPr/>
        </p:nvSpPr>
        <p:spPr>
          <a:xfrm>
            <a:off x="0" y="6123801"/>
            <a:ext cx="1828800" cy="276999"/>
          </a:xfrm>
          <a:prstGeom prst="rect">
            <a:avLst/>
          </a:prstGeom>
          <a:noFill/>
        </p:spPr>
        <p:txBody>
          <a:bodyPr wrap="square" rtlCol="0">
            <a:spAutoFit/>
          </a:bodyPr>
          <a:lstStyle/>
          <a:p>
            <a:r>
              <a:rPr lang="en-US" sz="1200" i="1" dirty="0" smtClean="0"/>
              <a:t>Source: 2008 exit polls</a:t>
            </a:r>
            <a:endParaRPr lang="en-US" sz="1200" i="1" dirty="0"/>
          </a:p>
        </p:txBody>
      </p:sp>
      <p:graphicFrame>
        <p:nvGraphicFramePr>
          <p:cNvPr id="7" name="Table Placeholder 7"/>
          <p:cNvGraphicFramePr>
            <a:graphicFrameLocks noGrp="1"/>
          </p:cNvGraphicFramePr>
          <p:nvPr>
            <p:ph type="tbl" sz="quarter" idx="11"/>
            <p:extLst>
              <p:ext uri="{D42A27DB-BD31-4B8C-83A1-F6EECF244321}">
                <p14:modId xmlns:p14="http://schemas.microsoft.com/office/powerpoint/2010/main" val="4173876460"/>
              </p:ext>
            </p:extLst>
          </p:nvPr>
        </p:nvGraphicFramePr>
        <p:xfrm>
          <a:off x="1143000" y="1828800"/>
          <a:ext cx="7086600" cy="2834640"/>
        </p:xfrm>
        <a:graphic>
          <a:graphicData uri="http://schemas.openxmlformats.org/drawingml/2006/table">
            <a:tbl>
              <a:tblPr firstRow="1" bandRow="1">
                <a:tableStyleId>{5C22544A-7EE6-4342-B048-85BDC9FD1C3A}</a:tableStyleId>
              </a:tblPr>
              <a:tblGrid>
                <a:gridCol w="3200400"/>
                <a:gridCol w="1943100"/>
                <a:gridCol w="1943100"/>
              </a:tblGrid>
              <a:tr h="609600">
                <a:tc>
                  <a:txBody>
                    <a:bodyPr/>
                    <a:lstStyle/>
                    <a:p>
                      <a:endParaRPr lang="en-US" sz="1600" dirty="0">
                        <a:latin typeface="+mn-lt"/>
                      </a:endParaRPr>
                    </a:p>
                  </a:txBody>
                  <a:tcPr/>
                </a:tc>
                <a:tc>
                  <a:txBody>
                    <a:bodyPr/>
                    <a:lstStyle/>
                    <a:p>
                      <a:pPr marL="0" marR="0" algn="ctr">
                        <a:spcBef>
                          <a:spcPts val="0"/>
                        </a:spcBef>
                        <a:spcAft>
                          <a:spcPts val="0"/>
                        </a:spcAft>
                      </a:pPr>
                      <a:r>
                        <a:rPr lang="en-US" sz="1600" b="1" dirty="0">
                          <a:solidFill>
                            <a:schemeClr val="bg1">
                              <a:lumMod val="95000"/>
                            </a:schemeClr>
                          </a:solidFill>
                          <a:effectLst/>
                          <a:latin typeface="+mn-lt"/>
                          <a:ea typeface="Times New Roman"/>
                        </a:rPr>
                        <a:t>Jewish Population %</a:t>
                      </a:r>
                      <a:endParaRPr lang="en-US" sz="1600" dirty="0">
                        <a:solidFill>
                          <a:schemeClr val="bg1">
                            <a:lumMod val="95000"/>
                          </a:schemeClr>
                        </a:solidFill>
                        <a:effectLst/>
                        <a:latin typeface="+mn-lt"/>
                        <a:ea typeface="Times New Roman"/>
                      </a:endParaRPr>
                    </a:p>
                  </a:txBody>
                  <a:tcPr anchor="ctr"/>
                </a:tc>
                <a:tc>
                  <a:txBody>
                    <a:bodyPr/>
                    <a:lstStyle/>
                    <a:p>
                      <a:pPr marL="0" marR="0" algn="ctr">
                        <a:spcBef>
                          <a:spcPts val="0"/>
                        </a:spcBef>
                        <a:spcAft>
                          <a:spcPts val="0"/>
                        </a:spcAft>
                      </a:pPr>
                      <a:r>
                        <a:rPr lang="en-US" sz="1600" b="1" dirty="0" smtClean="0">
                          <a:solidFill>
                            <a:schemeClr val="bg1">
                              <a:lumMod val="95000"/>
                            </a:schemeClr>
                          </a:solidFill>
                          <a:effectLst/>
                          <a:latin typeface="+mn-lt"/>
                          <a:ea typeface="Times New Roman"/>
                        </a:rPr>
                        <a:t>2012 Vote </a:t>
                      </a:r>
                      <a:r>
                        <a:rPr lang="en-US" sz="1600" b="1" dirty="0">
                          <a:solidFill>
                            <a:schemeClr val="bg1">
                              <a:lumMod val="95000"/>
                            </a:schemeClr>
                          </a:solidFill>
                          <a:effectLst/>
                          <a:latin typeface="+mn-lt"/>
                          <a:ea typeface="Times New Roman"/>
                        </a:rPr>
                        <a:t>Results</a:t>
                      </a:r>
                      <a:endParaRPr lang="en-US" sz="1600" dirty="0">
                        <a:solidFill>
                          <a:schemeClr val="bg1">
                            <a:lumMod val="95000"/>
                          </a:schemeClr>
                        </a:solidFill>
                        <a:effectLst/>
                        <a:latin typeface="+mn-lt"/>
                        <a:ea typeface="Times New Roman"/>
                      </a:endParaRPr>
                    </a:p>
                    <a:p>
                      <a:pPr marL="0" marR="0" algn="ctr">
                        <a:spcBef>
                          <a:spcPts val="0"/>
                        </a:spcBef>
                        <a:spcAft>
                          <a:spcPts val="0"/>
                        </a:spcAft>
                      </a:pPr>
                      <a:r>
                        <a:rPr lang="en-US" sz="1600" b="1" dirty="0">
                          <a:solidFill>
                            <a:schemeClr val="bg1">
                              <a:lumMod val="95000"/>
                            </a:schemeClr>
                          </a:solidFill>
                          <a:effectLst/>
                          <a:latin typeface="+mn-lt"/>
                          <a:ea typeface="Times New Roman"/>
                        </a:rPr>
                        <a:t>(</a:t>
                      </a:r>
                      <a:r>
                        <a:rPr lang="en-US" sz="1600" b="1" dirty="0" smtClean="0">
                          <a:solidFill>
                            <a:schemeClr val="bg1">
                              <a:lumMod val="95000"/>
                            </a:schemeClr>
                          </a:solidFill>
                          <a:effectLst/>
                          <a:latin typeface="+mn-lt"/>
                          <a:ea typeface="Times New Roman"/>
                        </a:rPr>
                        <a:t>Obama/Romney)</a:t>
                      </a:r>
                      <a:endParaRPr lang="en-US" sz="1600" dirty="0">
                        <a:solidFill>
                          <a:schemeClr val="bg1">
                            <a:lumMod val="95000"/>
                          </a:schemeClr>
                        </a:solidFill>
                        <a:effectLst/>
                        <a:latin typeface="+mn-lt"/>
                        <a:ea typeface="Times New Roman"/>
                      </a:endParaRPr>
                    </a:p>
                  </a:txBody>
                  <a:tcPr marL="0" marR="0" marT="0" marB="0" anchor="ctr"/>
                </a:tc>
              </a:tr>
              <a:tr h="370840">
                <a:tc>
                  <a:txBody>
                    <a:bodyPr/>
                    <a:lstStyle/>
                    <a:p>
                      <a:pPr marL="0" marR="0">
                        <a:spcBef>
                          <a:spcPts val="0"/>
                        </a:spcBef>
                        <a:spcAft>
                          <a:spcPts val="0"/>
                        </a:spcAft>
                      </a:pPr>
                      <a:r>
                        <a:rPr lang="en-US" sz="1600" b="1" dirty="0">
                          <a:solidFill>
                            <a:srgbClr val="000000"/>
                          </a:solidFill>
                          <a:effectLst/>
                          <a:latin typeface="+mn-lt"/>
                          <a:ea typeface="Times New Roman"/>
                        </a:rPr>
                        <a:t>New York</a:t>
                      </a:r>
                      <a:endParaRPr lang="en-US" sz="1600" dirty="0">
                        <a:effectLst/>
                        <a:latin typeface="+mn-lt"/>
                        <a:ea typeface="Times New Roman"/>
                      </a:endParaRPr>
                    </a:p>
                  </a:txBody>
                  <a:tcPr marT="9525" marB="0" anchor="ctr"/>
                </a:tc>
                <a:tc>
                  <a:txBody>
                    <a:bodyPr/>
                    <a:lstStyle/>
                    <a:p>
                      <a:pPr marL="0" marR="0" algn="ctr" fontAlgn="b">
                        <a:spcBef>
                          <a:spcPts val="0"/>
                        </a:spcBef>
                        <a:spcAft>
                          <a:spcPts val="0"/>
                        </a:spcAft>
                      </a:pPr>
                      <a:r>
                        <a:rPr lang="en-US" sz="1600" b="1" dirty="0">
                          <a:effectLst/>
                          <a:latin typeface="+mn-lt"/>
                          <a:ea typeface="MS Mincho"/>
                        </a:rPr>
                        <a:t>6</a:t>
                      </a:r>
                      <a:endParaRPr lang="en-US" sz="1600"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600" b="1" dirty="0" smtClean="0">
                          <a:effectLst/>
                          <a:latin typeface="+mn-lt"/>
                          <a:ea typeface="MS Mincho"/>
                        </a:rPr>
                        <a:t>62 </a:t>
                      </a:r>
                      <a:r>
                        <a:rPr lang="en-US" sz="1600" b="1" dirty="0">
                          <a:effectLst/>
                          <a:latin typeface="+mn-lt"/>
                          <a:ea typeface="MS Mincho"/>
                        </a:rPr>
                        <a:t>/ 36</a:t>
                      </a:r>
                      <a:endParaRPr lang="en-US" sz="1600" dirty="0">
                        <a:effectLst/>
                        <a:latin typeface="+mn-lt"/>
                        <a:ea typeface="MS Mincho"/>
                      </a:endParaRPr>
                    </a:p>
                  </a:txBody>
                  <a:tcPr marL="0" marR="0" marT="0" marB="0" anchor="ctr"/>
                </a:tc>
              </a:tr>
              <a:tr h="370840">
                <a:tc>
                  <a:txBody>
                    <a:bodyPr/>
                    <a:lstStyle/>
                    <a:p>
                      <a:pPr marL="0" marR="0">
                        <a:spcBef>
                          <a:spcPts val="0"/>
                        </a:spcBef>
                        <a:spcAft>
                          <a:spcPts val="0"/>
                        </a:spcAft>
                      </a:pPr>
                      <a:r>
                        <a:rPr lang="en-US" sz="1600" b="1" dirty="0">
                          <a:solidFill>
                            <a:srgbClr val="000000"/>
                          </a:solidFill>
                          <a:effectLst/>
                          <a:latin typeface="+mn-lt"/>
                          <a:ea typeface="Times New Roman"/>
                        </a:rPr>
                        <a:t>Florida</a:t>
                      </a:r>
                      <a:endParaRPr lang="en-US" sz="1600" dirty="0">
                        <a:effectLst/>
                        <a:latin typeface="+mn-lt"/>
                        <a:ea typeface="Times New Roman"/>
                      </a:endParaRPr>
                    </a:p>
                  </a:txBody>
                  <a:tcPr marT="9525" marB="0" anchor="ctr"/>
                </a:tc>
                <a:tc>
                  <a:txBody>
                    <a:bodyPr/>
                    <a:lstStyle/>
                    <a:p>
                      <a:pPr marL="0" marR="0" algn="ctr" fontAlgn="b">
                        <a:spcBef>
                          <a:spcPts val="0"/>
                        </a:spcBef>
                        <a:spcAft>
                          <a:spcPts val="0"/>
                        </a:spcAft>
                      </a:pPr>
                      <a:r>
                        <a:rPr lang="en-US" sz="1600" b="1" dirty="0" smtClean="0">
                          <a:effectLst/>
                          <a:latin typeface="+mn-lt"/>
                          <a:ea typeface="MS Mincho"/>
                        </a:rPr>
                        <a:t>5</a:t>
                      </a:r>
                      <a:endParaRPr lang="en-US" sz="16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600" b="1" dirty="0" smtClean="0">
                          <a:effectLst/>
                          <a:latin typeface="+mn-lt"/>
                          <a:ea typeface="MS Mincho"/>
                        </a:rPr>
                        <a:t>50 / 49</a:t>
                      </a:r>
                      <a:endParaRPr lang="en-US" sz="1600" b="1" dirty="0">
                        <a:effectLst/>
                        <a:latin typeface="+mn-lt"/>
                        <a:ea typeface="MS Mincho"/>
                      </a:endParaRPr>
                    </a:p>
                  </a:txBody>
                  <a:tcPr marL="0" marR="0" marT="0" marB="0" anchor="ctr"/>
                </a:tc>
              </a:tr>
              <a:tr h="370840">
                <a:tc>
                  <a:txBody>
                    <a:bodyPr/>
                    <a:lstStyle/>
                    <a:p>
                      <a:pPr marL="0" marR="0">
                        <a:spcBef>
                          <a:spcPts val="0"/>
                        </a:spcBef>
                        <a:spcAft>
                          <a:spcPts val="0"/>
                        </a:spcAft>
                      </a:pPr>
                      <a:r>
                        <a:rPr lang="en-US" sz="1600" b="1">
                          <a:solidFill>
                            <a:srgbClr val="000000"/>
                          </a:solidFill>
                          <a:effectLst/>
                          <a:latin typeface="+mn-lt"/>
                          <a:ea typeface="Times New Roman"/>
                        </a:rPr>
                        <a:t>Pennsylvania</a:t>
                      </a:r>
                      <a:endParaRPr lang="en-US" sz="1600">
                        <a:effectLst/>
                        <a:latin typeface="+mn-lt"/>
                        <a:ea typeface="Times New Roman"/>
                      </a:endParaRPr>
                    </a:p>
                  </a:txBody>
                  <a:tcPr marT="9525" marB="0" anchor="ctr"/>
                </a:tc>
                <a:tc>
                  <a:txBody>
                    <a:bodyPr/>
                    <a:lstStyle/>
                    <a:p>
                      <a:pPr marL="0" marR="0" algn="ctr" fontAlgn="b">
                        <a:spcBef>
                          <a:spcPts val="0"/>
                        </a:spcBef>
                        <a:spcAft>
                          <a:spcPts val="0"/>
                        </a:spcAft>
                      </a:pPr>
                      <a:r>
                        <a:rPr lang="en-US" sz="1600" b="1" dirty="0">
                          <a:effectLst/>
                          <a:latin typeface="+mn-lt"/>
                          <a:ea typeface="MS Mincho"/>
                        </a:rPr>
                        <a:t>4</a:t>
                      </a:r>
                      <a:endParaRPr lang="en-US" sz="1600"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600" b="1" dirty="0" smtClean="0">
                          <a:effectLst/>
                          <a:latin typeface="+mn-lt"/>
                          <a:ea typeface="MS Mincho"/>
                        </a:rPr>
                        <a:t>52 </a:t>
                      </a:r>
                      <a:r>
                        <a:rPr lang="en-US" sz="1600" b="1" dirty="0">
                          <a:effectLst/>
                          <a:latin typeface="+mn-lt"/>
                          <a:ea typeface="MS Mincho"/>
                        </a:rPr>
                        <a:t>/ </a:t>
                      </a:r>
                      <a:r>
                        <a:rPr lang="en-US" sz="1600" b="1" dirty="0" smtClean="0">
                          <a:effectLst/>
                          <a:latin typeface="+mn-lt"/>
                          <a:ea typeface="MS Mincho"/>
                        </a:rPr>
                        <a:t>47</a:t>
                      </a:r>
                      <a:endParaRPr lang="en-US" sz="1600" dirty="0">
                        <a:effectLst/>
                        <a:latin typeface="+mn-lt"/>
                        <a:ea typeface="MS Mincho"/>
                      </a:endParaRPr>
                    </a:p>
                  </a:txBody>
                  <a:tcPr marL="0" marR="0" marT="0" marB="0" anchor="ctr"/>
                </a:tc>
              </a:tr>
              <a:tr h="370840">
                <a:tc>
                  <a:txBody>
                    <a:bodyPr/>
                    <a:lstStyle/>
                    <a:p>
                      <a:pPr marL="0" marR="0">
                        <a:spcBef>
                          <a:spcPts val="0"/>
                        </a:spcBef>
                        <a:spcAft>
                          <a:spcPts val="0"/>
                        </a:spcAft>
                      </a:pPr>
                      <a:r>
                        <a:rPr lang="en-US" sz="1600" b="1" dirty="0">
                          <a:solidFill>
                            <a:srgbClr val="000000"/>
                          </a:solidFill>
                          <a:effectLst/>
                          <a:latin typeface="+mn-lt"/>
                          <a:ea typeface="Times New Roman"/>
                        </a:rPr>
                        <a:t>New Jersey</a:t>
                      </a:r>
                      <a:endParaRPr lang="en-US" sz="1600" dirty="0">
                        <a:effectLst/>
                        <a:latin typeface="+mn-lt"/>
                        <a:ea typeface="Times New Roman"/>
                      </a:endParaRPr>
                    </a:p>
                  </a:txBody>
                  <a:tcPr marT="9525" marB="0" anchor="ctr"/>
                </a:tc>
                <a:tc>
                  <a:txBody>
                    <a:bodyPr/>
                    <a:lstStyle/>
                    <a:p>
                      <a:pPr marL="0" marR="0" algn="ctr" fontAlgn="b">
                        <a:spcBef>
                          <a:spcPts val="0"/>
                        </a:spcBef>
                        <a:spcAft>
                          <a:spcPts val="0"/>
                        </a:spcAft>
                      </a:pPr>
                      <a:r>
                        <a:rPr lang="en-US" sz="1600" b="1" dirty="0" smtClean="0">
                          <a:effectLst/>
                          <a:latin typeface="+mn-lt"/>
                          <a:ea typeface="MS Mincho"/>
                        </a:rPr>
                        <a:t>3</a:t>
                      </a:r>
                      <a:endParaRPr lang="en-US" sz="1600"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600" b="1" dirty="0" smtClean="0">
                          <a:effectLst/>
                          <a:latin typeface="+mn-lt"/>
                          <a:ea typeface="MS Mincho"/>
                        </a:rPr>
                        <a:t>58 / 41</a:t>
                      </a:r>
                      <a:endParaRPr lang="en-US" sz="1600" dirty="0">
                        <a:effectLst/>
                        <a:latin typeface="+mn-lt"/>
                        <a:ea typeface="MS Mincho"/>
                      </a:endParaRPr>
                    </a:p>
                  </a:txBody>
                  <a:tcPr marL="0" marR="0" marT="0" marB="0" anchor="ctr"/>
                </a:tc>
              </a:tr>
              <a:tr h="370840">
                <a:tc>
                  <a:txBody>
                    <a:bodyPr/>
                    <a:lstStyle/>
                    <a:p>
                      <a:pPr marL="0" marR="0">
                        <a:spcBef>
                          <a:spcPts val="0"/>
                        </a:spcBef>
                        <a:spcAft>
                          <a:spcPts val="0"/>
                        </a:spcAft>
                      </a:pPr>
                      <a:r>
                        <a:rPr lang="en-US" sz="1600" b="1" dirty="0">
                          <a:solidFill>
                            <a:srgbClr val="000000"/>
                          </a:solidFill>
                          <a:effectLst/>
                          <a:latin typeface="+mn-lt"/>
                          <a:ea typeface="Times New Roman"/>
                        </a:rPr>
                        <a:t>Nevada</a:t>
                      </a:r>
                      <a:endParaRPr lang="en-US" sz="1600" dirty="0">
                        <a:effectLst/>
                        <a:latin typeface="+mn-lt"/>
                        <a:ea typeface="Times New Roman"/>
                      </a:endParaRPr>
                    </a:p>
                  </a:txBody>
                  <a:tcPr marT="9525" marB="0" anchor="ctr"/>
                </a:tc>
                <a:tc>
                  <a:txBody>
                    <a:bodyPr/>
                    <a:lstStyle/>
                    <a:p>
                      <a:pPr marL="0" marR="0" algn="ctr" fontAlgn="b">
                        <a:spcBef>
                          <a:spcPts val="0"/>
                        </a:spcBef>
                        <a:spcAft>
                          <a:spcPts val="0"/>
                        </a:spcAft>
                      </a:pPr>
                      <a:r>
                        <a:rPr lang="en-US" sz="1600" b="1">
                          <a:effectLst/>
                          <a:latin typeface="+mn-lt"/>
                          <a:ea typeface="MS Mincho"/>
                        </a:rPr>
                        <a:t>3</a:t>
                      </a:r>
                      <a:endParaRPr lang="en-US" sz="160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600" b="1" dirty="0" smtClean="0">
                          <a:effectLst/>
                          <a:latin typeface="+mn-lt"/>
                          <a:ea typeface="MS Mincho"/>
                        </a:rPr>
                        <a:t>52 </a:t>
                      </a:r>
                      <a:r>
                        <a:rPr lang="en-US" sz="1600" b="1" dirty="0">
                          <a:effectLst/>
                          <a:latin typeface="+mn-lt"/>
                          <a:ea typeface="MS Mincho"/>
                        </a:rPr>
                        <a:t>/ </a:t>
                      </a:r>
                      <a:r>
                        <a:rPr lang="en-US" sz="1600" b="1" dirty="0" smtClean="0">
                          <a:effectLst/>
                          <a:latin typeface="+mn-lt"/>
                          <a:ea typeface="MS Mincho"/>
                        </a:rPr>
                        <a:t>46</a:t>
                      </a:r>
                      <a:endParaRPr lang="en-US" sz="1600" dirty="0">
                        <a:effectLst/>
                        <a:latin typeface="+mn-lt"/>
                        <a:ea typeface="MS Mincho"/>
                      </a:endParaRPr>
                    </a:p>
                  </a:txBody>
                  <a:tcPr marL="0" marR="0" marT="0" marB="0" anchor="ctr"/>
                </a:tc>
              </a:tr>
              <a:tr h="370840">
                <a:tc>
                  <a:txBody>
                    <a:bodyPr/>
                    <a:lstStyle/>
                    <a:p>
                      <a:pPr marL="0" marR="0">
                        <a:spcBef>
                          <a:spcPts val="0"/>
                        </a:spcBef>
                        <a:spcAft>
                          <a:spcPts val="0"/>
                        </a:spcAft>
                      </a:pPr>
                      <a:r>
                        <a:rPr lang="en-US" sz="1600" b="1" dirty="0">
                          <a:solidFill>
                            <a:srgbClr val="000000"/>
                          </a:solidFill>
                          <a:effectLst/>
                          <a:latin typeface="+mn-lt"/>
                          <a:ea typeface="Times New Roman"/>
                        </a:rPr>
                        <a:t>Ohio</a:t>
                      </a:r>
                      <a:endParaRPr lang="en-US" sz="1600" dirty="0">
                        <a:effectLst/>
                        <a:latin typeface="+mn-lt"/>
                        <a:ea typeface="Times New Roman"/>
                      </a:endParaRPr>
                    </a:p>
                  </a:txBody>
                  <a:tcPr marT="9525" marB="0" anchor="ctr"/>
                </a:tc>
                <a:tc>
                  <a:txBody>
                    <a:bodyPr/>
                    <a:lstStyle/>
                    <a:p>
                      <a:pPr marL="0" marR="0" algn="ctr" fontAlgn="b">
                        <a:spcBef>
                          <a:spcPts val="0"/>
                        </a:spcBef>
                        <a:spcAft>
                          <a:spcPts val="0"/>
                        </a:spcAft>
                      </a:pPr>
                      <a:r>
                        <a:rPr lang="en-US" sz="1600" b="1" dirty="0" smtClean="0">
                          <a:effectLst/>
                          <a:latin typeface="+mn-lt"/>
                          <a:ea typeface="MS Mincho"/>
                        </a:rPr>
                        <a:t>1</a:t>
                      </a:r>
                      <a:endParaRPr lang="en-US" sz="1600"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600" b="1" dirty="0" smtClean="0">
                          <a:effectLst/>
                          <a:latin typeface="+mn-lt"/>
                          <a:ea typeface="MS Mincho"/>
                        </a:rPr>
                        <a:t>50 </a:t>
                      </a:r>
                      <a:r>
                        <a:rPr lang="en-US" sz="1600" b="1" dirty="0">
                          <a:effectLst/>
                          <a:latin typeface="+mn-lt"/>
                          <a:ea typeface="MS Mincho"/>
                        </a:rPr>
                        <a:t>/ </a:t>
                      </a:r>
                      <a:r>
                        <a:rPr lang="en-US" sz="1600" b="1" dirty="0" smtClean="0">
                          <a:effectLst/>
                          <a:latin typeface="+mn-lt"/>
                          <a:ea typeface="MS Mincho"/>
                        </a:rPr>
                        <a:t>48</a:t>
                      </a:r>
                      <a:endParaRPr lang="en-US" sz="1600" dirty="0">
                        <a:effectLst/>
                        <a:latin typeface="+mn-lt"/>
                        <a:ea typeface="MS Mincho"/>
                      </a:endParaRPr>
                    </a:p>
                  </a:txBody>
                  <a:tcPr marL="0" marR="0" marT="0" marB="0" anchor="ctr"/>
                </a:tc>
              </a:tr>
            </a:tbl>
          </a:graphicData>
        </a:graphic>
      </p:graphicFrame>
    </p:spTree>
    <p:extLst>
      <p:ext uri="{BB962C8B-B14F-4D97-AF65-F5344CB8AC3E}">
        <p14:creationId xmlns:p14="http://schemas.microsoft.com/office/powerpoint/2010/main" val="2965727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Presidential and Senate Vote</a:t>
            </a:r>
            <a:br>
              <a:rPr lang="en-US" dirty="0" smtClean="0"/>
            </a:br>
            <a:r>
              <a:rPr lang="en-US" dirty="0" smtClean="0"/>
              <a:t>Ohio / Florida</a:t>
            </a:r>
            <a:endParaRPr lang="en-US" dirty="0"/>
          </a:p>
        </p:txBody>
      </p:sp>
      <p:graphicFrame>
        <p:nvGraphicFramePr>
          <p:cNvPr id="9" name="Chart Placeholder 8"/>
          <p:cNvGraphicFramePr>
            <a:graphicFrameLocks noGrp="1"/>
          </p:cNvGraphicFramePr>
          <p:nvPr>
            <p:ph type="chart" sz="quarter" idx="11"/>
            <p:extLst>
              <p:ext uri="{D42A27DB-BD31-4B8C-83A1-F6EECF244321}">
                <p14:modId xmlns:p14="http://schemas.microsoft.com/office/powerpoint/2010/main" val="2082392325"/>
              </p:ext>
            </p:extLst>
          </p:nvPr>
        </p:nvGraphicFramePr>
        <p:xfrm>
          <a:off x="76200" y="990600"/>
          <a:ext cx="44196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3"/>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10</a:t>
            </a:fld>
            <a:endParaRPr lang="en-US" dirty="0">
              <a:solidFill>
                <a:prstClr val="white"/>
              </a:solidFill>
              <a:effectLst>
                <a:outerShdw blurRad="50800" dist="38100" algn="l" rotWithShape="0">
                  <a:srgbClr val="006600">
                    <a:alpha val="80000"/>
                  </a:srgbClr>
                </a:outerShdw>
              </a:effectLst>
            </a:endParaRPr>
          </a:p>
        </p:txBody>
      </p:sp>
      <p:graphicFrame>
        <p:nvGraphicFramePr>
          <p:cNvPr id="7" name="Chart Placeholder 8"/>
          <p:cNvGraphicFramePr>
            <a:graphicFrameLocks noGrp="1"/>
          </p:cNvGraphicFramePr>
          <p:nvPr>
            <p:ph type="chart" sz="quarter" idx="12"/>
            <p:extLst>
              <p:ext uri="{D42A27DB-BD31-4B8C-83A1-F6EECF244321}">
                <p14:modId xmlns:p14="http://schemas.microsoft.com/office/powerpoint/2010/main" val="1378967898"/>
              </p:ext>
            </p:extLst>
          </p:nvPr>
        </p:nvGraphicFramePr>
        <p:xfrm>
          <a:off x="4648200" y="990600"/>
          <a:ext cx="4419600" cy="5334000"/>
        </p:xfrm>
        <a:graphic>
          <a:graphicData uri="http://schemas.openxmlformats.org/drawingml/2006/chart">
            <c:chart xmlns:c="http://schemas.openxmlformats.org/drawingml/2006/chart" xmlns:r="http://schemas.openxmlformats.org/officeDocument/2006/relationships" r:id="rId4"/>
          </a:graphicData>
        </a:graphic>
      </p:graphicFrame>
      <p:grpSp>
        <p:nvGrpSpPr>
          <p:cNvPr id="8" name="Group 7"/>
          <p:cNvGrpSpPr/>
          <p:nvPr/>
        </p:nvGrpSpPr>
        <p:grpSpPr>
          <a:xfrm>
            <a:off x="914400" y="5725379"/>
            <a:ext cx="923776" cy="338554"/>
            <a:chOff x="848551" y="1828800"/>
            <a:chExt cx="923776" cy="338554"/>
          </a:xfrm>
        </p:grpSpPr>
        <p:sp>
          <p:nvSpPr>
            <p:cNvPr id="11" name="TextBox 10"/>
            <p:cNvSpPr txBox="1"/>
            <p:nvPr/>
          </p:nvSpPr>
          <p:spPr>
            <a:xfrm>
              <a:off x="914400" y="1828800"/>
              <a:ext cx="857927" cy="338554"/>
            </a:xfrm>
            <a:prstGeom prst="rect">
              <a:avLst/>
            </a:prstGeom>
            <a:noFill/>
          </p:spPr>
          <p:txBody>
            <a:bodyPr wrap="none" rtlCol="0">
              <a:spAutoFit/>
            </a:bodyPr>
            <a:lstStyle/>
            <a:p>
              <a:r>
                <a:rPr lang="en-US" sz="1600" dirty="0" smtClean="0"/>
                <a:t>Obama</a:t>
              </a:r>
              <a:endParaRPr lang="en-US" sz="1600" dirty="0"/>
            </a:p>
          </p:txBody>
        </p:sp>
        <p:sp>
          <p:nvSpPr>
            <p:cNvPr id="12" name="Rectangle 11"/>
            <p:cNvSpPr/>
            <p:nvPr/>
          </p:nvSpPr>
          <p:spPr>
            <a:xfrm>
              <a:off x="848551" y="1943100"/>
              <a:ext cx="114300" cy="114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902440" y="6063933"/>
            <a:ext cx="1013544" cy="338554"/>
            <a:chOff x="848551" y="1828800"/>
            <a:chExt cx="1013544" cy="338554"/>
          </a:xfrm>
        </p:grpSpPr>
        <p:sp>
          <p:nvSpPr>
            <p:cNvPr id="14" name="TextBox 13"/>
            <p:cNvSpPr txBox="1"/>
            <p:nvPr/>
          </p:nvSpPr>
          <p:spPr>
            <a:xfrm>
              <a:off x="914400" y="1828800"/>
              <a:ext cx="947695" cy="338554"/>
            </a:xfrm>
            <a:prstGeom prst="rect">
              <a:avLst/>
            </a:prstGeom>
            <a:noFill/>
          </p:spPr>
          <p:txBody>
            <a:bodyPr wrap="none" rtlCol="0">
              <a:spAutoFit/>
            </a:bodyPr>
            <a:lstStyle/>
            <a:p>
              <a:r>
                <a:rPr lang="en-US" sz="1600" dirty="0" smtClean="0"/>
                <a:t>Romney</a:t>
              </a:r>
              <a:endParaRPr lang="en-US" sz="1600" dirty="0"/>
            </a:p>
          </p:txBody>
        </p:sp>
        <p:sp>
          <p:nvSpPr>
            <p:cNvPr id="15" name="Rectangle 14"/>
            <p:cNvSpPr/>
            <p:nvPr/>
          </p:nvSpPr>
          <p:spPr>
            <a:xfrm>
              <a:off x="848551" y="1943100"/>
              <a:ext cx="114300" cy="114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2764907" y="5723206"/>
            <a:ext cx="1617877" cy="338554"/>
            <a:chOff x="848551" y="1828800"/>
            <a:chExt cx="1617877" cy="338554"/>
          </a:xfrm>
        </p:grpSpPr>
        <p:sp>
          <p:nvSpPr>
            <p:cNvPr id="17" name="TextBox 16"/>
            <p:cNvSpPr txBox="1"/>
            <p:nvPr/>
          </p:nvSpPr>
          <p:spPr>
            <a:xfrm>
              <a:off x="914400" y="1828800"/>
              <a:ext cx="1552028" cy="338554"/>
            </a:xfrm>
            <a:prstGeom prst="rect">
              <a:avLst/>
            </a:prstGeom>
            <a:noFill/>
          </p:spPr>
          <p:txBody>
            <a:bodyPr wrap="none" rtlCol="0">
              <a:spAutoFit/>
            </a:bodyPr>
            <a:lstStyle/>
            <a:p>
              <a:r>
                <a:rPr lang="en-US" sz="1600" dirty="0" smtClean="0"/>
                <a:t>Sherrod Brown</a:t>
              </a:r>
              <a:endParaRPr lang="en-US" sz="1600" dirty="0"/>
            </a:p>
          </p:txBody>
        </p:sp>
        <p:sp>
          <p:nvSpPr>
            <p:cNvPr id="18" name="Rectangle 17"/>
            <p:cNvSpPr/>
            <p:nvPr/>
          </p:nvSpPr>
          <p:spPr>
            <a:xfrm>
              <a:off x="848551" y="1943100"/>
              <a:ext cx="114300" cy="114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2757314" y="6038643"/>
            <a:ext cx="1412693" cy="338554"/>
            <a:chOff x="848551" y="1828800"/>
            <a:chExt cx="1412693" cy="338554"/>
          </a:xfrm>
        </p:grpSpPr>
        <p:sp>
          <p:nvSpPr>
            <p:cNvPr id="20" name="TextBox 19"/>
            <p:cNvSpPr txBox="1"/>
            <p:nvPr/>
          </p:nvSpPr>
          <p:spPr>
            <a:xfrm>
              <a:off x="914400" y="1828800"/>
              <a:ext cx="1346844" cy="338554"/>
            </a:xfrm>
            <a:prstGeom prst="rect">
              <a:avLst/>
            </a:prstGeom>
            <a:noFill/>
          </p:spPr>
          <p:txBody>
            <a:bodyPr wrap="none" rtlCol="0">
              <a:spAutoFit/>
            </a:bodyPr>
            <a:lstStyle/>
            <a:p>
              <a:r>
                <a:rPr lang="en-US" sz="1600" dirty="0" smtClean="0"/>
                <a:t>Josh Mandel</a:t>
              </a:r>
              <a:endParaRPr lang="en-US" sz="1600" dirty="0"/>
            </a:p>
          </p:txBody>
        </p:sp>
        <p:sp>
          <p:nvSpPr>
            <p:cNvPr id="21" name="Rectangle 20"/>
            <p:cNvSpPr/>
            <p:nvPr/>
          </p:nvSpPr>
          <p:spPr>
            <a:xfrm>
              <a:off x="848551" y="1943100"/>
              <a:ext cx="114300" cy="114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5464693" y="5725379"/>
            <a:ext cx="923776" cy="338554"/>
            <a:chOff x="848551" y="1828800"/>
            <a:chExt cx="923776" cy="338554"/>
          </a:xfrm>
        </p:grpSpPr>
        <p:sp>
          <p:nvSpPr>
            <p:cNvPr id="23" name="TextBox 22"/>
            <p:cNvSpPr txBox="1"/>
            <p:nvPr/>
          </p:nvSpPr>
          <p:spPr>
            <a:xfrm>
              <a:off x="914400" y="1828800"/>
              <a:ext cx="857927" cy="338554"/>
            </a:xfrm>
            <a:prstGeom prst="rect">
              <a:avLst/>
            </a:prstGeom>
            <a:noFill/>
          </p:spPr>
          <p:txBody>
            <a:bodyPr wrap="none" rtlCol="0">
              <a:spAutoFit/>
            </a:bodyPr>
            <a:lstStyle/>
            <a:p>
              <a:r>
                <a:rPr lang="en-US" sz="1600" dirty="0" smtClean="0"/>
                <a:t>Obama</a:t>
              </a:r>
              <a:endParaRPr lang="en-US" sz="1600" dirty="0"/>
            </a:p>
          </p:txBody>
        </p:sp>
        <p:sp>
          <p:nvSpPr>
            <p:cNvPr id="24" name="Rectangle 23"/>
            <p:cNvSpPr/>
            <p:nvPr/>
          </p:nvSpPr>
          <p:spPr>
            <a:xfrm>
              <a:off x="848551" y="1943100"/>
              <a:ext cx="114300" cy="114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5452733" y="6063933"/>
            <a:ext cx="1013544" cy="338554"/>
            <a:chOff x="848551" y="1828800"/>
            <a:chExt cx="1013544" cy="338554"/>
          </a:xfrm>
        </p:grpSpPr>
        <p:sp>
          <p:nvSpPr>
            <p:cNvPr id="26" name="TextBox 25"/>
            <p:cNvSpPr txBox="1"/>
            <p:nvPr/>
          </p:nvSpPr>
          <p:spPr>
            <a:xfrm>
              <a:off x="914400" y="1828800"/>
              <a:ext cx="947695" cy="338554"/>
            </a:xfrm>
            <a:prstGeom prst="rect">
              <a:avLst/>
            </a:prstGeom>
            <a:noFill/>
          </p:spPr>
          <p:txBody>
            <a:bodyPr wrap="none" rtlCol="0">
              <a:spAutoFit/>
            </a:bodyPr>
            <a:lstStyle/>
            <a:p>
              <a:r>
                <a:rPr lang="en-US" sz="1600" dirty="0" smtClean="0"/>
                <a:t>Romney</a:t>
              </a:r>
              <a:endParaRPr lang="en-US" sz="1600" dirty="0"/>
            </a:p>
          </p:txBody>
        </p:sp>
        <p:sp>
          <p:nvSpPr>
            <p:cNvPr id="27" name="Rectangle 26"/>
            <p:cNvSpPr/>
            <p:nvPr/>
          </p:nvSpPr>
          <p:spPr>
            <a:xfrm>
              <a:off x="848551" y="1943100"/>
              <a:ext cx="114300" cy="114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7315200" y="5723206"/>
            <a:ext cx="1215523" cy="338554"/>
            <a:chOff x="848551" y="1828800"/>
            <a:chExt cx="1215523" cy="338554"/>
          </a:xfrm>
        </p:grpSpPr>
        <p:sp>
          <p:nvSpPr>
            <p:cNvPr id="29" name="TextBox 28"/>
            <p:cNvSpPr txBox="1"/>
            <p:nvPr/>
          </p:nvSpPr>
          <p:spPr>
            <a:xfrm>
              <a:off x="914400" y="1828800"/>
              <a:ext cx="1149674" cy="338554"/>
            </a:xfrm>
            <a:prstGeom prst="rect">
              <a:avLst/>
            </a:prstGeom>
            <a:noFill/>
          </p:spPr>
          <p:txBody>
            <a:bodyPr wrap="none" rtlCol="0">
              <a:spAutoFit/>
            </a:bodyPr>
            <a:lstStyle/>
            <a:p>
              <a:r>
                <a:rPr lang="en-US" sz="1600" dirty="0" smtClean="0"/>
                <a:t>Bill Nelson</a:t>
              </a:r>
              <a:endParaRPr lang="en-US" sz="1600" dirty="0"/>
            </a:p>
          </p:txBody>
        </p:sp>
        <p:sp>
          <p:nvSpPr>
            <p:cNvPr id="30" name="Rectangle 29"/>
            <p:cNvSpPr/>
            <p:nvPr/>
          </p:nvSpPr>
          <p:spPr>
            <a:xfrm>
              <a:off x="848551" y="1943100"/>
              <a:ext cx="114300" cy="114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7307607" y="6038643"/>
            <a:ext cx="1446355" cy="338554"/>
            <a:chOff x="848551" y="1828800"/>
            <a:chExt cx="1446355" cy="338554"/>
          </a:xfrm>
        </p:grpSpPr>
        <p:sp>
          <p:nvSpPr>
            <p:cNvPr id="32" name="TextBox 31"/>
            <p:cNvSpPr txBox="1"/>
            <p:nvPr/>
          </p:nvSpPr>
          <p:spPr>
            <a:xfrm>
              <a:off x="914400" y="1828800"/>
              <a:ext cx="1380506" cy="338554"/>
            </a:xfrm>
            <a:prstGeom prst="rect">
              <a:avLst/>
            </a:prstGeom>
            <a:noFill/>
          </p:spPr>
          <p:txBody>
            <a:bodyPr wrap="none" rtlCol="0">
              <a:spAutoFit/>
            </a:bodyPr>
            <a:lstStyle/>
            <a:p>
              <a:r>
                <a:rPr lang="en-US" sz="1600" dirty="0" smtClean="0"/>
                <a:t>Connie Mack</a:t>
              </a:r>
              <a:endParaRPr lang="en-US" sz="1600" dirty="0"/>
            </a:p>
          </p:txBody>
        </p:sp>
        <p:sp>
          <p:nvSpPr>
            <p:cNvPr id="33" name="Rectangle 32"/>
            <p:cNvSpPr/>
            <p:nvPr/>
          </p:nvSpPr>
          <p:spPr>
            <a:xfrm>
              <a:off x="848551" y="1943100"/>
              <a:ext cx="114300" cy="114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50809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Very Few Romney Voters Considered Obama</a:t>
            </a:r>
            <a:endParaRPr lang="en-US" dirty="0"/>
          </a:p>
        </p:txBody>
      </p:sp>
      <p:graphicFrame>
        <p:nvGraphicFramePr>
          <p:cNvPr id="8" name="Chart Placeholder 7"/>
          <p:cNvGraphicFramePr>
            <a:graphicFrameLocks noGrp="1"/>
          </p:cNvGraphicFramePr>
          <p:nvPr>
            <p:ph type="chart" sz="quarter" idx="11"/>
            <p:extLst>
              <p:ext uri="{D42A27DB-BD31-4B8C-83A1-F6EECF244321}">
                <p14:modId xmlns:p14="http://schemas.microsoft.com/office/powerpoint/2010/main" val="1102312881"/>
              </p:ext>
            </p:extLst>
          </p:nvPr>
        </p:nvGraphicFramePr>
        <p:xfrm>
          <a:off x="76200" y="2057400"/>
          <a:ext cx="89916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p:cNvSpPr>
            <a:spLocks noGrp="1"/>
          </p:cNvSpPr>
          <p:nvPr>
            <p:ph type="body" sz="quarter" idx="12"/>
          </p:nvPr>
        </p:nvSpPr>
        <p:spPr/>
        <p:txBody>
          <a:bodyPr/>
          <a:lstStyle/>
          <a:p>
            <a:r>
              <a:rPr lang="en-US" dirty="0" smtClean="0"/>
              <a:t>(ROMNEY VOTERS) Think </a:t>
            </a:r>
            <a:r>
              <a:rPr lang="en-US" dirty="0"/>
              <a:t>back in time for a minute. Did you, at any point in this campaign, think about voting for </a:t>
            </a:r>
            <a:r>
              <a:rPr lang="en-US" dirty="0">
                <a:solidFill>
                  <a:schemeClr val="accent1"/>
                </a:solidFill>
              </a:rPr>
              <a:t>Barack Obama</a:t>
            </a:r>
            <a:r>
              <a:rPr lang="en-US" dirty="0"/>
              <a:t> for President? </a:t>
            </a:r>
            <a:r>
              <a:rPr lang="en-US" dirty="0" smtClean="0"/>
              <a:t> How </a:t>
            </a:r>
            <a:r>
              <a:rPr lang="en-US" dirty="0"/>
              <a:t>seriously did you think about voting for Barack Obama -- very seriously, somewhat seriously, or only a little seriously?</a:t>
            </a:r>
          </a:p>
        </p:txBody>
      </p:sp>
      <p:sp>
        <p:nvSpPr>
          <p:cNvPr id="4" name="Slide Number Placeholder 3"/>
          <p:cNvSpPr>
            <a:spLocks noGrp="1"/>
          </p:cNvSpPr>
          <p:nvPr>
            <p:ph type="sldNum" sz="quarter" idx="13"/>
          </p:nvPr>
        </p:nvSpPr>
        <p:spPr/>
        <p:txBody>
          <a:bodyPr/>
          <a:lstStyle/>
          <a:p>
            <a:pPr>
              <a:defRPr/>
            </a:pPr>
            <a:fld id="{E641E48B-B291-42F8-9EB1-5C85938EBC5F}" type="slidenum">
              <a:rPr lang="en-US" smtClean="0">
                <a:solidFill>
                  <a:prstClr val="white"/>
                </a:solidFill>
                <a:effectLst>
                  <a:outerShdw blurRad="50800" dist="38100" algn="l" rotWithShape="0">
                    <a:srgbClr val="006600">
                      <a:alpha val="80000"/>
                    </a:srgbClr>
                  </a:outerShdw>
                </a:effectLst>
              </a:rPr>
              <a:pPr>
                <a:defRPr/>
              </a:pPr>
              <a:t>11</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514847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Sizable Number of Obama Voters Considered Romney</a:t>
            </a:r>
            <a:endParaRPr lang="en-US" dirty="0"/>
          </a:p>
        </p:txBody>
      </p:sp>
      <p:graphicFrame>
        <p:nvGraphicFramePr>
          <p:cNvPr id="8" name="Chart Placeholder 7"/>
          <p:cNvGraphicFramePr>
            <a:graphicFrameLocks noGrp="1"/>
          </p:cNvGraphicFramePr>
          <p:nvPr>
            <p:ph type="chart" sz="quarter" idx="11"/>
            <p:extLst>
              <p:ext uri="{D42A27DB-BD31-4B8C-83A1-F6EECF244321}">
                <p14:modId xmlns:p14="http://schemas.microsoft.com/office/powerpoint/2010/main" val="3896652074"/>
              </p:ext>
            </p:extLst>
          </p:nvPr>
        </p:nvGraphicFramePr>
        <p:xfrm>
          <a:off x="76200" y="2057400"/>
          <a:ext cx="89916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p:cNvSpPr>
            <a:spLocks noGrp="1"/>
          </p:cNvSpPr>
          <p:nvPr>
            <p:ph type="body" sz="quarter" idx="12"/>
          </p:nvPr>
        </p:nvSpPr>
        <p:spPr/>
        <p:txBody>
          <a:bodyPr/>
          <a:lstStyle/>
          <a:p>
            <a:r>
              <a:rPr lang="en-US" dirty="0" smtClean="0"/>
              <a:t>(OBAMA VOTERS) Think </a:t>
            </a:r>
            <a:r>
              <a:rPr lang="en-US" dirty="0"/>
              <a:t>back in time for a minute. Did you, at any point in this campaign, think about voting for </a:t>
            </a:r>
            <a:r>
              <a:rPr lang="en-US" dirty="0" smtClean="0">
                <a:solidFill>
                  <a:schemeClr val="accent2"/>
                </a:solidFill>
              </a:rPr>
              <a:t>Mitt Romney</a:t>
            </a:r>
            <a:r>
              <a:rPr lang="en-US" dirty="0" smtClean="0">
                <a:solidFill>
                  <a:schemeClr val="accent1"/>
                </a:solidFill>
              </a:rPr>
              <a:t> </a:t>
            </a:r>
            <a:r>
              <a:rPr lang="en-US" dirty="0" smtClean="0"/>
              <a:t>for </a:t>
            </a:r>
            <a:r>
              <a:rPr lang="en-US" dirty="0"/>
              <a:t>President? (IF YES) How seriously did you think about voting for </a:t>
            </a:r>
            <a:r>
              <a:rPr lang="en-US" dirty="0" smtClean="0"/>
              <a:t>Mitt Romney-</a:t>
            </a:r>
            <a:r>
              <a:rPr lang="en-US" dirty="0"/>
              <a:t>- very seriously, somewhat seriously, or only a little seriously?</a:t>
            </a:r>
          </a:p>
        </p:txBody>
      </p:sp>
      <p:sp>
        <p:nvSpPr>
          <p:cNvPr id="4" name="Slide Number Placeholder 3"/>
          <p:cNvSpPr>
            <a:spLocks noGrp="1"/>
          </p:cNvSpPr>
          <p:nvPr>
            <p:ph type="sldNum" sz="quarter" idx="13"/>
          </p:nvPr>
        </p:nvSpPr>
        <p:spPr/>
        <p:txBody>
          <a:bodyPr/>
          <a:lstStyle/>
          <a:p>
            <a:pPr>
              <a:defRPr/>
            </a:pPr>
            <a:fld id="{E641E48B-B291-42F8-9EB1-5C85938EBC5F}" type="slidenum">
              <a:rPr lang="en-US" smtClean="0">
                <a:solidFill>
                  <a:prstClr val="white"/>
                </a:solidFill>
                <a:effectLst>
                  <a:outerShdw blurRad="50800" dist="38100" algn="l" rotWithShape="0">
                    <a:srgbClr val="006600">
                      <a:alpha val="80000"/>
                    </a:srgbClr>
                  </a:outerShdw>
                </a:effectLst>
              </a:rPr>
              <a:pPr>
                <a:defRPr/>
              </a:pPr>
              <a:t>12</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569590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smtClean="0"/>
              <a:t>Presidential Financial Contributions – 2008 and 2012</a:t>
            </a:r>
            <a:endParaRPr lang="en-US" dirty="0"/>
          </a:p>
        </p:txBody>
      </p:sp>
      <p:graphicFrame>
        <p:nvGraphicFramePr>
          <p:cNvPr id="8" name="Chart Placeholder 5"/>
          <p:cNvGraphicFramePr>
            <a:graphicFrameLocks noGrp="1"/>
          </p:cNvGraphicFramePr>
          <p:nvPr>
            <p:ph type="chart" sz="quarter" idx="11"/>
            <p:extLst>
              <p:ext uri="{D42A27DB-BD31-4B8C-83A1-F6EECF244321}">
                <p14:modId xmlns:p14="http://schemas.microsoft.com/office/powerpoint/2010/main" val="1201642663"/>
              </p:ext>
            </p:extLst>
          </p:nvPr>
        </p:nvGraphicFramePr>
        <p:xfrm>
          <a:off x="76200" y="2057400"/>
          <a:ext cx="44196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p:cNvSpPr>
            <a:spLocks noGrp="1"/>
          </p:cNvSpPr>
          <p:nvPr>
            <p:ph type="body" sz="quarter" idx="12"/>
          </p:nvPr>
        </p:nvSpPr>
        <p:spPr/>
        <p:txBody>
          <a:bodyPr/>
          <a:lstStyle/>
          <a:p>
            <a:r>
              <a:rPr lang="en-US" dirty="0"/>
              <a:t>In the </a:t>
            </a:r>
            <a:r>
              <a:rPr lang="en-US" dirty="0" smtClean="0"/>
              <a:t>2008 Presidential </a:t>
            </a:r>
            <a:r>
              <a:rPr lang="en-US" dirty="0"/>
              <a:t>election, did you make a financial contribution to the campaign of Barack Obama or the campaign of John McCain?</a:t>
            </a:r>
          </a:p>
          <a:p>
            <a:endParaRPr lang="en-US" dirty="0"/>
          </a:p>
        </p:txBody>
      </p:sp>
      <p:sp>
        <p:nvSpPr>
          <p:cNvPr id="11" name="Text Placeholder 10"/>
          <p:cNvSpPr>
            <a:spLocks noGrp="1"/>
          </p:cNvSpPr>
          <p:nvPr>
            <p:ph type="body" sz="quarter" idx="14"/>
          </p:nvPr>
        </p:nvSpPr>
        <p:spPr/>
        <p:txBody>
          <a:bodyPr/>
          <a:lstStyle/>
          <a:p>
            <a:r>
              <a:rPr lang="en-US" dirty="0"/>
              <a:t>In the </a:t>
            </a:r>
            <a:r>
              <a:rPr lang="en-US" dirty="0" smtClean="0"/>
              <a:t>2012 </a:t>
            </a:r>
            <a:r>
              <a:rPr lang="en-US" dirty="0"/>
              <a:t>Presidential election, did you make a financial contribution to the campaign of Barack Obama or the campaign of </a:t>
            </a:r>
            <a:r>
              <a:rPr lang="en-US" dirty="0" smtClean="0"/>
              <a:t>Mitt Romney?</a:t>
            </a:r>
            <a:endParaRPr lang="en-US" dirty="0"/>
          </a:p>
          <a:p>
            <a:endParaRPr lang="en-US" dirty="0"/>
          </a:p>
        </p:txBody>
      </p:sp>
      <p:sp>
        <p:nvSpPr>
          <p:cNvPr id="4" name="Slide Number Placeholder 3"/>
          <p:cNvSpPr>
            <a:spLocks noGrp="1"/>
          </p:cNvSpPr>
          <p:nvPr>
            <p:ph type="sldNum" sz="quarter" idx="15"/>
          </p:nvPr>
        </p:nvSpPr>
        <p:spPr/>
        <p:txBody>
          <a:bodyPr/>
          <a:lstStyle/>
          <a:p>
            <a:pPr>
              <a:defRPr/>
            </a:pPr>
            <a:fld id="{29C6B33E-063E-485C-90E2-F7E38E7E8E6C}" type="slidenum">
              <a:rPr lang="en-US" smtClean="0">
                <a:solidFill>
                  <a:prstClr val="white"/>
                </a:solidFill>
                <a:effectLst>
                  <a:outerShdw blurRad="50800" dist="38100" algn="l" rotWithShape="0">
                    <a:srgbClr val="006600">
                      <a:alpha val="80000"/>
                    </a:srgbClr>
                  </a:outerShdw>
                </a:effectLst>
              </a:rPr>
              <a:pPr>
                <a:defRPr/>
              </a:pPr>
              <a:t>13</a:t>
            </a:fld>
            <a:endParaRPr lang="en-US" dirty="0">
              <a:solidFill>
                <a:prstClr val="white"/>
              </a:solidFill>
              <a:effectLst>
                <a:outerShdw blurRad="50800" dist="38100" algn="l" rotWithShape="0">
                  <a:srgbClr val="006600">
                    <a:alpha val="80000"/>
                  </a:srgbClr>
                </a:outerShdw>
              </a:effectLst>
            </a:endParaRPr>
          </a:p>
        </p:txBody>
      </p:sp>
      <p:graphicFrame>
        <p:nvGraphicFramePr>
          <p:cNvPr id="12" name="Chart Placeholder 5"/>
          <p:cNvGraphicFramePr>
            <a:graphicFrameLocks noGrp="1"/>
          </p:cNvGraphicFramePr>
          <p:nvPr>
            <p:ph type="chart" sz="quarter" idx="13"/>
            <p:extLst>
              <p:ext uri="{D42A27DB-BD31-4B8C-83A1-F6EECF244321}">
                <p14:modId xmlns:p14="http://schemas.microsoft.com/office/powerpoint/2010/main" val="4209939358"/>
              </p:ext>
            </p:extLst>
          </p:nvPr>
        </p:nvGraphicFramePr>
        <p:xfrm>
          <a:off x="4648200" y="2057400"/>
          <a:ext cx="4419600" cy="4267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53909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85800" y="2971800"/>
            <a:ext cx="7772400" cy="685800"/>
          </a:xfrm>
        </p:spPr>
        <p:txBody>
          <a:bodyPr>
            <a:normAutofit fontScale="85000" lnSpcReduction="10000"/>
          </a:bodyPr>
          <a:lstStyle/>
          <a:p>
            <a:r>
              <a:rPr lang="en-US" dirty="0" smtClean="0"/>
              <a:t>Driving Factors Behind the Jewish Vote</a:t>
            </a:r>
          </a:p>
          <a:p>
            <a:endParaRPr lang="en-US" dirty="0"/>
          </a:p>
        </p:txBody>
      </p:sp>
      <p:sp>
        <p:nvSpPr>
          <p:cNvPr id="6" name="Slide Number Placeholder 5"/>
          <p:cNvSpPr>
            <a:spLocks noGrp="1"/>
          </p:cNvSpPr>
          <p:nvPr>
            <p:ph type="sldNum" sz="quarter" idx="11"/>
          </p:nvPr>
        </p:nvSpPr>
        <p:spPr/>
        <p:txBody>
          <a:bodyPr/>
          <a:lstStyle/>
          <a:p>
            <a:pPr>
              <a:defRPr/>
            </a:pPr>
            <a:fld id="{C8D14768-F345-47A5-854C-9AC8CDC36862}" type="slidenum">
              <a:rPr lang="en-US" smtClean="0"/>
              <a:pPr>
                <a:defRPr/>
              </a:pPr>
              <a:t>14</a:t>
            </a:fld>
            <a:endParaRPr lang="en-US" dirty="0"/>
          </a:p>
        </p:txBody>
      </p:sp>
    </p:spTree>
    <p:extLst>
      <p:ext uri="{BB962C8B-B14F-4D97-AF65-F5344CB8AC3E}">
        <p14:creationId xmlns:p14="http://schemas.microsoft.com/office/powerpoint/2010/main" val="2276883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Country Direction</a:t>
            </a:r>
            <a:br>
              <a:rPr lang="en-US" dirty="0" smtClean="0"/>
            </a:br>
            <a:r>
              <a:rPr lang="en-US" dirty="0" smtClean="0"/>
              <a:t>Growing Sense that US is Headed in Right Direction</a:t>
            </a:r>
            <a:endParaRPr lang="en-US" dirty="0"/>
          </a:p>
        </p:txBody>
      </p:sp>
      <p:graphicFrame>
        <p:nvGraphicFramePr>
          <p:cNvPr id="7" name="Chart Placeholder 6"/>
          <p:cNvGraphicFramePr>
            <a:graphicFrameLocks noGrp="1"/>
          </p:cNvGraphicFramePr>
          <p:nvPr>
            <p:ph type="chart" sz="quarter" idx="11"/>
            <p:extLst>
              <p:ext uri="{D42A27DB-BD31-4B8C-83A1-F6EECF244321}">
                <p14:modId xmlns:p14="http://schemas.microsoft.com/office/powerpoint/2010/main" val="1116373959"/>
              </p:ext>
            </p:extLst>
          </p:nvPr>
        </p:nvGraphicFramePr>
        <p:xfrm>
          <a:off x="76200" y="914400"/>
          <a:ext cx="89916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3"/>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15</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1643710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TWO Issues in Deciding 2012 Presidential Vote</a:t>
            </a:r>
            <a:endParaRPr lang="en-US" dirty="0"/>
          </a:p>
        </p:txBody>
      </p:sp>
      <p:sp>
        <p:nvSpPr>
          <p:cNvPr id="5" name="Slide Number Placeholder 4"/>
          <p:cNvSpPr>
            <a:spLocks noGrp="1"/>
          </p:cNvSpPr>
          <p:nvPr>
            <p:ph type="sldNum" sz="quarter" idx="12"/>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16</a:t>
            </a:fld>
            <a:endParaRPr lang="en-US" dirty="0">
              <a:solidFill>
                <a:prstClr val="white"/>
              </a:solidFill>
              <a:effectLst>
                <a:outerShdw blurRad="50800" dist="38100" algn="l" rotWithShape="0">
                  <a:srgbClr val="006600">
                    <a:alpha val="80000"/>
                  </a:srgbClr>
                </a:outerShdw>
              </a:effectLst>
            </a:endParaRPr>
          </a:p>
        </p:txBody>
      </p:sp>
      <p:graphicFrame>
        <p:nvGraphicFramePr>
          <p:cNvPr id="10" name="Table Placeholder 8"/>
          <p:cNvGraphicFramePr>
            <a:graphicFrameLocks noGrp="1"/>
          </p:cNvGraphicFramePr>
          <p:nvPr>
            <p:ph type="tbl" sz="quarter" idx="11"/>
            <p:extLst>
              <p:ext uri="{D42A27DB-BD31-4B8C-83A1-F6EECF244321}">
                <p14:modId xmlns:p14="http://schemas.microsoft.com/office/powerpoint/2010/main" val="3391852450"/>
              </p:ext>
            </p:extLst>
          </p:nvPr>
        </p:nvGraphicFramePr>
        <p:xfrm>
          <a:off x="1" y="914400"/>
          <a:ext cx="9143999" cy="5496560"/>
        </p:xfrm>
        <a:graphic>
          <a:graphicData uri="http://schemas.openxmlformats.org/drawingml/2006/table">
            <a:tbl>
              <a:tblPr firstRow="1" bandRow="1">
                <a:tableStyleId>{5C22544A-7EE6-4342-B048-85BDC9FD1C3A}</a:tableStyleId>
              </a:tblPr>
              <a:tblGrid>
                <a:gridCol w="4343399"/>
                <a:gridCol w="1600200"/>
                <a:gridCol w="1600200"/>
                <a:gridCol w="1600200"/>
              </a:tblGrid>
              <a:tr h="675640">
                <a:tc>
                  <a:txBody>
                    <a:bodyPr/>
                    <a:lstStyle/>
                    <a:p>
                      <a:endParaRPr lang="en-US" sz="1600" dirty="0"/>
                    </a:p>
                  </a:txBody>
                  <a:tcPr/>
                </a:tc>
                <a:tc>
                  <a:txBody>
                    <a:bodyPr/>
                    <a:lstStyle/>
                    <a:p>
                      <a:pPr algn="ctr"/>
                      <a:r>
                        <a:rPr lang="en-US" sz="1600" dirty="0" smtClean="0"/>
                        <a:t>National</a:t>
                      </a:r>
                      <a:endParaRPr lang="en-US" sz="1600" dirty="0"/>
                    </a:p>
                  </a:txBody>
                  <a:tcPr anchor="ctr"/>
                </a:tc>
                <a:tc>
                  <a:txBody>
                    <a:bodyPr/>
                    <a:lstStyle/>
                    <a:p>
                      <a:pPr algn="ctr"/>
                      <a:r>
                        <a:rPr lang="en-US" sz="1600" dirty="0" smtClean="0"/>
                        <a:t>Ohio</a:t>
                      </a:r>
                      <a:endParaRPr lang="en-US" sz="1600" dirty="0"/>
                    </a:p>
                  </a:txBody>
                  <a:tcPr anchor="ctr"/>
                </a:tc>
                <a:tc>
                  <a:txBody>
                    <a:bodyPr/>
                    <a:lstStyle/>
                    <a:p>
                      <a:pPr algn="ctr"/>
                      <a:r>
                        <a:rPr lang="en-US" sz="1600" dirty="0" smtClean="0"/>
                        <a:t>Florida</a:t>
                      </a:r>
                      <a:endParaRPr lang="en-US" sz="1600" dirty="0"/>
                    </a:p>
                  </a:txBody>
                  <a:tcPr anchor="ctr"/>
                </a:tc>
              </a:tr>
              <a:tr h="370840">
                <a:tc>
                  <a:txBody>
                    <a:bodyPr/>
                    <a:lstStyle/>
                    <a:p>
                      <a:r>
                        <a:rPr lang="en-US" sz="1600" b="1" smtClean="0"/>
                        <a:t>The </a:t>
                      </a:r>
                      <a:r>
                        <a:rPr lang="en-US" sz="1600" b="1" dirty="0" smtClean="0"/>
                        <a:t>economy</a:t>
                      </a:r>
                      <a:endParaRPr lang="en-US" sz="1600" b="1" dirty="0"/>
                    </a:p>
                  </a:txBody>
                  <a:tcPr/>
                </a:tc>
                <a:tc>
                  <a:txBody>
                    <a:bodyPr/>
                    <a:lstStyle/>
                    <a:p>
                      <a:pPr algn="ctr"/>
                      <a:r>
                        <a:rPr lang="en-US" sz="1600" b="1" dirty="0" smtClean="0"/>
                        <a:t>53</a:t>
                      </a:r>
                      <a:endParaRPr lang="en-US" sz="1600" b="1" dirty="0"/>
                    </a:p>
                  </a:txBody>
                  <a:tcPr/>
                </a:tc>
                <a:tc>
                  <a:txBody>
                    <a:bodyPr/>
                    <a:lstStyle/>
                    <a:p>
                      <a:pPr algn="ctr"/>
                      <a:r>
                        <a:rPr lang="en-US" sz="1600" b="1" dirty="0" smtClean="0"/>
                        <a:t>60</a:t>
                      </a:r>
                      <a:endParaRPr lang="en-US" sz="1600" b="1" dirty="0"/>
                    </a:p>
                  </a:txBody>
                  <a:tcPr/>
                </a:tc>
                <a:tc>
                  <a:txBody>
                    <a:bodyPr/>
                    <a:lstStyle/>
                    <a:p>
                      <a:pPr algn="ctr"/>
                      <a:r>
                        <a:rPr lang="en-US" sz="1600" b="1" dirty="0" smtClean="0"/>
                        <a:t>51</a:t>
                      </a:r>
                      <a:endParaRPr lang="en-US" sz="1600" b="1" dirty="0"/>
                    </a:p>
                  </a:txBody>
                  <a:tcPr/>
                </a:tc>
              </a:tr>
              <a:tr h="370840">
                <a:tc>
                  <a:txBody>
                    <a:bodyPr/>
                    <a:lstStyle/>
                    <a:p>
                      <a:r>
                        <a:rPr lang="en-US" sz="1600" b="1" kern="1200" dirty="0" smtClean="0">
                          <a:solidFill>
                            <a:schemeClr val="dk1"/>
                          </a:solidFill>
                          <a:effectLst/>
                          <a:latin typeface="+mn-lt"/>
                          <a:ea typeface="+mn-ea"/>
                          <a:cs typeface="+mn-cs"/>
                        </a:rPr>
                        <a:t>Health care</a:t>
                      </a:r>
                      <a:endParaRPr lang="en-US" sz="1600" b="1" dirty="0"/>
                    </a:p>
                  </a:txBody>
                  <a:tcPr/>
                </a:tc>
                <a:tc>
                  <a:txBody>
                    <a:bodyPr/>
                    <a:lstStyle/>
                    <a:p>
                      <a:pPr algn="ctr"/>
                      <a:r>
                        <a:rPr lang="en-US" sz="1600" b="1" dirty="0" smtClean="0"/>
                        <a:t>32</a:t>
                      </a:r>
                      <a:endParaRPr lang="en-US" sz="1600" b="1" dirty="0"/>
                    </a:p>
                  </a:txBody>
                  <a:tcPr/>
                </a:tc>
                <a:tc>
                  <a:txBody>
                    <a:bodyPr/>
                    <a:lstStyle/>
                    <a:p>
                      <a:pPr algn="ctr"/>
                      <a:r>
                        <a:rPr lang="en-US" sz="1600" b="1" dirty="0" smtClean="0"/>
                        <a:t>33</a:t>
                      </a:r>
                      <a:endParaRPr lang="en-US" sz="1600" b="1" dirty="0"/>
                    </a:p>
                  </a:txBody>
                  <a:tcPr/>
                </a:tc>
                <a:tc>
                  <a:txBody>
                    <a:bodyPr/>
                    <a:lstStyle/>
                    <a:p>
                      <a:pPr algn="ctr"/>
                      <a:r>
                        <a:rPr lang="en-US" sz="1600" b="1" dirty="0" smtClean="0"/>
                        <a:t>29</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Social Security and Medicare</a:t>
                      </a:r>
                    </a:p>
                  </a:txBody>
                  <a:tcPr/>
                </a:tc>
                <a:tc>
                  <a:txBody>
                    <a:bodyPr/>
                    <a:lstStyle/>
                    <a:p>
                      <a:pPr algn="ctr"/>
                      <a:r>
                        <a:rPr lang="en-US" sz="1600" b="1" dirty="0" smtClean="0"/>
                        <a:t>23</a:t>
                      </a:r>
                      <a:endParaRPr lang="en-US" sz="1600" b="1" dirty="0"/>
                    </a:p>
                  </a:txBody>
                  <a:tcPr/>
                </a:tc>
                <a:tc>
                  <a:txBody>
                    <a:bodyPr/>
                    <a:lstStyle/>
                    <a:p>
                      <a:pPr algn="ctr"/>
                      <a:r>
                        <a:rPr lang="en-US" sz="1600" b="1" dirty="0" smtClean="0"/>
                        <a:t>16</a:t>
                      </a:r>
                      <a:endParaRPr lang="en-US" sz="1600" b="1" dirty="0"/>
                    </a:p>
                  </a:txBody>
                  <a:tcPr/>
                </a:tc>
                <a:tc>
                  <a:txBody>
                    <a:bodyPr/>
                    <a:lstStyle/>
                    <a:p>
                      <a:pPr algn="ctr"/>
                      <a:r>
                        <a:rPr lang="en-US" sz="1600" b="1" dirty="0" smtClean="0"/>
                        <a:t>23</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The deficit and government spending</a:t>
                      </a:r>
                      <a:endParaRPr lang="en-US" sz="1600" b="1" dirty="0"/>
                    </a:p>
                  </a:txBody>
                  <a:tcPr/>
                </a:tc>
                <a:tc>
                  <a:txBody>
                    <a:bodyPr/>
                    <a:lstStyle/>
                    <a:p>
                      <a:pPr algn="ctr"/>
                      <a:r>
                        <a:rPr lang="en-US" sz="1600" b="1" dirty="0" smtClean="0"/>
                        <a:t>20</a:t>
                      </a:r>
                      <a:endParaRPr lang="en-US" sz="1600" b="1" dirty="0"/>
                    </a:p>
                  </a:txBody>
                  <a:tcPr/>
                </a:tc>
                <a:tc>
                  <a:txBody>
                    <a:bodyPr/>
                    <a:lstStyle/>
                    <a:p>
                      <a:pPr algn="ctr"/>
                      <a:r>
                        <a:rPr lang="en-US" sz="1600" b="1" dirty="0" smtClean="0"/>
                        <a:t>14</a:t>
                      </a:r>
                      <a:endParaRPr lang="en-US" sz="1600" b="1" dirty="0"/>
                    </a:p>
                  </a:txBody>
                  <a:tcPr/>
                </a:tc>
                <a:tc>
                  <a:txBody>
                    <a:bodyPr/>
                    <a:lstStyle/>
                    <a:p>
                      <a:pPr algn="ctr"/>
                      <a:r>
                        <a:rPr lang="en-US" sz="1600" b="1" dirty="0" smtClean="0"/>
                        <a:t>13</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Taxes</a:t>
                      </a:r>
                      <a:endParaRPr lang="en-US" sz="1600" b="1" dirty="0"/>
                    </a:p>
                  </a:txBody>
                  <a:tcPr/>
                </a:tc>
                <a:tc>
                  <a:txBody>
                    <a:bodyPr/>
                    <a:lstStyle/>
                    <a:p>
                      <a:pPr algn="ctr"/>
                      <a:r>
                        <a:rPr lang="en-US" sz="1600" b="1" dirty="0" smtClean="0"/>
                        <a:t>12</a:t>
                      </a:r>
                      <a:endParaRPr lang="en-US" sz="1600" b="1" dirty="0"/>
                    </a:p>
                  </a:txBody>
                  <a:tcPr/>
                </a:tc>
                <a:tc>
                  <a:txBody>
                    <a:bodyPr/>
                    <a:lstStyle/>
                    <a:p>
                      <a:pPr algn="ctr"/>
                      <a:r>
                        <a:rPr lang="en-US" sz="1600" b="1" dirty="0" smtClean="0"/>
                        <a:t>7</a:t>
                      </a:r>
                      <a:endParaRPr lang="en-US" sz="1600" b="1" dirty="0"/>
                    </a:p>
                  </a:txBody>
                  <a:tcPr/>
                </a:tc>
                <a:tc>
                  <a:txBody>
                    <a:bodyPr/>
                    <a:lstStyle/>
                    <a:p>
                      <a:pPr algn="ctr"/>
                      <a:r>
                        <a:rPr lang="en-US" sz="1600" b="1" dirty="0" smtClean="0"/>
                        <a:t>5</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Abortion</a:t>
                      </a:r>
                      <a:endParaRPr lang="en-US" sz="1600" b="1" dirty="0"/>
                    </a:p>
                  </a:txBody>
                  <a:tcPr/>
                </a:tc>
                <a:tc>
                  <a:txBody>
                    <a:bodyPr/>
                    <a:lstStyle/>
                    <a:p>
                      <a:pPr algn="ctr"/>
                      <a:r>
                        <a:rPr lang="en-US" sz="1600" b="1" dirty="0" smtClean="0"/>
                        <a:t>10</a:t>
                      </a:r>
                      <a:endParaRPr lang="en-US" sz="1600" b="1" dirty="0"/>
                    </a:p>
                  </a:txBody>
                  <a:tcPr/>
                </a:tc>
                <a:tc>
                  <a:txBody>
                    <a:bodyPr/>
                    <a:lstStyle/>
                    <a:p>
                      <a:pPr algn="ctr"/>
                      <a:r>
                        <a:rPr lang="en-US" sz="1600" b="1" dirty="0" smtClean="0"/>
                        <a:t>15</a:t>
                      </a:r>
                      <a:endParaRPr lang="en-US" sz="1600" b="1" dirty="0"/>
                    </a:p>
                  </a:txBody>
                  <a:tcPr/>
                </a:tc>
                <a:tc>
                  <a:txBody>
                    <a:bodyPr/>
                    <a:lstStyle/>
                    <a:p>
                      <a:pPr algn="ctr"/>
                      <a:r>
                        <a:rPr lang="en-US" sz="1600" b="1" dirty="0" smtClean="0"/>
                        <a:t>15</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Israel</a:t>
                      </a:r>
                      <a:endParaRPr lang="en-US" sz="1600" b="1" dirty="0"/>
                    </a:p>
                  </a:txBody>
                  <a:tcPr/>
                </a:tc>
                <a:tc>
                  <a:txBody>
                    <a:bodyPr/>
                    <a:lstStyle/>
                    <a:p>
                      <a:pPr algn="ctr"/>
                      <a:r>
                        <a:rPr lang="en-US" sz="1600" b="1" dirty="0" smtClean="0"/>
                        <a:t>10</a:t>
                      </a:r>
                      <a:endParaRPr lang="en-US" sz="1600" b="1" dirty="0"/>
                    </a:p>
                  </a:txBody>
                  <a:tcPr/>
                </a:tc>
                <a:tc>
                  <a:txBody>
                    <a:bodyPr/>
                    <a:lstStyle/>
                    <a:p>
                      <a:pPr algn="ctr"/>
                      <a:r>
                        <a:rPr lang="en-US" sz="1600" b="1" dirty="0" smtClean="0"/>
                        <a:t>9</a:t>
                      </a:r>
                      <a:endParaRPr lang="en-US" sz="1600" b="1" dirty="0"/>
                    </a:p>
                  </a:txBody>
                  <a:tcPr/>
                </a:tc>
                <a:tc>
                  <a:txBody>
                    <a:bodyPr/>
                    <a:lstStyle/>
                    <a:p>
                      <a:pPr algn="ctr"/>
                      <a:r>
                        <a:rPr lang="en-US" sz="1600" b="1" dirty="0" smtClean="0"/>
                        <a:t>14</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Terrorism and national security</a:t>
                      </a:r>
                      <a:endParaRPr lang="en-US" sz="1600" b="1" dirty="0"/>
                    </a:p>
                  </a:txBody>
                  <a:tcPr/>
                </a:tc>
                <a:tc>
                  <a:txBody>
                    <a:bodyPr/>
                    <a:lstStyle/>
                    <a:p>
                      <a:pPr algn="ctr"/>
                      <a:r>
                        <a:rPr lang="en-US" sz="1600" b="1" dirty="0" smtClean="0"/>
                        <a:t>10</a:t>
                      </a:r>
                      <a:endParaRPr lang="en-US" sz="1600" b="1" dirty="0"/>
                    </a:p>
                  </a:txBody>
                  <a:tcPr/>
                </a:tc>
                <a:tc>
                  <a:txBody>
                    <a:bodyPr/>
                    <a:lstStyle/>
                    <a:p>
                      <a:pPr algn="ctr"/>
                      <a:r>
                        <a:rPr lang="en-US" sz="1600" b="1" dirty="0" smtClean="0"/>
                        <a:t>10</a:t>
                      </a:r>
                      <a:endParaRPr lang="en-US" sz="1600" b="1" dirty="0"/>
                    </a:p>
                  </a:txBody>
                  <a:tcPr/>
                </a:tc>
                <a:tc>
                  <a:txBody>
                    <a:bodyPr/>
                    <a:lstStyle/>
                    <a:p>
                      <a:pPr algn="ctr"/>
                      <a:r>
                        <a:rPr lang="en-US" sz="1600" b="1" dirty="0" smtClean="0"/>
                        <a:t>9</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Education</a:t>
                      </a:r>
                    </a:p>
                  </a:txBody>
                  <a:tcPr/>
                </a:tc>
                <a:tc>
                  <a:txBody>
                    <a:bodyPr/>
                    <a:lstStyle/>
                    <a:p>
                      <a:pPr algn="ctr"/>
                      <a:r>
                        <a:rPr lang="en-US" sz="1600" b="1" dirty="0" smtClean="0"/>
                        <a:t>9</a:t>
                      </a:r>
                      <a:endParaRPr lang="en-US" sz="1600" b="1" dirty="0"/>
                    </a:p>
                  </a:txBody>
                  <a:tcPr/>
                </a:tc>
                <a:tc>
                  <a:txBody>
                    <a:bodyPr/>
                    <a:lstStyle/>
                    <a:p>
                      <a:pPr algn="ctr"/>
                      <a:r>
                        <a:rPr lang="en-US" sz="1600" b="1" dirty="0" smtClean="0"/>
                        <a:t>14</a:t>
                      </a:r>
                      <a:endParaRPr lang="en-US" sz="1600" b="1" dirty="0"/>
                    </a:p>
                  </a:txBody>
                  <a:tcPr/>
                </a:tc>
                <a:tc>
                  <a:txBody>
                    <a:bodyPr/>
                    <a:lstStyle/>
                    <a:p>
                      <a:pPr algn="ctr"/>
                      <a:r>
                        <a:rPr lang="en-US" sz="1600" b="1" dirty="0" smtClean="0"/>
                        <a:t>13</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The environment</a:t>
                      </a:r>
                      <a:endParaRPr lang="en-US" sz="1600" b="1" dirty="0"/>
                    </a:p>
                  </a:txBody>
                  <a:tcPr/>
                </a:tc>
                <a:tc>
                  <a:txBody>
                    <a:bodyPr/>
                    <a:lstStyle/>
                    <a:p>
                      <a:pPr algn="ctr"/>
                      <a:r>
                        <a:rPr lang="en-US" sz="1600" b="1" dirty="0" smtClean="0"/>
                        <a:t>5</a:t>
                      </a:r>
                      <a:endParaRPr lang="en-US" sz="1600" b="1" dirty="0"/>
                    </a:p>
                  </a:txBody>
                  <a:tcPr/>
                </a:tc>
                <a:tc>
                  <a:txBody>
                    <a:bodyPr/>
                    <a:lstStyle/>
                    <a:p>
                      <a:pPr algn="ctr"/>
                      <a:r>
                        <a:rPr lang="en-US" sz="1600" b="1" dirty="0" smtClean="0"/>
                        <a:t>6</a:t>
                      </a:r>
                      <a:endParaRPr lang="en-US" sz="1600" b="1" dirty="0"/>
                    </a:p>
                  </a:txBody>
                  <a:tcPr/>
                </a:tc>
                <a:tc>
                  <a:txBody>
                    <a:bodyPr/>
                    <a:lstStyle/>
                    <a:p>
                      <a:pPr algn="ctr"/>
                      <a:r>
                        <a:rPr lang="en-US" sz="1600" b="1" dirty="0" smtClean="0"/>
                        <a:t>4</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Iran</a:t>
                      </a:r>
                      <a:endParaRPr lang="en-US" sz="1600" b="1" dirty="0"/>
                    </a:p>
                  </a:txBody>
                  <a:tcPr/>
                </a:tc>
                <a:tc>
                  <a:txBody>
                    <a:bodyPr/>
                    <a:lstStyle/>
                    <a:p>
                      <a:pPr algn="ctr"/>
                      <a:r>
                        <a:rPr lang="en-US" sz="1600" b="1" dirty="0" smtClean="0"/>
                        <a:t>2</a:t>
                      </a:r>
                      <a:endParaRPr lang="en-US" sz="1600" b="1" dirty="0"/>
                    </a:p>
                  </a:txBody>
                  <a:tcPr/>
                </a:tc>
                <a:tc>
                  <a:txBody>
                    <a:bodyPr/>
                    <a:lstStyle/>
                    <a:p>
                      <a:pPr algn="ctr"/>
                      <a:r>
                        <a:rPr lang="en-US" sz="1600" b="1" dirty="0" smtClean="0"/>
                        <a:t>2</a:t>
                      </a:r>
                      <a:endParaRPr lang="en-US" sz="1600" b="1" dirty="0"/>
                    </a:p>
                  </a:txBody>
                  <a:tcPr/>
                </a:tc>
                <a:tc>
                  <a:txBody>
                    <a:bodyPr/>
                    <a:lstStyle/>
                    <a:p>
                      <a:pPr algn="ctr"/>
                      <a:r>
                        <a:rPr lang="en-US" sz="1600" b="1" dirty="0" smtClean="0"/>
                        <a:t>4</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Energy</a:t>
                      </a:r>
                      <a:endParaRPr lang="en-US" sz="1600" b="1" dirty="0"/>
                    </a:p>
                  </a:txBody>
                  <a:tcPr/>
                </a:tc>
                <a:tc>
                  <a:txBody>
                    <a:bodyPr/>
                    <a:lstStyle/>
                    <a:p>
                      <a:pPr algn="ctr"/>
                      <a:r>
                        <a:rPr lang="en-US" sz="1600" b="1" dirty="0" smtClean="0"/>
                        <a:t>4</a:t>
                      </a:r>
                      <a:endParaRPr lang="en-US" sz="1600" b="1" dirty="0"/>
                    </a:p>
                  </a:txBody>
                  <a:tcPr/>
                </a:tc>
                <a:tc>
                  <a:txBody>
                    <a:bodyPr/>
                    <a:lstStyle/>
                    <a:p>
                      <a:pPr algn="ctr"/>
                      <a:r>
                        <a:rPr lang="en-US" sz="1600" b="1" dirty="0" smtClean="0"/>
                        <a:t>2</a:t>
                      </a:r>
                      <a:endParaRPr lang="en-US" sz="1600" b="1" dirty="0"/>
                    </a:p>
                  </a:txBody>
                  <a:tcPr/>
                </a:tc>
                <a:tc>
                  <a:txBody>
                    <a:bodyPr/>
                    <a:lstStyle/>
                    <a:p>
                      <a:pPr algn="ctr"/>
                      <a:r>
                        <a:rPr lang="en-US" sz="1600" b="1" dirty="0" smtClean="0"/>
                        <a:t>3</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Illegal immigration</a:t>
                      </a:r>
                      <a:endParaRPr lang="en-US" sz="1600" b="1" dirty="0"/>
                    </a:p>
                  </a:txBody>
                  <a:tcPr/>
                </a:tc>
                <a:tc>
                  <a:txBody>
                    <a:bodyPr/>
                    <a:lstStyle/>
                    <a:p>
                      <a:pPr algn="ctr"/>
                      <a:r>
                        <a:rPr lang="en-US" sz="1600" b="1" dirty="0" smtClean="0"/>
                        <a:t>4</a:t>
                      </a:r>
                      <a:endParaRPr lang="en-US" sz="1600" b="1" dirty="0"/>
                    </a:p>
                  </a:txBody>
                  <a:tcPr/>
                </a:tc>
                <a:tc>
                  <a:txBody>
                    <a:bodyPr/>
                    <a:lstStyle/>
                    <a:p>
                      <a:pPr algn="ctr"/>
                      <a:r>
                        <a:rPr lang="en-US" sz="1600" b="1" dirty="0" smtClean="0"/>
                        <a:t>2</a:t>
                      </a:r>
                      <a:endParaRPr lang="en-US" sz="1600" b="1" dirty="0"/>
                    </a:p>
                  </a:txBody>
                  <a:tcPr/>
                </a:tc>
                <a:tc>
                  <a:txBody>
                    <a:bodyPr/>
                    <a:lstStyle/>
                    <a:p>
                      <a:pPr algn="ctr"/>
                      <a:r>
                        <a:rPr lang="en-US" sz="1600" b="1" dirty="0" smtClean="0"/>
                        <a:t>2</a:t>
                      </a:r>
                      <a:endParaRPr lang="en-US" sz="1600" b="1" dirty="0"/>
                    </a:p>
                  </a:txBody>
                  <a:tcPr/>
                </a:tc>
              </a:tr>
            </a:tbl>
          </a:graphicData>
        </a:graphic>
      </p:graphicFrame>
    </p:spTree>
    <p:extLst>
      <p:ext uri="{BB962C8B-B14F-4D97-AF65-F5344CB8AC3E}">
        <p14:creationId xmlns:p14="http://schemas.microsoft.com/office/powerpoint/2010/main" val="2728522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Placeholder 7"/>
          <p:cNvGraphicFramePr>
            <a:graphicFrameLocks/>
          </p:cNvGraphicFramePr>
          <p:nvPr>
            <p:extLst>
              <p:ext uri="{D42A27DB-BD31-4B8C-83A1-F6EECF244321}">
                <p14:modId xmlns:p14="http://schemas.microsoft.com/office/powerpoint/2010/main" val="2232680095"/>
              </p:ext>
            </p:extLst>
          </p:nvPr>
        </p:nvGraphicFramePr>
        <p:xfrm>
          <a:off x="4648200" y="1375117"/>
          <a:ext cx="4419600" cy="4953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2" name="Chart Placeholder 7"/>
          <p:cNvGraphicFramePr>
            <a:graphicFrameLocks/>
          </p:cNvGraphicFramePr>
          <p:nvPr>
            <p:extLst>
              <p:ext uri="{D42A27DB-BD31-4B8C-83A1-F6EECF244321}">
                <p14:modId xmlns:p14="http://schemas.microsoft.com/office/powerpoint/2010/main" val="1991116950"/>
              </p:ext>
            </p:extLst>
          </p:nvPr>
        </p:nvGraphicFramePr>
        <p:xfrm>
          <a:off x="4648200" y="1375639"/>
          <a:ext cx="4419600" cy="4953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Placeholder 7"/>
          <p:cNvGraphicFramePr>
            <a:graphicFrameLocks noGrp="1"/>
          </p:cNvGraphicFramePr>
          <p:nvPr>
            <p:ph type="chart" sz="quarter" idx="11"/>
            <p:extLst>
              <p:ext uri="{D42A27DB-BD31-4B8C-83A1-F6EECF244321}">
                <p14:modId xmlns:p14="http://schemas.microsoft.com/office/powerpoint/2010/main" val="2293727361"/>
              </p:ext>
            </p:extLst>
          </p:nvPr>
        </p:nvGraphicFramePr>
        <p:xfrm>
          <a:off x="76200" y="1371600"/>
          <a:ext cx="4419600" cy="4953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9" name="Chart Placeholder 7"/>
          <p:cNvGraphicFramePr>
            <a:graphicFrameLocks noGrp="1"/>
          </p:cNvGraphicFramePr>
          <p:nvPr>
            <p:ph type="chart" sz="quarter" idx="11"/>
            <p:extLst>
              <p:ext uri="{D42A27DB-BD31-4B8C-83A1-F6EECF244321}">
                <p14:modId xmlns:p14="http://schemas.microsoft.com/office/powerpoint/2010/main" val="3826352377"/>
              </p:ext>
            </p:extLst>
          </p:nvPr>
        </p:nvGraphicFramePr>
        <p:xfrm>
          <a:off x="76200" y="1374541"/>
          <a:ext cx="4419600" cy="4953000"/>
        </p:xfrm>
        <a:graphic>
          <a:graphicData uri="http://schemas.openxmlformats.org/drawingml/2006/chart">
            <c:chart xmlns:c="http://schemas.openxmlformats.org/drawingml/2006/chart" xmlns:r="http://schemas.openxmlformats.org/officeDocument/2006/relationships" r:id="rId6"/>
          </a:graphicData>
        </a:graphic>
      </p:graphicFrame>
      <p:sp>
        <p:nvSpPr>
          <p:cNvPr id="5" name="Title 4"/>
          <p:cNvSpPr>
            <a:spLocks noGrp="1"/>
          </p:cNvSpPr>
          <p:nvPr>
            <p:ph type="title"/>
          </p:nvPr>
        </p:nvSpPr>
        <p:spPr/>
        <p:txBody>
          <a:bodyPr/>
          <a:lstStyle/>
          <a:p>
            <a:r>
              <a:rPr lang="en-US" dirty="0" smtClean="0"/>
              <a:t>Obama and Congress Job Approval</a:t>
            </a:r>
            <a:endParaRPr lang="en-US" dirty="0"/>
          </a:p>
        </p:txBody>
      </p:sp>
      <p:sp>
        <p:nvSpPr>
          <p:cNvPr id="7" name="Text Placeholder 6"/>
          <p:cNvSpPr>
            <a:spLocks noGrp="1"/>
          </p:cNvSpPr>
          <p:nvPr>
            <p:ph type="body" sz="quarter" idx="14"/>
          </p:nvPr>
        </p:nvSpPr>
        <p:spPr/>
        <p:txBody>
          <a:bodyPr/>
          <a:lstStyle/>
          <a:p>
            <a:r>
              <a:rPr lang="en-US" dirty="0" smtClean="0"/>
              <a:t>Do you </a:t>
            </a:r>
            <a:r>
              <a:rPr lang="en-US" dirty="0"/>
              <a:t>approve or disapprove of the job </a:t>
            </a:r>
            <a:r>
              <a:rPr lang="en-US" dirty="0" smtClean="0"/>
              <a:t>President Obama/Congress </a:t>
            </a:r>
            <a:r>
              <a:rPr lang="en-US" dirty="0"/>
              <a:t>is doing?</a:t>
            </a:r>
          </a:p>
        </p:txBody>
      </p:sp>
      <p:sp>
        <p:nvSpPr>
          <p:cNvPr id="4" name="Slide Number Placeholder 3"/>
          <p:cNvSpPr>
            <a:spLocks noGrp="1"/>
          </p:cNvSpPr>
          <p:nvPr>
            <p:ph type="sldNum" sz="quarter" idx="15"/>
          </p:nvPr>
        </p:nvSpPr>
        <p:spPr/>
        <p:txBody>
          <a:bodyPr/>
          <a:lstStyle/>
          <a:p>
            <a:pPr>
              <a:defRPr/>
            </a:pPr>
            <a:fld id="{29C6B33E-063E-485C-90E2-F7E38E7E8E6C}" type="slidenum">
              <a:rPr lang="en-US" smtClean="0">
                <a:solidFill>
                  <a:prstClr val="white"/>
                </a:solidFill>
                <a:effectLst>
                  <a:outerShdw blurRad="50800" dist="38100" algn="l" rotWithShape="0">
                    <a:srgbClr val="006600">
                      <a:alpha val="80000"/>
                    </a:srgbClr>
                  </a:outerShdw>
                </a:effectLst>
              </a:rPr>
              <a:pPr>
                <a:defRPr/>
              </a:pPr>
              <a:t>17</a:t>
            </a:fld>
            <a:endParaRPr lang="en-US" dirty="0">
              <a:solidFill>
                <a:prstClr val="white"/>
              </a:solidFill>
              <a:effectLst>
                <a:outerShdw blurRad="50800" dist="38100" algn="l" rotWithShape="0">
                  <a:srgbClr val="006600">
                    <a:alpha val="80000"/>
                  </a:srgbClr>
                </a:outerShdw>
              </a:effectLst>
            </a:endParaRPr>
          </a:p>
        </p:txBody>
      </p:sp>
      <p:grpSp>
        <p:nvGrpSpPr>
          <p:cNvPr id="10" name="Group 9"/>
          <p:cNvGrpSpPr/>
          <p:nvPr/>
        </p:nvGrpSpPr>
        <p:grpSpPr>
          <a:xfrm>
            <a:off x="2286000" y="5739550"/>
            <a:ext cx="2061908" cy="338554"/>
            <a:chOff x="848551" y="1828800"/>
            <a:chExt cx="2061908" cy="338554"/>
          </a:xfrm>
        </p:grpSpPr>
        <p:sp>
          <p:nvSpPr>
            <p:cNvPr id="11" name="TextBox 10"/>
            <p:cNvSpPr txBox="1"/>
            <p:nvPr/>
          </p:nvSpPr>
          <p:spPr>
            <a:xfrm>
              <a:off x="914400" y="1828800"/>
              <a:ext cx="1996059" cy="338554"/>
            </a:xfrm>
            <a:prstGeom prst="rect">
              <a:avLst/>
            </a:prstGeom>
            <a:noFill/>
          </p:spPr>
          <p:txBody>
            <a:bodyPr wrap="none" rtlCol="0">
              <a:spAutoFit/>
            </a:bodyPr>
            <a:lstStyle/>
            <a:p>
              <a:r>
                <a:rPr lang="en-US" sz="1600" dirty="0" smtClean="0"/>
                <a:t>Strongly disapprove</a:t>
              </a:r>
              <a:endParaRPr lang="en-US" sz="1600" dirty="0"/>
            </a:p>
          </p:txBody>
        </p:sp>
        <p:sp>
          <p:nvSpPr>
            <p:cNvPr id="12" name="Rectangle 11"/>
            <p:cNvSpPr/>
            <p:nvPr/>
          </p:nvSpPr>
          <p:spPr>
            <a:xfrm>
              <a:off x="848551" y="1943100"/>
              <a:ext cx="114300" cy="114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228600" y="5746473"/>
            <a:ext cx="1800619" cy="338554"/>
            <a:chOff x="848551" y="1828800"/>
            <a:chExt cx="1800619" cy="338554"/>
          </a:xfrm>
        </p:grpSpPr>
        <p:sp>
          <p:nvSpPr>
            <p:cNvPr id="14" name="TextBox 13"/>
            <p:cNvSpPr txBox="1"/>
            <p:nvPr/>
          </p:nvSpPr>
          <p:spPr>
            <a:xfrm>
              <a:off x="914400" y="1828800"/>
              <a:ext cx="1734770" cy="338554"/>
            </a:xfrm>
            <a:prstGeom prst="rect">
              <a:avLst/>
            </a:prstGeom>
            <a:noFill/>
          </p:spPr>
          <p:txBody>
            <a:bodyPr wrap="none" rtlCol="0">
              <a:spAutoFit/>
            </a:bodyPr>
            <a:lstStyle/>
            <a:p>
              <a:r>
                <a:rPr lang="en-US" sz="1600" dirty="0" smtClean="0"/>
                <a:t>Strongly approve</a:t>
              </a:r>
              <a:endParaRPr lang="en-US" sz="1600" dirty="0"/>
            </a:p>
          </p:txBody>
        </p:sp>
        <p:sp>
          <p:nvSpPr>
            <p:cNvPr id="15" name="Rectangle 14"/>
            <p:cNvSpPr/>
            <p:nvPr/>
          </p:nvSpPr>
          <p:spPr>
            <a:xfrm>
              <a:off x="848551" y="1943100"/>
              <a:ext cx="114300" cy="1143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225602" y="6078104"/>
            <a:ext cx="1481301" cy="338554"/>
            <a:chOff x="848551" y="1828800"/>
            <a:chExt cx="1481301" cy="338554"/>
          </a:xfrm>
        </p:grpSpPr>
        <p:sp>
          <p:nvSpPr>
            <p:cNvPr id="17" name="TextBox 16"/>
            <p:cNvSpPr txBox="1"/>
            <p:nvPr/>
          </p:nvSpPr>
          <p:spPr>
            <a:xfrm>
              <a:off x="914400" y="1828800"/>
              <a:ext cx="1415452" cy="338554"/>
            </a:xfrm>
            <a:prstGeom prst="rect">
              <a:avLst/>
            </a:prstGeom>
            <a:noFill/>
          </p:spPr>
          <p:txBody>
            <a:bodyPr wrap="none" rtlCol="0">
              <a:spAutoFit/>
            </a:bodyPr>
            <a:lstStyle/>
            <a:p>
              <a:r>
                <a:rPr lang="en-US" sz="1600" dirty="0" smtClean="0"/>
                <a:t>Total approve</a:t>
              </a:r>
              <a:endParaRPr lang="en-US" sz="1600" dirty="0"/>
            </a:p>
          </p:txBody>
        </p:sp>
        <p:sp>
          <p:nvSpPr>
            <p:cNvPr id="18" name="Rectangle 17"/>
            <p:cNvSpPr/>
            <p:nvPr/>
          </p:nvSpPr>
          <p:spPr>
            <a:xfrm>
              <a:off x="848551" y="1943100"/>
              <a:ext cx="114300" cy="1143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2286000" y="6057564"/>
            <a:ext cx="1742590" cy="338554"/>
            <a:chOff x="848551" y="1828800"/>
            <a:chExt cx="1742590" cy="338554"/>
          </a:xfrm>
        </p:grpSpPr>
        <p:sp>
          <p:nvSpPr>
            <p:cNvPr id="20" name="TextBox 19"/>
            <p:cNvSpPr txBox="1"/>
            <p:nvPr/>
          </p:nvSpPr>
          <p:spPr>
            <a:xfrm>
              <a:off x="914400" y="1828800"/>
              <a:ext cx="1676741" cy="338554"/>
            </a:xfrm>
            <a:prstGeom prst="rect">
              <a:avLst/>
            </a:prstGeom>
            <a:noFill/>
          </p:spPr>
          <p:txBody>
            <a:bodyPr wrap="none" rtlCol="0">
              <a:spAutoFit/>
            </a:bodyPr>
            <a:lstStyle/>
            <a:p>
              <a:r>
                <a:rPr lang="en-US" sz="1600" dirty="0" smtClean="0"/>
                <a:t>Total disapprove</a:t>
              </a:r>
              <a:endParaRPr lang="en-US" sz="1600" dirty="0"/>
            </a:p>
          </p:txBody>
        </p:sp>
        <p:sp>
          <p:nvSpPr>
            <p:cNvPr id="21" name="Rectangle 20"/>
            <p:cNvSpPr/>
            <p:nvPr/>
          </p:nvSpPr>
          <p:spPr>
            <a:xfrm>
              <a:off x="848551" y="1943100"/>
              <a:ext cx="114300" cy="1143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7031577" y="5706373"/>
            <a:ext cx="2061908" cy="338554"/>
            <a:chOff x="848551" y="1828800"/>
            <a:chExt cx="2061908" cy="338554"/>
          </a:xfrm>
        </p:grpSpPr>
        <p:sp>
          <p:nvSpPr>
            <p:cNvPr id="26" name="TextBox 25"/>
            <p:cNvSpPr txBox="1"/>
            <p:nvPr/>
          </p:nvSpPr>
          <p:spPr>
            <a:xfrm>
              <a:off x="914400" y="1828800"/>
              <a:ext cx="1996059" cy="338554"/>
            </a:xfrm>
            <a:prstGeom prst="rect">
              <a:avLst/>
            </a:prstGeom>
            <a:noFill/>
          </p:spPr>
          <p:txBody>
            <a:bodyPr wrap="none" rtlCol="0">
              <a:spAutoFit/>
            </a:bodyPr>
            <a:lstStyle/>
            <a:p>
              <a:r>
                <a:rPr lang="en-US" sz="1600" dirty="0" smtClean="0"/>
                <a:t>Strongly disapprove</a:t>
              </a:r>
              <a:endParaRPr lang="en-US" sz="1600" dirty="0"/>
            </a:p>
          </p:txBody>
        </p:sp>
        <p:sp>
          <p:nvSpPr>
            <p:cNvPr id="27" name="Rectangle 26"/>
            <p:cNvSpPr/>
            <p:nvPr/>
          </p:nvSpPr>
          <p:spPr>
            <a:xfrm>
              <a:off x="848551" y="1943100"/>
              <a:ext cx="114300" cy="114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4974177" y="5713296"/>
            <a:ext cx="1800619" cy="338554"/>
            <a:chOff x="848551" y="1828800"/>
            <a:chExt cx="1800619" cy="338554"/>
          </a:xfrm>
        </p:grpSpPr>
        <p:sp>
          <p:nvSpPr>
            <p:cNvPr id="29" name="TextBox 28"/>
            <p:cNvSpPr txBox="1"/>
            <p:nvPr/>
          </p:nvSpPr>
          <p:spPr>
            <a:xfrm>
              <a:off x="914400" y="1828800"/>
              <a:ext cx="1734770" cy="338554"/>
            </a:xfrm>
            <a:prstGeom prst="rect">
              <a:avLst/>
            </a:prstGeom>
            <a:noFill/>
          </p:spPr>
          <p:txBody>
            <a:bodyPr wrap="none" rtlCol="0">
              <a:spAutoFit/>
            </a:bodyPr>
            <a:lstStyle/>
            <a:p>
              <a:r>
                <a:rPr lang="en-US" sz="1600" dirty="0" smtClean="0"/>
                <a:t>Strongly approve</a:t>
              </a:r>
              <a:endParaRPr lang="en-US" sz="1600" dirty="0"/>
            </a:p>
          </p:txBody>
        </p:sp>
        <p:sp>
          <p:nvSpPr>
            <p:cNvPr id="30" name="Rectangle 29"/>
            <p:cNvSpPr/>
            <p:nvPr/>
          </p:nvSpPr>
          <p:spPr>
            <a:xfrm>
              <a:off x="848551" y="1943100"/>
              <a:ext cx="114300" cy="1143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4971179" y="6044927"/>
            <a:ext cx="1481301" cy="338554"/>
            <a:chOff x="848551" y="1828800"/>
            <a:chExt cx="1481301" cy="338554"/>
          </a:xfrm>
        </p:grpSpPr>
        <p:sp>
          <p:nvSpPr>
            <p:cNvPr id="32" name="TextBox 31"/>
            <p:cNvSpPr txBox="1"/>
            <p:nvPr/>
          </p:nvSpPr>
          <p:spPr>
            <a:xfrm>
              <a:off x="914400" y="1828800"/>
              <a:ext cx="1415452" cy="338554"/>
            </a:xfrm>
            <a:prstGeom prst="rect">
              <a:avLst/>
            </a:prstGeom>
            <a:noFill/>
          </p:spPr>
          <p:txBody>
            <a:bodyPr wrap="none" rtlCol="0">
              <a:spAutoFit/>
            </a:bodyPr>
            <a:lstStyle/>
            <a:p>
              <a:r>
                <a:rPr lang="en-US" sz="1600" dirty="0" smtClean="0"/>
                <a:t>Total approve</a:t>
              </a:r>
              <a:endParaRPr lang="en-US" sz="1600" dirty="0"/>
            </a:p>
          </p:txBody>
        </p:sp>
        <p:sp>
          <p:nvSpPr>
            <p:cNvPr id="33" name="Rectangle 32"/>
            <p:cNvSpPr/>
            <p:nvPr/>
          </p:nvSpPr>
          <p:spPr>
            <a:xfrm>
              <a:off x="848551" y="1943100"/>
              <a:ext cx="114300" cy="1143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p:cNvGrpSpPr/>
          <p:nvPr/>
        </p:nvGrpSpPr>
        <p:grpSpPr>
          <a:xfrm>
            <a:off x="7031577" y="6024387"/>
            <a:ext cx="1742590" cy="338554"/>
            <a:chOff x="848551" y="1828800"/>
            <a:chExt cx="1742590" cy="338554"/>
          </a:xfrm>
        </p:grpSpPr>
        <p:sp>
          <p:nvSpPr>
            <p:cNvPr id="35" name="TextBox 34"/>
            <p:cNvSpPr txBox="1"/>
            <p:nvPr/>
          </p:nvSpPr>
          <p:spPr>
            <a:xfrm>
              <a:off x="914400" y="1828800"/>
              <a:ext cx="1676741" cy="338554"/>
            </a:xfrm>
            <a:prstGeom prst="rect">
              <a:avLst/>
            </a:prstGeom>
            <a:noFill/>
          </p:spPr>
          <p:txBody>
            <a:bodyPr wrap="none" rtlCol="0">
              <a:spAutoFit/>
            </a:bodyPr>
            <a:lstStyle/>
            <a:p>
              <a:r>
                <a:rPr lang="en-US" sz="1600" dirty="0" smtClean="0"/>
                <a:t>Total disapprove</a:t>
              </a:r>
              <a:endParaRPr lang="en-US" sz="1600" dirty="0"/>
            </a:p>
          </p:txBody>
        </p:sp>
        <p:sp>
          <p:nvSpPr>
            <p:cNvPr id="36" name="Rectangle 35"/>
            <p:cNvSpPr/>
            <p:nvPr/>
          </p:nvSpPr>
          <p:spPr>
            <a:xfrm>
              <a:off x="848551" y="1943100"/>
              <a:ext cx="114300" cy="1143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extBox 1"/>
          <p:cNvSpPr txBox="1"/>
          <p:nvPr/>
        </p:nvSpPr>
        <p:spPr>
          <a:xfrm>
            <a:off x="2514600" y="4114800"/>
            <a:ext cx="522404" cy="338554"/>
          </a:xfrm>
          <a:prstGeom prst="rect">
            <a:avLst/>
          </a:prstGeom>
          <a:noFill/>
        </p:spPr>
        <p:txBody>
          <a:bodyPr wrap="square" rtlCol="0">
            <a:spAutoFit/>
          </a:bodyPr>
          <a:lstStyle/>
          <a:p>
            <a:r>
              <a:rPr lang="en-US" sz="1600" b="1" dirty="0" smtClean="0">
                <a:solidFill>
                  <a:schemeClr val="bg1"/>
                </a:solidFill>
              </a:rPr>
              <a:t>31</a:t>
            </a:r>
            <a:endParaRPr lang="en-US" sz="1600" b="1" dirty="0">
              <a:solidFill>
                <a:schemeClr val="bg1"/>
              </a:solidFill>
            </a:endParaRPr>
          </a:p>
        </p:txBody>
      </p:sp>
    </p:spTree>
    <p:extLst>
      <p:ext uri="{BB962C8B-B14F-4D97-AF65-F5344CB8AC3E}">
        <p14:creationId xmlns:p14="http://schemas.microsoft.com/office/powerpoint/2010/main" val="669334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Obama Handling of Arab-Israeli Conflict</a:t>
            </a:r>
            <a:br>
              <a:rPr lang="en-US" dirty="0" smtClean="0"/>
            </a:br>
            <a:r>
              <a:rPr lang="en-US" dirty="0" smtClean="0"/>
              <a:t>National</a:t>
            </a:r>
            <a:endParaRPr lang="en-US" dirty="0"/>
          </a:p>
        </p:txBody>
      </p:sp>
      <p:graphicFrame>
        <p:nvGraphicFramePr>
          <p:cNvPr id="6" name="Chart Placeholder 5"/>
          <p:cNvGraphicFramePr>
            <a:graphicFrameLocks noGrp="1"/>
          </p:cNvGraphicFramePr>
          <p:nvPr>
            <p:ph type="chart" sz="quarter" idx="11"/>
            <p:extLst>
              <p:ext uri="{D42A27DB-BD31-4B8C-83A1-F6EECF244321}">
                <p14:modId xmlns:p14="http://schemas.microsoft.com/office/powerpoint/2010/main" val="888021628"/>
              </p:ext>
            </p:extLst>
          </p:nvPr>
        </p:nvGraphicFramePr>
        <p:xfrm>
          <a:off x="76200" y="1600200"/>
          <a:ext cx="89916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2"/>
          </p:nvPr>
        </p:nvSpPr>
        <p:spPr/>
        <p:txBody>
          <a:bodyPr/>
          <a:lstStyle/>
          <a:p>
            <a:r>
              <a:rPr lang="en-US" dirty="0"/>
              <a:t>Now, something different.  Which of the following statements best describes how you view President Obama’s handling of the Arab-Israeli conflict</a:t>
            </a:r>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18</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2342963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Methodology</a:t>
            </a:r>
            <a:endParaRPr lang="en-US" dirty="0"/>
          </a:p>
        </p:txBody>
      </p:sp>
      <p:sp>
        <p:nvSpPr>
          <p:cNvPr id="7" name="Text Placeholder 6"/>
          <p:cNvSpPr>
            <a:spLocks noGrp="1"/>
          </p:cNvSpPr>
          <p:nvPr>
            <p:ph type="body" sz="quarter" idx="11"/>
          </p:nvPr>
        </p:nvSpPr>
        <p:spPr/>
        <p:txBody>
          <a:bodyPr>
            <a:normAutofit fontScale="85000" lnSpcReduction="20000"/>
          </a:bodyPr>
          <a:lstStyle/>
          <a:p>
            <a:r>
              <a:rPr lang="en-US" dirty="0"/>
              <a:t>National survey of </a:t>
            </a:r>
            <a:r>
              <a:rPr lang="en-US" dirty="0" smtClean="0"/>
              <a:t>800 </a:t>
            </a:r>
            <a:r>
              <a:rPr lang="en-US" dirty="0"/>
              <a:t>Jewish voters in </a:t>
            </a:r>
            <a:r>
              <a:rPr lang="en-US" dirty="0" smtClean="0"/>
              <a:t>2012 </a:t>
            </a:r>
            <a:r>
              <a:rPr lang="en-US" dirty="0"/>
              <a:t>election conducted November </a:t>
            </a:r>
            <a:r>
              <a:rPr lang="en-US" dirty="0" smtClean="0"/>
              <a:t>6, </a:t>
            </a:r>
            <a:r>
              <a:rPr lang="en-US" dirty="0"/>
              <a:t>2010; margin of error +/- </a:t>
            </a:r>
            <a:r>
              <a:rPr lang="en-US" dirty="0" smtClean="0"/>
              <a:t>3.5 percent</a:t>
            </a:r>
          </a:p>
          <a:p>
            <a:endParaRPr lang="en-US" dirty="0"/>
          </a:p>
          <a:p>
            <a:r>
              <a:rPr lang="en-US" dirty="0" smtClean="0"/>
              <a:t>Ohio statewide survey of 600 Jewish voters in 2012 election conducted November 6, 2012; margin of error +/- 4 percent</a:t>
            </a:r>
          </a:p>
          <a:p>
            <a:endParaRPr lang="en-US" dirty="0"/>
          </a:p>
          <a:p>
            <a:r>
              <a:rPr lang="en-US" dirty="0" smtClean="0"/>
              <a:t>Florida </a:t>
            </a:r>
            <a:r>
              <a:rPr lang="en-US" dirty="0"/>
              <a:t>statewide survey of </a:t>
            </a:r>
            <a:r>
              <a:rPr lang="en-US" dirty="0" smtClean="0"/>
              <a:t>600 </a:t>
            </a:r>
            <a:r>
              <a:rPr lang="en-US" dirty="0"/>
              <a:t>Jewish voters in 2012 election conducted November 6, 2012; margin of error +/- 4 percent</a:t>
            </a:r>
          </a:p>
          <a:p>
            <a:pPr marL="0" indent="0">
              <a:buNone/>
            </a:pPr>
            <a:endParaRPr lang="en-US" dirty="0"/>
          </a:p>
          <a:p>
            <a:r>
              <a:rPr lang="en-US" dirty="0"/>
              <a:t>National survey </a:t>
            </a:r>
            <a:r>
              <a:rPr lang="en-US" dirty="0" smtClean="0"/>
              <a:t>administered by email invitation to web-based </a:t>
            </a:r>
            <a:r>
              <a:rPr lang="en-US" dirty="0"/>
              <a:t>panel of 900,000 </a:t>
            </a:r>
            <a:r>
              <a:rPr lang="en-US" dirty="0" smtClean="0"/>
              <a:t>Americans; </a:t>
            </a:r>
            <a:r>
              <a:rPr lang="en-US" dirty="0"/>
              <a:t>respondents re-screened as Jewish at </a:t>
            </a:r>
            <a:r>
              <a:rPr lang="en-US" dirty="0" smtClean="0"/>
              <a:t>beginning of questionnaire in </a:t>
            </a:r>
            <a:r>
              <a:rPr lang="en-US" dirty="0"/>
              <a:t>order to be eligible for the </a:t>
            </a:r>
            <a:r>
              <a:rPr lang="en-US" dirty="0" smtClean="0"/>
              <a:t>study</a:t>
            </a:r>
          </a:p>
          <a:p>
            <a:endParaRPr lang="en-US" dirty="0"/>
          </a:p>
          <a:p>
            <a:r>
              <a:rPr lang="en-US" dirty="0" smtClean="0"/>
              <a:t>Ohio and Florida surveys </a:t>
            </a:r>
            <a:r>
              <a:rPr lang="en-US" dirty="0"/>
              <a:t>conducted by </a:t>
            </a:r>
            <a:r>
              <a:rPr lang="en-US" dirty="0" smtClean="0"/>
              <a:t>landline telephones and cell phones, </a:t>
            </a:r>
            <a:r>
              <a:rPr lang="en-US" dirty="0"/>
              <a:t>calling a random sample of registered voters with Jewish names and people who self-identify as Jewish in consumer data that has been appended to the </a:t>
            </a:r>
            <a:r>
              <a:rPr lang="en-US" dirty="0" smtClean="0"/>
              <a:t>state voter </a:t>
            </a:r>
            <a:r>
              <a:rPr lang="en-US" dirty="0"/>
              <a:t>files; respondents re-screened as Jewish at beginning of questionnaire in order to be eligible for the study</a:t>
            </a:r>
          </a:p>
          <a:p>
            <a:endParaRPr lang="en-US" dirty="0" smtClean="0"/>
          </a:p>
          <a:p>
            <a:endParaRPr lang="en-US" dirty="0"/>
          </a:p>
        </p:txBody>
      </p:sp>
      <p:sp>
        <p:nvSpPr>
          <p:cNvPr id="4" name="Slide Number Placeholder 2"/>
          <p:cNvSpPr>
            <a:spLocks noGrp="1"/>
          </p:cNvSpPr>
          <p:nvPr>
            <p:ph type="sldNum" sz="quarter" idx="11"/>
          </p:nvPr>
        </p:nvSpPr>
        <p:spPr>
          <a:xfrm>
            <a:off x="8610600" y="6400800"/>
            <a:ext cx="533400" cy="457200"/>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bg1"/>
                </a:solidFill>
                <a:effectLst>
                  <a:outerShdw blurRad="50800" dist="38100" algn="l" rotWithShape="0">
                    <a:schemeClr val="accent5">
                      <a:alpha val="80000"/>
                    </a:schemeClr>
                  </a:outerShdw>
                </a:effectLst>
                <a:latin typeface="+mn-lt"/>
              </a:defRPr>
            </a:lvl1pPr>
          </a:lstStyle>
          <a:p>
            <a:pPr marL="0" indent="0">
              <a:buNone/>
              <a:defRPr/>
            </a:pPr>
            <a:fld id="{B27A53B7-C3C8-4E22-8B19-DCD9821AE85F}" type="slidenum">
              <a:rPr lang="en-US"/>
              <a:pPr marL="0" indent="0">
                <a:buNone/>
                <a:defRPr/>
              </a:pPr>
              <a:t>1</a:t>
            </a:fld>
            <a:endParaRPr lang="en-US" dirty="0"/>
          </a:p>
        </p:txBody>
      </p:sp>
    </p:spTree>
    <p:extLst>
      <p:ext uri="{BB962C8B-B14F-4D97-AF65-F5344CB8AC3E}">
        <p14:creationId xmlns:p14="http://schemas.microsoft.com/office/powerpoint/2010/main" val="2642341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Obama Handling of Arab-Israeli Conflict</a:t>
            </a:r>
            <a:br>
              <a:rPr lang="en-US" dirty="0"/>
            </a:br>
            <a:r>
              <a:rPr lang="en-US" dirty="0"/>
              <a:t>National, Ohio, Florida</a:t>
            </a:r>
          </a:p>
        </p:txBody>
      </p:sp>
      <p:graphicFrame>
        <p:nvGraphicFramePr>
          <p:cNvPr id="5" name="Chart Placeholder 4"/>
          <p:cNvGraphicFramePr>
            <a:graphicFrameLocks noGrp="1"/>
          </p:cNvGraphicFramePr>
          <p:nvPr>
            <p:ph type="chart" sz="quarter" idx="11"/>
            <p:extLst>
              <p:ext uri="{D42A27DB-BD31-4B8C-83A1-F6EECF244321}">
                <p14:modId xmlns:p14="http://schemas.microsoft.com/office/powerpoint/2010/main" val="2582535898"/>
              </p:ext>
            </p:extLst>
          </p:nvPr>
        </p:nvGraphicFramePr>
        <p:xfrm>
          <a:off x="76200" y="1600200"/>
          <a:ext cx="8991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Placeholder 7"/>
          <p:cNvSpPr>
            <a:spLocks noGrp="1"/>
          </p:cNvSpPr>
          <p:nvPr>
            <p:ph type="body" sz="quarter" idx="12"/>
          </p:nvPr>
        </p:nvSpPr>
        <p:spPr/>
        <p:txBody>
          <a:bodyPr/>
          <a:lstStyle/>
          <a:p>
            <a:r>
              <a:rPr lang="en-US" dirty="0"/>
              <a:t>Which of the following statements best describes how you view President Obama’s handling of the Arab-Israeli conflict? </a:t>
            </a:r>
          </a:p>
        </p:txBody>
      </p:sp>
      <p:sp>
        <p:nvSpPr>
          <p:cNvPr id="4" name="Slide Number Placeholder 3"/>
          <p:cNvSpPr>
            <a:spLocks noGrp="1"/>
          </p:cNvSpPr>
          <p:nvPr>
            <p:ph type="sldNum" sz="quarter" idx="13"/>
          </p:nvPr>
        </p:nvSpPr>
        <p:spPr/>
        <p:txBody>
          <a:bodyPr/>
          <a:lstStyle/>
          <a:p>
            <a:pPr>
              <a:defRPr/>
            </a:pPr>
            <a:fld id="{E641E48B-B291-42F8-9EB1-5C85938EBC5F}" type="slidenum">
              <a:rPr lang="en-US" smtClean="0"/>
              <a:pPr>
                <a:defRPr/>
              </a:pPr>
              <a:t>19</a:t>
            </a:fld>
            <a:endParaRPr lang="en-US" dirty="0"/>
          </a:p>
        </p:txBody>
      </p:sp>
    </p:spTree>
    <p:extLst>
      <p:ext uri="{BB962C8B-B14F-4D97-AF65-F5344CB8AC3E}">
        <p14:creationId xmlns:p14="http://schemas.microsoft.com/office/powerpoint/2010/main" val="602589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Favorability Ratings - National</a:t>
            </a:r>
          </a:p>
        </p:txBody>
      </p:sp>
      <p:graphicFrame>
        <p:nvGraphicFramePr>
          <p:cNvPr id="6" name="Chart Placeholder 5"/>
          <p:cNvGraphicFramePr>
            <a:graphicFrameLocks noGrp="1"/>
          </p:cNvGraphicFramePr>
          <p:nvPr>
            <p:ph type="chart" sz="quarter" idx="11"/>
            <p:extLst>
              <p:ext uri="{D42A27DB-BD31-4B8C-83A1-F6EECF244321}">
                <p14:modId xmlns:p14="http://schemas.microsoft.com/office/powerpoint/2010/main" val="175195050"/>
              </p:ext>
            </p:extLst>
          </p:nvPr>
        </p:nvGraphicFramePr>
        <p:xfrm>
          <a:off x="76200" y="990600"/>
          <a:ext cx="89916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3"/>
          </p:nvPr>
        </p:nvSpPr>
        <p:spPr/>
        <p:txBody>
          <a:bodyPr/>
          <a:lstStyle/>
          <a:p>
            <a:pPr>
              <a:defRPr/>
            </a:pPr>
            <a:fld id="{8F4548D7-DD86-4772-8DB7-3AD0FFF39C13}" type="slidenum">
              <a:rPr lang="en-US" smtClean="0"/>
              <a:pPr>
                <a:defRPr/>
              </a:pPr>
              <a:t>20</a:t>
            </a:fld>
            <a:endParaRPr lang="en-US" dirty="0"/>
          </a:p>
        </p:txBody>
      </p:sp>
      <p:sp>
        <p:nvSpPr>
          <p:cNvPr id="8" name="TextBox 7"/>
          <p:cNvSpPr txBox="1"/>
          <p:nvPr/>
        </p:nvSpPr>
        <p:spPr>
          <a:xfrm>
            <a:off x="606175" y="3026302"/>
            <a:ext cx="670376" cy="430887"/>
          </a:xfrm>
          <a:prstGeom prst="rect">
            <a:avLst/>
          </a:prstGeom>
          <a:noFill/>
        </p:spPr>
        <p:txBody>
          <a:bodyPr wrap="none" rtlCol="0">
            <a:spAutoFit/>
          </a:bodyPr>
          <a:lstStyle/>
          <a:p>
            <a:pPr algn="ctr"/>
            <a:r>
              <a:rPr lang="en-US" sz="1100" b="1" dirty="0" smtClean="0">
                <a:solidFill>
                  <a:schemeClr val="bg2"/>
                </a:solidFill>
              </a:rPr>
              <a:t>Bill </a:t>
            </a:r>
            <a:br>
              <a:rPr lang="en-US" sz="1100" b="1" dirty="0" smtClean="0">
                <a:solidFill>
                  <a:schemeClr val="bg2"/>
                </a:solidFill>
              </a:rPr>
            </a:br>
            <a:r>
              <a:rPr lang="en-US" sz="1100" b="1" dirty="0" smtClean="0">
                <a:solidFill>
                  <a:schemeClr val="bg2"/>
                </a:solidFill>
              </a:rPr>
              <a:t>Clinton</a:t>
            </a:r>
          </a:p>
        </p:txBody>
      </p:sp>
      <p:sp>
        <p:nvSpPr>
          <p:cNvPr id="9" name="TextBox 8"/>
          <p:cNvSpPr txBox="1"/>
          <p:nvPr/>
        </p:nvSpPr>
        <p:spPr>
          <a:xfrm>
            <a:off x="1374156" y="3026301"/>
            <a:ext cx="662361" cy="430887"/>
          </a:xfrm>
          <a:prstGeom prst="rect">
            <a:avLst/>
          </a:prstGeom>
          <a:noFill/>
        </p:spPr>
        <p:txBody>
          <a:bodyPr wrap="none" rtlCol="0">
            <a:spAutoFit/>
          </a:bodyPr>
          <a:lstStyle/>
          <a:p>
            <a:pPr algn="ctr"/>
            <a:r>
              <a:rPr lang="en-US" sz="1100" b="1" dirty="0" smtClean="0">
                <a:solidFill>
                  <a:schemeClr val="bg2"/>
                </a:solidFill>
              </a:rPr>
              <a:t>Barack</a:t>
            </a:r>
          </a:p>
          <a:p>
            <a:pPr algn="ctr"/>
            <a:r>
              <a:rPr lang="en-US" sz="1100" b="1" dirty="0" smtClean="0">
                <a:solidFill>
                  <a:schemeClr val="bg2"/>
                </a:solidFill>
              </a:rPr>
              <a:t>Obama</a:t>
            </a:r>
          </a:p>
        </p:txBody>
      </p:sp>
      <p:sp>
        <p:nvSpPr>
          <p:cNvPr id="10" name="TextBox 9"/>
          <p:cNvSpPr txBox="1"/>
          <p:nvPr/>
        </p:nvSpPr>
        <p:spPr>
          <a:xfrm>
            <a:off x="3599994" y="3009898"/>
            <a:ext cx="907621" cy="430887"/>
          </a:xfrm>
          <a:prstGeom prst="rect">
            <a:avLst/>
          </a:prstGeom>
          <a:noFill/>
        </p:spPr>
        <p:txBody>
          <a:bodyPr wrap="none" rtlCol="0">
            <a:spAutoFit/>
          </a:bodyPr>
          <a:lstStyle/>
          <a:p>
            <a:pPr algn="ctr"/>
            <a:r>
              <a:rPr lang="en-US" sz="1100" b="1" dirty="0" smtClean="0">
                <a:solidFill>
                  <a:schemeClr val="bg2"/>
                </a:solidFill>
              </a:rPr>
              <a:t>Benjamin</a:t>
            </a:r>
          </a:p>
          <a:p>
            <a:pPr algn="ctr"/>
            <a:r>
              <a:rPr lang="en-US" sz="1100" b="1" dirty="0" smtClean="0">
                <a:solidFill>
                  <a:schemeClr val="bg2"/>
                </a:solidFill>
              </a:rPr>
              <a:t>Netanyahu</a:t>
            </a:r>
          </a:p>
        </p:txBody>
      </p:sp>
      <p:sp>
        <p:nvSpPr>
          <p:cNvPr id="11" name="TextBox 10"/>
          <p:cNvSpPr txBox="1"/>
          <p:nvPr/>
        </p:nvSpPr>
        <p:spPr>
          <a:xfrm>
            <a:off x="2000557" y="2925259"/>
            <a:ext cx="952505" cy="600164"/>
          </a:xfrm>
          <a:prstGeom prst="rect">
            <a:avLst/>
          </a:prstGeom>
          <a:noFill/>
        </p:spPr>
        <p:txBody>
          <a:bodyPr wrap="none" rtlCol="0">
            <a:spAutoFit/>
          </a:bodyPr>
          <a:lstStyle/>
          <a:p>
            <a:pPr algn="ctr"/>
            <a:r>
              <a:rPr lang="en-US" sz="1100" b="1" dirty="0" smtClean="0">
                <a:solidFill>
                  <a:schemeClr val="bg2"/>
                </a:solidFill>
              </a:rPr>
              <a:t>The</a:t>
            </a:r>
          </a:p>
          <a:p>
            <a:pPr algn="ctr"/>
            <a:r>
              <a:rPr lang="en-US" sz="1100" b="1" dirty="0" smtClean="0">
                <a:solidFill>
                  <a:schemeClr val="bg2"/>
                </a:solidFill>
              </a:rPr>
              <a:t>Democratic</a:t>
            </a:r>
          </a:p>
          <a:p>
            <a:pPr algn="ctr"/>
            <a:r>
              <a:rPr lang="en-US" sz="1100" b="1" dirty="0" smtClean="0">
                <a:solidFill>
                  <a:schemeClr val="bg2"/>
                </a:solidFill>
              </a:rPr>
              <a:t>Party</a:t>
            </a:r>
          </a:p>
        </p:txBody>
      </p:sp>
      <p:sp>
        <p:nvSpPr>
          <p:cNvPr id="12" name="TextBox 11"/>
          <p:cNvSpPr txBox="1"/>
          <p:nvPr/>
        </p:nvSpPr>
        <p:spPr>
          <a:xfrm>
            <a:off x="2968653" y="3010113"/>
            <a:ext cx="577402" cy="430887"/>
          </a:xfrm>
          <a:prstGeom prst="rect">
            <a:avLst/>
          </a:prstGeom>
          <a:noFill/>
        </p:spPr>
        <p:txBody>
          <a:bodyPr wrap="none" rtlCol="0">
            <a:spAutoFit/>
          </a:bodyPr>
          <a:lstStyle/>
          <a:p>
            <a:pPr algn="ctr"/>
            <a:r>
              <a:rPr lang="en-US" sz="1100" b="1" dirty="0" smtClean="0">
                <a:solidFill>
                  <a:schemeClr val="bg2"/>
                </a:solidFill>
              </a:rPr>
              <a:t>Joe </a:t>
            </a:r>
          </a:p>
          <a:p>
            <a:pPr algn="ctr"/>
            <a:r>
              <a:rPr lang="en-US" sz="1100" b="1" dirty="0" smtClean="0">
                <a:solidFill>
                  <a:schemeClr val="bg2"/>
                </a:solidFill>
              </a:rPr>
              <a:t>Biden</a:t>
            </a:r>
          </a:p>
        </p:txBody>
      </p:sp>
    </p:spTree>
    <p:extLst>
      <p:ext uri="{BB962C8B-B14F-4D97-AF65-F5344CB8AC3E}">
        <p14:creationId xmlns:p14="http://schemas.microsoft.com/office/powerpoint/2010/main" val="295333194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Favorability – National, Ohio, and Florida</a:t>
            </a:r>
            <a:endParaRPr lang="en-US" dirty="0"/>
          </a:p>
        </p:txBody>
      </p:sp>
      <p:graphicFrame>
        <p:nvGraphicFramePr>
          <p:cNvPr id="9" name="Table Placeholder 8"/>
          <p:cNvGraphicFramePr>
            <a:graphicFrameLocks noGrp="1"/>
          </p:cNvGraphicFramePr>
          <p:nvPr>
            <p:ph type="tbl" sz="quarter" idx="13"/>
            <p:extLst>
              <p:ext uri="{D42A27DB-BD31-4B8C-83A1-F6EECF244321}">
                <p14:modId xmlns:p14="http://schemas.microsoft.com/office/powerpoint/2010/main" val="1288720583"/>
              </p:ext>
            </p:extLst>
          </p:nvPr>
        </p:nvGraphicFramePr>
        <p:xfrm>
          <a:off x="59078" y="1196939"/>
          <a:ext cx="8992456" cy="5024120"/>
        </p:xfrm>
        <a:graphic>
          <a:graphicData uri="http://schemas.openxmlformats.org/drawingml/2006/table">
            <a:tbl>
              <a:tblPr firstRow="1" bandRow="1">
                <a:tableStyleId>{5C22544A-7EE6-4342-B048-85BDC9FD1C3A}</a:tableStyleId>
              </a:tblPr>
              <a:tblGrid>
                <a:gridCol w="3429000"/>
                <a:gridCol w="1828800"/>
                <a:gridCol w="1828800"/>
                <a:gridCol w="1905856"/>
              </a:tblGrid>
              <a:tr h="599440">
                <a:tc>
                  <a:txBody>
                    <a:bodyPr/>
                    <a:lstStyle/>
                    <a:p>
                      <a:endParaRPr lang="en-US" sz="1600" dirty="0"/>
                    </a:p>
                  </a:txBody>
                  <a:tcPr/>
                </a:tc>
                <a:tc>
                  <a:txBody>
                    <a:bodyPr/>
                    <a:lstStyle/>
                    <a:p>
                      <a:pPr algn="ctr"/>
                      <a:r>
                        <a:rPr lang="en-US" sz="1600" dirty="0" smtClean="0"/>
                        <a:t>National</a:t>
                      </a:r>
                      <a:endParaRPr lang="en-US" sz="1600" dirty="0"/>
                    </a:p>
                  </a:txBody>
                  <a:tcPr anchor="ctr"/>
                </a:tc>
                <a:tc>
                  <a:txBody>
                    <a:bodyPr/>
                    <a:lstStyle/>
                    <a:p>
                      <a:pPr algn="ctr"/>
                      <a:r>
                        <a:rPr lang="en-US" sz="1600" dirty="0" smtClean="0"/>
                        <a:t>Ohio</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Florida</a:t>
                      </a:r>
                    </a:p>
                  </a:txBody>
                  <a:tcPr anchor="ctr"/>
                </a:tc>
              </a:tr>
              <a:tr h="370840">
                <a:tc>
                  <a:txBody>
                    <a:bodyPr/>
                    <a:lstStyle/>
                    <a:p>
                      <a:endParaRPr lang="en-US" sz="1600" b="1" dirty="0"/>
                    </a:p>
                  </a:txBody>
                  <a:tcPr/>
                </a:tc>
                <a:tc>
                  <a:txBody>
                    <a:bodyPr/>
                    <a:lstStyle/>
                    <a:p>
                      <a:pPr algn="ctr"/>
                      <a:r>
                        <a:rPr lang="en-US" sz="1600" b="1" baseline="0" dirty="0" err="1" smtClean="0"/>
                        <a:t>Fav</a:t>
                      </a:r>
                      <a:r>
                        <a:rPr lang="en-US" sz="1600" b="1" baseline="0" dirty="0"/>
                        <a:t> </a:t>
                      </a:r>
                      <a:r>
                        <a:rPr lang="en-US" sz="1600" b="1" baseline="0" dirty="0" smtClean="0"/>
                        <a:t>/ </a:t>
                      </a:r>
                      <a:r>
                        <a:rPr lang="en-US" sz="1600" b="1" baseline="0" dirty="0" err="1" smtClean="0"/>
                        <a:t>Unfav</a:t>
                      </a:r>
                      <a:endParaRPr lang="en-US" sz="1600" b="1" dirty="0"/>
                    </a:p>
                  </a:txBody>
                  <a:tcPr/>
                </a:tc>
                <a:tc>
                  <a:txBody>
                    <a:bodyPr/>
                    <a:lstStyle/>
                    <a:p>
                      <a:pPr algn="ctr"/>
                      <a:r>
                        <a:rPr lang="en-US" sz="1600" b="1" baseline="0" dirty="0" err="1" smtClean="0"/>
                        <a:t>Fav</a:t>
                      </a:r>
                      <a:r>
                        <a:rPr lang="en-US" sz="1600" b="1" baseline="0" dirty="0" smtClean="0"/>
                        <a:t> / </a:t>
                      </a:r>
                      <a:r>
                        <a:rPr lang="en-US" sz="1600" b="1" baseline="0" dirty="0" err="1" smtClean="0"/>
                        <a:t>Unfav</a:t>
                      </a:r>
                      <a:endParaRPr lang="en-US" sz="1600" b="1" dirty="0"/>
                    </a:p>
                  </a:txBody>
                  <a:tcPr/>
                </a:tc>
                <a:tc>
                  <a:txBody>
                    <a:bodyPr/>
                    <a:lstStyle/>
                    <a:p>
                      <a:pPr algn="ctr"/>
                      <a:r>
                        <a:rPr lang="en-US" sz="1600" b="1" baseline="0" dirty="0" err="1" smtClean="0"/>
                        <a:t>Fav</a:t>
                      </a:r>
                      <a:r>
                        <a:rPr lang="en-US" sz="1600" b="1" baseline="0" dirty="0" smtClean="0"/>
                        <a:t> / </a:t>
                      </a:r>
                      <a:r>
                        <a:rPr lang="en-US" sz="1600" b="1" baseline="0" dirty="0" err="1" smtClean="0"/>
                        <a:t>Unfav</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mn-lt"/>
                          <a:ea typeface="+mn-ea"/>
                          <a:cs typeface="+mn-cs"/>
                        </a:rPr>
                        <a:t>Barack Obama </a:t>
                      </a:r>
                    </a:p>
                  </a:txBody>
                  <a:tcPr/>
                </a:tc>
                <a:tc>
                  <a:txBody>
                    <a:bodyPr/>
                    <a:lstStyle/>
                    <a:p>
                      <a:pPr algn="ctr"/>
                      <a:r>
                        <a:rPr lang="en-US" sz="1600" b="1" dirty="0" smtClean="0"/>
                        <a:t>61 / 31</a:t>
                      </a:r>
                      <a:endParaRPr lang="en-US" sz="1600" b="1" dirty="0"/>
                    </a:p>
                  </a:txBody>
                  <a:tcPr/>
                </a:tc>
                <a:tc>
                  <a:txBody>
                    <a:bodyPr/>
                    <a:lstStyle/>
                    <a:p>
                      <a:pPr algn="ctr"/>
                      <a:r>
                        <a:rPr lang="en-US" sz="1600" b="1" dirty="0" smtClean="0"/>
                        <a:t>68 / 27</a:t>
                      </a:r>
                      <a:endParaRPr lang="en-US" sz="1600" b="1" dirty="0"/>
                    </a:p>
                  </a:txBody>
                  <a:tcPr/>
                </a:tc>
                <a:tc>
                  <a:txBody>
                    <a:bodyPr/>
                    <a:lstStyle/>
                    <a:p>
                      <a:pPr algn="ctr"/>
                      <a:r>
                        <a:rPr lang="en-US" sz="1600" b="1" dirty="0" smtClean="0"/>
                        <a:t>66 / 29</a:t>
                      </a:r>
                      <a:endParaRPr lang="en-US" sz="1600" b="1" dirty="0"/>
                    </a:p>
                  </a:txBody>
                  <a:tcPr/>
                </a:tc>
              </a:tr>
              <a:tr h="370840">
                <a:tc>
                  <a:txBody>
                    <a:bodyPr/>
                    <a:lstStyle/>
                    <a:p>
                      <a:r>
                        <a:rPr lang="en-US" sz="1600" b="1" dirty="0" smtClean="0"/>
                        <a:t>Mitt Romney</a:t>
                      </a:r>
                      <a:endParaRPr lang="en-US" sz="1600" b="1" dirty="0"/>
                    </a:p>
                  </a:txBody>
                  <a:tcPr/>
                </a:tc>
                <a:tc>
                  <a:txBody>
                    <a:bodyPr/>
                    <a:lstStyle/>
                    <a:p>
                      <a:pPr algn="ctr"/>
                      <a:r>
                        <a:rPr lang="en-US" sz="1600" b="1" dirty="0" smtClean="0"/>
                        <a:t>29 / 62</a:t>
                      </a:r>
                      <a:endParaRPr lang="en-US" sz="1600" b="1" dirty="0"/>
                    </a:p>
                  </a:txBody>
                  <a:tcPr/>
                </a:tc>
                <a:tc>
                  <a:txBody>
                    <a:bodyPr/>
                    <a:lstStyle/>
                    <a:p>
                      <a:pPr algn="ctr"/>
                      <a:r>
                        <a:rPr lang="en-US" sz="1600" b="1" dirty="0" smtClean="0"/>
                        <a:t>30</a:t>
                      </a:r>
                      <a:r>
                        <a:rPr lang="en-US" sz="1600" b="1" baseline="0" dirty="0" smtClean="0"/>
                        <a:t> / 60</a:t>
                      </a:r>
                      <a:endParaRPr lang="en-US" sz="1600" b="1" dirty="0"/>
                    </a:p>
                  </a:txBody>
                  <a:tcPr/>
                </a:tc>
                <a:tc>
                  <a:txBody>
                    <a:bodyPr/>
                    <a:lstStyle/>
                    <a:p>
                      <a:pPr algn="ctr"/>
                      <a:r>
                        <a:rPr lang="en-US" sz="1600" b="1" dirty="0" smtClean="0"/>
                        <a:t>30 / 60</a:t>
                      </a:r>
                      <a:endParaRPr lang="en-US" sz="1600" b="1" dirty="0"/>
                    </a:p>
                  </a:txBody>
                  <a:tcPr/>
                </a:tc>
              </a:tr>
              <a:tr h="345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The Democratic Party</a:t>
                      </a:r>
                      <a:endParaRPr lang="en-US" sz="1600" b="1" dirty="0"/>
                    </a:p>
                  </a:txBody>
                  <a:tcPr/>
                </a:tc>
                <a:tc>
                  <a:txBody>
                    <a:bodyPr/>
                    <a:lstStyle/>
                    <a:p>
                      <a:pPr algn="ctr"/>
                      <a:r>
                        <a:rPr lang="en-US" sz="1600" b="1" dirty="0" smtClean="0"/>
                        <a:t>54 / 33</a:t>
                      </a:r>
                      <a:endParaRPr lang="en-US" sz="1600" b="1" dirty="0"/>
                    </a:p>
                  </a:txBody>
                  <a:tcPr/>
                </a:tc>
                <a:tc>
                  <a:txBody>
                    <a:bodyPr/>
                    <a:lstStyle/>
                    <a:p>
                      <a:pPr algn="ctr"/>
                      <a:r>
                        <a:rPr lang="en-US" sz="1600" b="1" dirty="0" smtClean="0"/>
                        <a:t>61</a:t>
                      </a:r>
                      <a:r>
                        <a:rPr lang="en-US" sz="1600" b="1" baseline="0" dirty="0" smtClean="0"/>
                        <a:t> / 26</a:t>
                      </a:r>
                      <a:endParaRPr lang="en-US" sz="1600" b="1" dirty="0"/>
                    </a:p>
                  </a:txBody>
                  <a:tcPr/>
                </a:tc>
                <a:tc>
                  <a:txBody>
                    <a:bodyPr/>
                    <a:lstStyle/>
                    <a:p>
                      <a:pPr algn="ctr"/>
                      <a:r>
                        <a:rPr lang="en-US" sz="1600" b="1" dirty="0" smtClean="0"/>
                        <a:t>59 / 28</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The Republican Party </a:t>
                      </a:r>
                      <a:endParaRPr lang="en-US" sz="1600" b="1" dirty="0"/>
                    </a:p>
                  </a:txBody>
                  <a:tcPr/>
                </a:tc>
                <a:tc>
                  <a:txBody>
                    <a:bodyPr/>
                    <a:lstStyle/>
                    <a:p>
                      <a:pPr algn="ctr"/>
                      <a:r>
                        <a:rPr lang="en-US" sz="1600" b="1" dirty="0" smtClean="0"/>
                        <a:t>26 / 64</a:t>
                      </a:r>
                      <a:endParaRPr lang="en-US" sz="1600" b="1" dirty="0"/>
                    </a:p>
                  </a:txBody>
                  <a:tcPr/>
                </a:tc>
                <a:tc>
                  <a:txBody>
                    <a:bodyPr/>
                    <a:lstStyle/>
                    <a:p>
                      <a:pPr algn="ctr"/>
                      <a:r>
                        <a:rPr lang="en-US" sz="1600" b="1" dirty="0" smtClean="0"/>
                        <a:t>24 / 64</a:t>
                      </a:r>
                      <a:endParaRPr lang="en-US" sz="1600" b="1" dirty="0"/>
                    </a:p>
                  </a:txBody>
                  <a:tcPr/>
                </a:tc>
                <a:tc>
                  <a:txBody>
                    <a:bodyPr/>
                    <a:lstStyle/>
                    <a:p>
                      <a:pPr algn="ctr"/>
                      <a:r>
                        <a:rPr lang="en-US" sz="1600" b="1" dirty="0" smtClean="0"/>
                        <a:t>24 / 63</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Sherrod Brown</a:t>
                      </a:r>
                      <a:endParaRPr lang="en-US" sz="1600" b="1" dirty="0"/>
                    </a:p>
                  </a:txBody>
                  <a:tcPr/>
                </a:tc>
                <a:tc>
                  <a:txBody>
                    <a:bodyPr/>
                    <a:lstStyle/>
                    <a:p>
                      <a:pPr algn="ctr"/>
                      <a:r>
                        <a:rPr lang="en-US" sz="1600" b="1" dirty="0" smtClean="0"/>
                        <a:t>--</a:t>
                      </a:r>
                      <a:endParaRPr lang="en-US" sz="1600" b="1" dirty="0"/>
                    </a:p>
                  </a:txBody>
                  <a:tcPr/>
                </a:tc>
                <a:tc>
                  <a:txBody>
                    <a:bodyPr/>
                    <a:lstStyle/>
                    <a:p>
                      <a:pPr algn="ctr"/>
                      <a:r>
                        <a:rPr lang="en-US" sz="1600" b="1" dirty="0" smtClean="0"/>
                        <a:t>62 / 25</a:t>
                      </a:r>
                      <a:endParaRPr lang="en-US" sz="1600" b="1" dirty="0"/>
                    </a:p>
                  </a:txBody>
                  <a:tcPr/>
                </a:tc>
                <a:tc>
                  <a:txBody>
                    <a:bodyPr/>
                    <a:lstStyle/>
                    <a:p>
                      <a:pPr algn="ctr"/>
                      <a:r>
                        <a:rPr lang="en-US" sz="1600" b="1" dirty="0" smtClean="0"/>
                        <a:t>--</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Josh Mandel</a:t>
                      </a:r>
                      <a:endParaRPr lang="en-US" sz="1600" b="1" dirty="0"/>
                    </a:p>
                  </a:txBody>
                  <a:tcPr/>
                </a:tc>
                <a:tc>
                  <a:txBody>
                    <a:bodyPr/>
                    <a:lstStyle/>
                    <a:p>
                      <a:pPr algn="ctr"/>
                      <a:r>
                        <a:rPr lang="en-US" sz="1600" b="1" dirty="0" smtClean="0"/>
                        <a:t>--</a:t>
                      </a:r>
                      <a:endParaRPr lang="en-US" sz="1600" b="1" dirty="0"/>
                    </a:p>
                  </a:txBody>
                  <a:tcPr/>
                </a:tc>
                <a:tc>
                  <a:txBody>
                    <a:bodyPr/>
                    <a:lstStyle/>
                    <a:p>
                      <a:pPr algn="ctr"/>
                      <a:r>
                        <a:rPr lang="en-US" sz="1600" b="1" dirty="0" smtClean="0"/>
                        <a:t>22 / 68</a:t>
                      </a:r>
                      <a:endParaRPr lang="en-US" sz="1600" b="1" dirty="0"/>
                    </a:p>
                  </a:txBody>
                  <a:tcPr/>
                </a:tc>
                <a:tc>
                  <a:txBody>
                    <a:bodyPr/>
                    <a:lstStyle/>
                    <a:p>
                      <a:pPr algn="ctr"/>
                      <a:r>
                        <a:rPr lang="en-US" sz="1600" b="1" dirty="0" smtClean="0"/>
                        <a:t>--</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a:p>
                  </a:txBody>
                  <a:tcPr/>
                </a:tc>
                <a:tc>
                  <a:txBody>
                    <a:bodyPr/>
                    <a:lstStyle/>
                    <a:p>
                      <a:pPr algn="ctr"/>
                      <a:endParaRPr lang="en-US" sz="1600" b="1" dirty="0"/>
                    </a:p>
                  </a:txBody>
                  <a:tcPr/>
                </a:tc>
                <a:tc>
                  <a:txBody>
                    <a:bodyPr/>
                    <a:lstStyle/>
                    <a:p>
                      <a:pPr algn="ctr"/>
                      <a:endParaRPr lang="en-US" sz="1600" b="1" dirty="0"/>
                    </a:p>
                  </a:txBody>
                  <a:tcPr/>
                </a:tc>
                <a:tc>
                  <a:txBody>
                    <a:bodyPr/>
                    <a:lstStyle/>
                    <a:p>
                      <a:pPr algn="ct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Bill Nelson </a:t>
                      </a:r>
                      <a:endParaRPr lang="en-US" sz="1600" b="1" dirty="0"/>
                    </a:p>
                  </a:txBody>
                  <a:tcPr/>
                </a:tc>
                <a:tc>
                  <a:txBody>
                    <a:bodyPr/>
                    <a:lstStyle/>
                    <a:p>
                      <a:pPr algn="ctr"/>
                      <a:r>
                        <a:rPr lang="en-US" sz="1600" b="1" dirty="0" smtClean="0"/>
                        <a:t>--</a:t>
                      </a:r>
                      <a:endParaRPr lang="en-US" sz="1600" b="1" dirty="0"/>
                    </a:p>
                  </a:txBody>
                  <a:tcPr/>
                </a:tc>
                <a:tc>
                  <a:txBody>
                    <a:bodyPr/>
                    <a:lstStyle/>
                    <a:p>
                      <a:pPr algn="ctr"/>
                      <a:r>
                        <a:rPr lang="en-US" sz="1600" b="1" dirty="0" smtClean="0"/>
                        <a:t>--</a:t>
                      </a:r>
                    </a:p>
                  </a:txBody>
                  <a:tcPr/>
                </a:tc>
                <a:tc>
                  <a:txBody>
                    <a:bodyPr/>
                    <a:lstStyle/>
                    <a:p>
                      <a:pPr algn="ctr"/>
                      <a:r>
                        <a:rPr lang="en-US" sz="1600" b="1" dirty="0" smtClean="0"/>
                        <a:t>53 / 23</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Connie Mack</a:t>
                      </a:r>
                      <a:endParaRPr lang="en-US" sz="1600" b="1" dirty="0"/>
                    </a:p>
                  </a:txBody>
                  <a:tcPr/>
                </a:tc>
                <a:tc>
                  <a:txBody>
                    <a:bodyPr/>
                    <a:lstStyle/>
                    <a:p>
                      <a:pPr algn="ctr"/>
                      <a:r>
                        <a:rPr lang="en-US" sz="1600" b="1" dirty="0" smtClean="0"/>
                        <a:t>--</a:t>
                      </a:r>
                      <a:endParaRPr lang="en-US" sz="1600" b="1" dirty="0"/>
                    </a:p>
                  </a:txBody>
                  <a:tcPr/>
                </a:tc>
                <a:tc>
                  <a:txBody>
                    <a:bodyPr/>
                    <a:lstStyle/>
                    <a:p>
                      <a:pPr algn="ctr"/>
                      <a:r>
                        <a:rPr lang="en-US" sz="1600" b="1" dirty="0" smtClean="0"/>
                        <a:t>--</a:t>
                      </a:r>
                      <a:endParaRPr lang="en-US" sz="1600" b="1" dirty="0"/>
                    </a:p>
                  </a:txBody>
                  <a:tcPr/>
                </a:tc>
                <a:tc>
                  <a:txBody>
                    <a:bodyPr/>
                    <a:lstStyle/>
                    <a:p>
                      <a:pPr algn="ctr"/>
                      <a:r>
                        <a:rPr lang="en-US" sz="1600" b="1" dirty="0" smtClean="0"/>
                        <a:t>14 / 59</a:t>
                      </a:r>
                      <a:endParaRPr lang="en-US" sz="16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Debbie Wasserman</a:t>
                      </a:r>
                      <a:r>
                        <a:rPr lang="en-US" sz="1600" b="1" baseline="0" dirty="0" smtClean="0"/>
                        <a:t> Schultz</a:t>
                      </a:r>
                      <a:endParaRPr lang="en-US" sz="1600" b="1" dirty="0" smtClean="0"/>
                    </a:p>
                  </a:txBody>
                  <a:tcPr/>
                </a:tc>
                <a:tc>
                  <a:txBody>
                    <a:bodyPr/>
                    <a:lstStyle/>
                    <a:p>
                      <a:pPr algn="ctr"/>
                      <a:r>
                        <a:rPr lang="en-US" sz="1600" b="1" dirty="0" smtClean="0"/>
                        <a:t>--</a:t>
                      </a:r>
                      <a:endParaRPr lang="en-US" sz="1600" b="1" dirty="0"/>
                    </a:p>
                  </a:txBody>
                  <a:tcPr/>
                </a:tc>
                <a:tc>
                  <a:txBody>
                    <a:bodyPr/>
                    <a:lstStyle/>
                    <a:p>
                      <a:pPr algn="ctr"/>
                      <a:r>
                        <a:rPr lang="en-US" sz="1600" b="1" smtClean="0"/>
                        <a:t>--</a:t>
                      </a:r>
                      <a:endParaRPr lang="en-US" sz="1600" b="1" dirty="0"/>
                    </a:p>
                  </a:txBody>
                  <a:tcPr/>
                </a:tc>
                <a:tc>
                  <a:txBody>
                    <a:bodyPr/>
                    <a:lstStyle/>
                    <a:p>
                      <a:pPr algn="ctr"/>
                      <a:r>
                        <a:rPr lang="en-US" sz="1600" b="1" smtClean="0"/>
                        <a:t>46 </a:t>
                      </a:r>
                      <a:r>
                        <a:rPr lang="en-US" sz="1600" b="1" dirty="0" smtClean="0"/>
                        <a:t>/ 28</a:t>
                      </a:r>
                      <a:endParaRPr lang="en-US" sz="1600" b="1" dirty="0"/>
                    </a:p>
                  </a:txBody>
                  <a:tcPr/>
                </a:tc>
              </a:tr>
            </a:tbl>
          </a:graphicData>
        </a:graphic>
      </p:graphicFrame>
      <p:sp>
        <p:nvSpPr>
          <p:cNvPr id="5" name="Slide Number Placeholder 4"/>
          <p:cNvSpPr>
            <a:spLocks noGrp="1"/>
          </p:cNvSpPr>
          <p:nvPr>
            <p:ph type="sldNum" sz="quarter" idx="14"/>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21</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95208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5"/>
          <p:cNvGraphicFramePr>
            <a:graphicFrameLocks/>
          </p:cNvGraphicFramePr>
          <p:nvPr>
            <p:extLst>
              <p:ext uri="{D42A27DB-BD31-4B8C-83A1-F6EECF244321}">
                <p14:modId xmlns:p14="http://schemas.microsoft.com/office/powerpoint/2010/main" val="3963031898"/>
              </p:ext>
            </p:extLst>
          </p:nvPr>
        </p:nvGraphicFramePr>
        <p:xfrm>
          <a:off x="0" y="1142999"/>
          <a:ext cx="9144000" cy="491071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8" name="Chart Placeholder 5"/>
          <p:cNvGraphicFramePr>
            <a:graphicFrameLocks/>
          </p:cNvGraphicFramePr>
          <p:nvPr>
            <p:extLst>
              <p:ext uri="{D42A27DB-BD31-4B8C-83A1-F6EECF244321}">
                <p14:modId xmlns:p14="http://schemas.microsoft.com/office/powerpoint/2010/main" val="635859292"/>
              </p:ext>
            </p:extLst>
          </p:nvPr>
        </p:nvGraphicFramePr>
        <p:xfrm>
          <a:off x="0" y="1142999"/>
          <a:ext cx="9144000" cy="4910717"/>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lstStyle/>
          <a:p>
            <a:r>
              <a:rPr lang="en-US" dirty="0" smtClean="0"/>
              <a:t>Obama vs. Romney on Issues Facing Our Country</a:t>
            </a:r>
            <a:br>
              <a:rPr lang="en-US" dirty="0" smtClean="0"/>
            </a:br>
            <a:r>
              <a:rPr lang="en-US" dirty="0" smtClean="0"/>
              <a:t>National</a:t>
            </a:r>
            <a:endParaRPr lang="en-US" dirty="0"/>
          </a:p>
        </p:txBody>
      </p:sp>
      <p:sp>
        <p:nvSpPr>
          <p:cNvPr id="3" name="Text Placeholder 2"/>
          <p:cNvSpPr>
            <a:spLocks noGrp="1"/>
          </p:cNvSpPr>
          <p:nvPr>
            <p:ph type="body" sz="quarter" idx="12"/>
          </p:nvPr>
        </p:nvSpPr>
        <p:spPr>
          <a:xfrm>
            <a:off x="-7508" y="990599"/>
            <a:ext cx="8991600" cy="304800"/>
          </a:xfrm>
        </p:spPr>
        <p:txBody>
          <a:bodyPr>
            <a:normAutofit fontScale="85000" lnSpcReduction="10000"/>
          </a:bodyPr>
          <a:lstStyle/>
          <a:p>
            <a:r>
              <a:rPr lang="en-US" dirty="0"/>
              <a:t>Do you think Democrat </a:t>
            </a:r>
            <a:r>
              <a:rPr lang="en-US" dirty="0" smtClean="0"/>
              <a:t>Barack Obama or </a:t>
            </a:r>
            <a:r>
              <a:rPr lang="en-US" dirty="0"/>
              <a:t>Republican </a:t>
            </a:r>
            <a:r>
              <a:rPr lang="en-US" dirty="0" smtClean="0"/>
              <a:t>Mitt Romney would </a:t>
            </a:r>
            <a:r>
              <a:rPr lang="en-US" dirty="0"/>
              <a:t>do a better job on this issue?</a:t>
            </a:r>
          </a:p>
          <a:p>
            <a:endParaRPr lang="en-US" dirty="0"/>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22</a:t>
            </a:fld>
            <a:endParaRPr lang="en-US" dirty="0">
              <a:solidFill>
                <a:prstClr val="white"/>
              </a:solidFill>
              <a:effectLst>
                <a:outerShdw blurRad="50800" dist="38100" algn="l" rotWithShape="0">
                  <a:srgbClr val="006600">
                    <a:alpha val="80000"/>
                  </a:srgbClr>
                </a:outerShdw>
              </a:effectLst>
            </a:endParaRPr>
          </a:p>
        </p:txBody>
      </p:sp>
      <p:grpSp>
        <p:nvGrpSpPr>
          <p:cNvPr id="9" name="Group 8"/>
          <p:cNvGrpSpPr/>
          <p:nvPr/>
        </p:nvGrpSpPr>
        <p:grpSpPr>
          <a:xfrm>
            <a:off x="154955" y="6089917"/>
            <a:ext cx="1843900" cy="323165"/>
            <a:chOff x="554102" y="-2049605"/>
            <a:chExt cx="1843900" cy="318676"/>
          </a:xfrm>
        </p:grpSpPr>
        <p:sp>
          <p:nvSpPr>
            <p:cNvPr id="10" name="TextBox 8"/>
            <p:cNvSpPr txBox="1"/>
            <p:nvPr/>
          </p:nvSpPr>
          <p:spPr>
            <a:xfrm>
              <a:off x="619951" y="-2049605"/>
              <a:ext cx="1778051" cy="318676"/>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dirty="0" smtClean="0"/>
                <a:t>Obama total better</a:t>
              </a:r>
              <a:endParaRPr lang="en-US" sz="1500" dirty="0"/>
            </a:p>
          </p:txBody>
        </p:sp>
        <p:sp>
          <p:nvSpPr>
            <p:cNvPr id="11" name="Rectangle 10"/>
            <p:cNvSpPr/>
            <p:nvPr/>
          </p:nvSpPr>
          <p:spPr>
            <a:xfrm>
              <a:off x="554102" y="-1935305"/>
              <a:ext cx="114300" cy="114300"/>
            </a:xfrm>
            <a:prstGeom prst="rect">
              <a:avLst/>
            </a:prstGeom>
            <a:solidFill>
              <a:schemeClr val="accent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500"/>
            </a:p>
          </p:txBody>
        </p:sp>
      </p:grpSp>
      <p:grpSp>
        <p:nvGrpSpPr>
          <p:cNvPr id="18" name="Group 17"/>
          <p:cNvGrpSpPr/>
          <p:nvPr/>
        </p:nvGrpSpPr>
        <p:grpSpPr>
          <a:xfrm>
            <a:off x="2166409" y="5842093"/>
            <a:ext cx="2037864" cy="282769"/>
            <a:chOff x="-2646298" y="-2049605"/>
            <a:chExt cx="2037864" cy="318676"/>
          </a:xfrm>
        </p:grpSpPr>
        <p:sp>
          <p:nvSpPr>
            <p:cNvPr id="19" name="TextBox 11"/>
            <p:cNvSpPr txBox="1"/>
            <p:nvPr/>
          </p:nvSpPr>
          <p:spPr>
            <a:xfrm>
              <a:off x="-2580449" y="-2049605"/>
              <a:ext cx="1972015" cy="318676"/>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dirty="0" smtClean="0"/>
                <a:t>Romney much better</a:t>
              </a:r>
              <a:endParaRPr lang="en-US" sz="1500" dirty="0"/>
            </a:p>
          </p:txBody>
        </p:sp>
        <p:sp>
          <p:nvSpPr>
            <p:cNvPr id="20" name="Rectangle 19"/>
            <p:cNvSpPr/>
            <p:nvPr/>
          </p:nvSpPr>
          <p:spPr>
            <a:xfrm>
              <a:off x="-2646298" y="-1935305"/>
              <a:ext cx="114300" cy="114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500"/>
            </a:p>
          </p:txBody>
        </p:sp>
      </p:grpSp>
      <p:grpSp>
        <p:nvGrpSpPr>
          <p:cNvPr id="21" name="Group 20"/>
          <p:cNvGrpSpPr/>
          <p:nvPr/>
        </p:nvGrpSpPr>
        <p:grpSpPr>
          <a:xfrm>
            <a:off x="158642" y="5821896"/>
            <a:ext cx="1951302" cy="323165"/>
            <a:chOff x="554102" y="-2049605"/>
            <a:chExt cx="1951302" cy="318676"/>
          </a:xfrm>
        </p:grpSpPr>
        <p:sp>
          <p:nvSpPr>
            <p:cNvPr id="22" name="TextBox 8"/>
            <p:cNvSpPr txBox="1"/>
            <p:nvPr/>
          </p:nvSpPr>
          <p:spPr>
            <a:xfrm>
              <a:off x="619951" y="-2049605"/>
              <a:ext cx="1885453" cy="318676"/>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dirty="0" smtClean="0"/>
                <a:t>Obama much better</a:t>
              </a:r>
              <a:endParaRPr lang="en-US" sz="1500" dirty="0"/>
            </a:p>
          </p:txBody>
        </p:sp>
        <p:sp>
          <p:nvSpPr>
            <p:cNvPr id="23" name="Rectangle 22"/>
            <p:cNvSpPr/>
            <p:nvPr/>
          </p:nvSpPr>
          <p:spPr>
            <a:xfrm>
              <a:off x="554102" y="-1935305"/>
              <a:ext cx="114300" cy="114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500"/>
            </a:p>
          </p:txBody>
        </p:sp>
      </p:grpSp>
      <p:grpSp>
        <p:nvGrpSpPr>
          <p:cNvPr id="24" name="Group 23"/>
          <p:cNvGrpSpPr/>
          <p:nvPr/>
        </p:nvGrpSpPr>
        <p:grpSpPr>
          <a:xfrm>
            <a:off x="2166409" y="6089917"/>
            <a:ext cx="1930462" cy="323165"/>
            <a:chOff x="554102" y="-2049605"/>
            <a:chExt cx="1930462" cy="318676"/>
          </a:xfrm>
        </p:grpSpPr>
        <p:sp>
          <p:nvSpPr>
            <p:cNvPr id="25" name="TextBox 8"/>
            <p:cNvSpPr txBox="1"/>
            <p:nvPr/>
          </p:nvSpPr>
          <p:spPr>
            <a:xfrm>
              <a:off x="619951" y="-2049605"/>
              <a:ext cx="1864613" cy="318676"/>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dirty="0" smtClean="0"/>
                <a:t>Romney total better</a:t>
              </a:r>
              <a:endParaRPr lang="en-US" sz="1500" dirty="0"/>
            </a:p>
          </p:txBody>
        </p:sp>
        <p:sp>
          <p:nvSpPr>
            <p:cNvPr id="26" name="Rectangle 25"/>
            <p:cNvSpPr/>
            <p:nvPr/>
          </p:nvSpPr>
          <p:spPr>
            <a:xfrm>
              <a:off x="554102" y="-1935305"/>
              <a:ext cx="114300" cy="1143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500"/>
            </a:p>
          </p:txBody>
        </p:sp>
      </p:grpSp>
    </p:spTree>
    <p:extLst>
      <p:ext uri="{BB962C8B-B14F-4D97-AF65-F5344CB8AC3E}">
        <p14:creationId xmlns:p14="http://schemas.microsoft.com/office/powerpoint/2010/main" val="67905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7"/>
          <p:cNvGraphicFramePr>
            <a:graphicFrameLocks noGrp="1"/>
          </p:cNvGraphicFramePr>
          <p:nvPr>
            <p:ph type="chart" sz="quarter" idx="11"/>
            <p:extLst>
              <p:ext uri="{D42A27DB-BD31-4B8C-83A1-F6EECF244321}">
                <p14:modId xmlns:p14="http://schemas.microsoft.com/office/powerpoint/2010/main" val="4086315191"/>
              </p:ext>
            </p:extLst>
          </p:nvPr>
        </p:nvGraphicFramePr>
        <p:xfrm>
          <a:off x="76200" y="1371600"/>
          <a:ext cx="8991600" cy="4953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Placeholder 7"/>
          <p:cNvGraphicFramePr>
            <a:graphicFrameLocks/>
          </p:cNvGraphicFramePr>
          <p:nvPr>
            <p:extLst>
              <p:ext uri="{D42A27DB-BD31-4B8C-83A1-F6EECF244321}">
                <p14:modId xmlns:p14="http://schemas.microsoft.com/office/powerpoint/2010/main" val="1479275572"/>
              </p:ext>
            </p:extLst>
          </p:nvPr>
        </p:nvGraphicFramePr>
        <p:xfrm>
          <a:off x="76200" y="1371600"/>
          <a:ext cx="8991600" cy="4953000"/>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lstStyle/>
          <a:p>
            <a:r>
              <a:rPr lang="en-US" dirty="0" smtClean="0"/>
              <a:t>Brown </a:t>
            </a:r>
            <a:r>
              <a:rPr lang="en-US" dirty="0"/>
              <a:t>vs. </a:t>
            </a:r>
            <a:r>
              <a:rPr lang="en-US" dirty="0" smtClean="0"/>
              <a:t>Mandel </a:t>
            </a:r>
            <a:r>
              <a:rPr lang="en-US" dirty="0"/>
              <a:t>on Issues Facing Our </a:t>
            </a:r>
            <a:r>
              <a:rPr lang="en-US" dirty="0" smtClean="0"/>
              <a:t>Country</a:t>
            </a:r>
            <a:br>
              <a:rPr lang="en-US" dirty="0" smtClean="0"/>
            </a:br>
            <a:r>
              <a:rPr lang="en-US" dirty="0" smtClean="0"/>
              <a:t>Ohio</a:t>
            </a:r>
            <a:endParaRPr lang="en-US" dirty="0"/>
          </a:p>
        </p:txBody>
      </p:sp>
      <p:sp>
        <p:nvSpPr>
          <p:cNvPr id="3" name="Text Placeholder 2"/>
          <p:cNvSpPr>
            <a:spLocks noGrp="1"/>
          </p:cNvSpPr>
          <p:nvPr>
            <p:ph type="body" sz="quarter" idx="12"/>
          </p:nvPr>
        </p:nvSpPr>
        <p:spPr/>
        <p:txBody>
          <a:bodyPr>
            <a:normAutofit fontScale="85000" lnSpcReduction="10000"/>
          </a:bodyPr>
          <a:lstStyle/>
          <a:p>
            <a:r>
              <a:rPr lang="en-US" dirty="0"/>
              <a:t>D</a:t>
            </a:r>
            <a:r>
              <a:rPr lang="en-US" dirty="0" smtClean="0"/>
              <a:t>o </a:t>
            </a:r>
            <a:r>
              <a:rPr lang="en-US" dirty="0"/>
              <a:t>you think </a:t>
            </a:r>
            <a:r>
              <a:rPr lang="en-US" dirty="0" smtClean="0"/>
              <a:t>Democrat Sherrod Brown or </a:t>
            </a:r>
            <a:r>
              <a:rPr lang="en-US" dirty="0"/>
              <a:t>Republican </a:t>
            </a:r>
            <a:r>
              <a:rPr lang="en-US" dirty="0" smtClean="0"/>
              <a:t>Josh Mandel would </a:t>
            </a:r>
            <a:r>
              <a:rPr lang="en-US" dirty="0"/>
              <a:t>do a better job on this </a:t>
            </a:r>
            <a:r>
              <a:rPr lang="en-US" dirty="0" smtClean="0"/>
              <a:t>issue</a:t>
            </a:r>
            <a:r>
              <a:rPr lang="en-US" dirty="0"/>
              <a:t>?</a:t>
            </a:r>
          </a:p>
        </p:txBody>
      </p:sp>
      <p:sp>
        <p:nvSpPr>
          <p:cNvPr id="5" name="Slide Number Placeholder 4"/>
          <p:cNvSpPr>
            <a:spLocks noGrp="1"/>
          </p:cNvSpPr>
          <p:nvPr>
            <p:ph type="sldNum" sz="quarter" idx="13"/>
          </p:nvPr>
        </p:nvSpPr>
        <p:spPr/>
        <p:txBody>
          <a:bodyPr/>
          <a:lstStyle/>
          <a:p>
            <a:pPr>
              <a:defRPr/>
            </a:pPr>
            <a:fld id="{6E70C5E3-662E-46A6-A9D4-50485B1FBAD6}" type="slidenum">
              <a:rPr lang="en-US" smtClean="0">
                <a:solidFill>
                  <a:prstClr val="white"/>
                </a:solidFill>
                <a:effectLst>
                  <a:outerShdw blurRad="50800" dist="38100" algn="l" rotWithShape="0">
                    <a:srgbClr val="006600">
                      <a:alpha val="80000"/>
                    </a:srgbClr>
                  </a:outerShdw>
                </a:effectLst>
              </a:rPr>
              <a:pPr>
                <a:defRPr/>
              </a:pPr>
              <a:t>23</a:t>
            </a:fld>
            <a:endParaRPr lang="en-US" dirty="0">
              <a:solidFill>
                <a:prstClr val="white"/>
              </a:solidFill>
              <a:effectLst>
                <a:outerShdw blurRad="50800" dist="38100" algn="l" rotWithShape="0">
                  <a:srgbClr val="006600">
                    <a:alpha val="80000"/>
                  </a:srgbClr>
                </a:outerShdw>
              </a:effectLst>
            </a:endParaRPr>
          </a:p>
        </p:txBody>
      </p:sp>
      <p:grpSp>
        <p:nvGrpSpPr>
          <p:cNvPr id="7" name="Group 6"/>
          <p:cNvGrpSpPr/>
          <p:nvPr/>
        </p:nvGrpSpPr>
        <p:grpSpPr>
          <a:xfrm>
            <a:off x="48643" y="5795604"/>
            <a:ext cx="2303962" cy="338554"/>
            <a:chOff x="848551" y="1828800"/>
            <a:chExt cx="2303962" cy="338554"/>
          </a:xfrm>
        </p:grpSpPr>
        <p:sp>
          <p:nvSpPr>
            <p:cNvPr id="9" name="TextBox 8"/>
            <p:cNvSpPr txBox="1"/>
            <p:nvPr/>
          </p:nvSpPr>
          <p:spPr>
            <a:xfrm>
              <a:off x="914400" y="1828800"/>
              <a:ext cx="2238113" cy="338554"/>
            </a:xfrm>
            <a:prstGeom prst="rect">
              <a:avLst/>
            </a:prstGeom>
            <a:noFill/>
          </p:spPr>
          <p:txBody>
            <a:bodyPr wrap="none" rtlCol="0">
              <a:spAutoFit/>
            </a:bodyPr>
            <a:lstStyle/>
            <a:p>
              <a:r>
                <a:rPr lang="en-US" sz="1600" dirty="0" smtClean="0"/>
                <a:t>Brown much better job</a:t>
              </a:r>
              <a:endParaRPr lang="en-US" sz="1600" dirty="0"/>
            </a:p>
          </p:txBody>
        </p:sp>
        <p:sp>
          <p:nvSpPr>
            <p:cNvPr id="10" name="Rectangle 9"/>
            <p:cNvSpPr/>
            <p:nvPr/>
          </p:nvSpPr>
          <p:spPr>
            <a:xfrm>
              <a:off x="848551" y="1943100"/>
              <a:ext cx="114300" cy="114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2352605" y="5795604"/>
            <a:ext cx="2395333" cy="338554"/>
            <a:chOff x="848551" y="1828800"/>
            <a:chExt cx="2395333" cy="338554"/>
          </a:xfrm>
        </p:grpSpPr>
        <p:sp>
          <p:nvSpPr>
            <p:cNvPr id="12" name="TextBox 11"/>
            <p:cNvSpPr txBox="1"/>
            <p:nvPr/>
          </p:nvSpPr>
          <p:spPr>
            <a:xfrm>
              <a:off x="914400" y="1828800"/>
              <a:ext cx="2329484" cy="338554"/>
            </a:xfrm>
            <a:prstGeom prst="rect">
              <a:avLst/>
            </a:prstGeom>
            <a:noFill/>
          </p:spPr>
          <p:txBody>
            <a:bodyPr wrap="none" rtlCol="0">
              <a:spAutoFit/>
            </a:bodyPr>
            <a:lstStyle/>
            <a:p>
              <a:r>
                <a:rPr lang="en-US" sz="1600" dirty="0" smtClean="0"/>
                <a:t>Mandel much better job</a:t>
              </a:r>
              <a:endParaRPr lang="en-US" sz="1600" dirty="0"/>
            </a:p>
          </p:txBody>
        </p:sp>
        <p:sp>
          <p:nvSpPr>
            <p:cNvPr id="13" name="Rectangle 12"/>
            <p:cNvSpPr/>
            <p:nvPr/>
          </p:nvSpPr>
          <p:spPr>
            <a:xfrm>
              <a:off x="848551" y="1943100"/>
              <a:ext cx="114300" cy="114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53284" y="6082868"/>
            <a:ext cx="2190148" cy="338554"/>
            <a:chOff x="848551" y="1828800"/>
            <a:chExt cx="2190148" cy="338554"/>
          </a:xfrm>
        </p:grpSpPr>
        <p:sp>
          <p:nvSpPr>
            <p:cNvPr id="15" name="TextBox 14"/>
            <p:cNvSpPr txBox="1"/>
            <p:nvPr/>
          </p:nvSpPr>
          <p:spPr>
            <a:xfrm>
              <a:off x="914400" y="1828800"/>
              <a:ext cx="2124299" cy="338554"/>
            </a:xfrm>
            <a:prstGeom prst="rect">
              <a:avLst/>
            </a:prstGeom>
            <a:noFill/>
          </p:spPr>
          <p:txBody>
            <a:bodyPr wrap="none" rtlCol="0">
              <a:spAutoFit/>
            </a:bodyPr>
            <a:lstStyle/>
            <a:p>
              <a:r>
                <a:rPr lang="en-US" sz="1600" dirty="0" smtClean="0"/>
                <a:t>Brown total better job</a:t>
              </a:r>
              <a:endParaRPr lang="en-US" sz="1600" dirty="0"/>
            </a:p>
          </p:txBody>
        </p:sp>
        <p:sp>
          <p:nvSpPr>
            <p:cNvPr id="16" name="Rectangle 15"/>
            <p:cNvSpPr/>
            <p:nvPr/>
          </p:nvSpPr>
          <p:spPr>
            <a:xfrm>
              <a:off x="848551" y="1943100"/>
              <a:ext cx="114300" cy="114300"/>
            </a:xfrm>
            <a:prstGeom prst="rect">
              <a:avLst/>
            </a:prstGeom>
            <a:solidFill>
              <a:schemeClr val="accent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2352605" y="6082868"/>
            <a:ext cx="2281520" cy="338554"/>
            <a:chOff x="848551" y="1828800"/>
            <a:chExt cx="2281520" cy="338554"/>
          </a:xfrm>
        </p:grpSpPr>
        <p:sp>
          <p:nvSpPr>
            <p:cNvPr id="18" name="TextBox 17"/>
            <p:cNvSpPr txBox="1"/>
            <p:nvPr/>
          </p:nvSpPr>
          <p:spPr>
            <a:xfrm>
              <a:off x="914400" y="1828800"/>
              <a:ext cx="2215671" cy="338554"/>
            </a:xfrm>
            <a:prstGeom prst="rect">
              <a:avLst/>
            </a:prstGeom>
            <a:noFill/>
          </p:spPr>
          <p:txBody>
            <a:bodyPr wrap="none" rtlCol="0">
              <a:spAutoFit/>
            </a:bodyPr>
            <a:lstStyle/>
            <a:p>
              <a:r>
                <a:rPr lang="en-US" sz="1600" dirty="0" smtClean="0"/>
                <a:t>Mandel total better job</a:t>
              </a:r>
              <a:endParaRPr lang="en-US" sz="1600" dirty="0"/>
            </a:p>
          </p:txBody>
        </p:sp>
        <p:sp>
          <p:nvSpPr>
            <p:cNvPr id="19" name="Rectangle 18"/>
            <p:cNvSpPr/>
            <p:nvPr/>
          </p:nvSpPr>
          <p:spPr>
            <a:xfrm>
              <a:off x="848551" y="1943100"/>
              <a:ext cx="114300" cy="1143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p:cNvSpPr txBox="1"/>
          <p:nvPr/>
        </p:nvSpPr>
        <p:spPr>
          <a:xfrm>
            <a:off x="5357972" y="2642439"/>
            <a:ext cx="457200" cy="338554"/>
          </a:xfrm>
          <a:prstGeom prst="rect">
            <a:avLst/>
          </a:prstGeom>
          <a:noFill/>
        </p:spPr>
        <p:txBody>
          <a:bodyPr wrap="square" rtlCol="0">
            <a:spAutoFit/>
          </a:bodyPr>
          <a:lstStyle/>
          <a:p>
            <a:r>
              <a:rPr lang="en-US" sz="1600" b="1" dirty="0" smtClean="0">
                <a:solidFill>
                  <a:schemeClr val="bg1"/>
                </a:solidFill>
              </a:rPr>
              <a:t>23</a:t>
            </a:r>
            <a:endParaRPr lang="en-US" sz="1600" b="1" dirty="0">
              <a:solidFill>
                <a:schemeClr val="bg1"/>
              </a:solidFill>
            </a:endParaRPr>
          </a:p>
        </p:txBody>
      </p:sp>
    </p:spTree>
    <p:extLst>
      <p:ext uri="{BB962C8B-B14F-4D97-AF65-F5344CB8AC3E}">
        <p14:creationId xmlns:p14="http://schemas.microsoft.com/office/powerpoint/2010/main" val="1983664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Placeholder 7"/>
          <p:cNvGraphicFramePr>
            <a:graphicFrameLocks noGrp="1"/>
          </p:cNvGraphicFramePr>
          <p:nvPr>
            <p:ph type="chart" sz="quarter" idx="11"/>
            <p:extLst>
              <p:ext uri="{D42A27DB-BD31-4B8C-83A1-F6EECF244321}">
                <p14:modId xmlns:p14="http://schemas.microsoft.com/office/powerpoint/2010/main" val="1529655950"/>
              </p:ext>
            </p:extLst>
          </p:nvPr>
        </p:nvGraphicFramePr>
        <p:xfrm>
          <a:off x="76200" y="1371600"/>
          <a:ext cx="89916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2"/>
          </p:nvPr>
        </p:nvSpPr>
        <p:spPr>
          <a:xfrm>
            <a:off x="76200" y="990600"/>
            <a:ext cx="8991600" cy="381000"/>
          </a:xfrm>
        </p:spPr>
        <p:txBody>
          <a:bodyPr>
            <a:normAutofit fontScale="85000" lnSpcReduction="10000"/>
          </a:bodyPr>
          <a:lstStyle/>
          <a:p>
            <a:r>
              <a:rPr lang="en-US" dirty="0"/>
              <a:t>Do you think Democrat Barack Obama or Republican Mitt Romney would do a better job on this issue?</a:t>
            </a:r>
          </a:p>
        </p:txBody>
      </p:sp>
      <p:graphicFrame>
        <p:nvGraphicFramePr>
          <p:cNvPr id="6" name="Chart Placeholder 7"/>
          <p:cNvGraphicFramePr>
            <a:graphicFrameLocks/>
          </p:cNvGraphicFramePr>
          <p:nvPr>
            <p:extLst>
              <p:ext uri="{D42A27DB-BD31-4B8C-83A1-F6EECF244321}">
                <p14:modId xmlns:p14="http://schemas.microsoft.com/office/powerpoint/2010/main" val="1269678679"/>
              </p:ext>
            </p:extLst>
          </p:nvPr>
        </p:nvGraphicFramePr>
        <p:xfrm>
          <a:off x="76200" y="1371600"/>
          <a:ext cx="8991600" cy="4953000"/>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lstStyle/>
          <a:p>
            <a:r>
              <a:rPr lang="en-US" dirty="0" smtClean="0"/>
              <a:t>Obama </a:t>
            </a:r>
            <a:r>
              <a:rPr lang="en-US" dirty="0"/>
              <a:t>vs. </a:t>
            </a:r>
            <a:r>
              <a:rPr lang="en-US" dirty="0" smtClean="0"/>
              <a:t>Romney </a:t>
            </a:r>
            <a:r>
              <a:rPr lang="en-US" dirty="0"/>
              <a:t>on Issues Facing Our </a:t>
            </a:r>
            <a:r>
              <a:rPr lang="en-US" dirty="0" smtClean="0"/>
              <a:t>Country</a:t>
            </a:r>
            <a:br>
              <a:rPr lang="en-US" dirty="0" smtClean="0"/>
            </a:br>
            <a:r>
              <a:rPr lang="en-US" dirty="0" smtClean="0"/>
              <a:t>Florida</a:t>
            </a:r>
            <a:endParaRPr lang="en-US" dirty="0"/>
          </a:p>
        </p:txBody>
      </p:sp>
      <p:sp>
        <p:nvSpPr>
          <p:cNvPr id="5" name="Slide Number Placeholder 4"/>
          <p:cNvSpPr>
            <a:spLocks noGrp="1"/>
          </p:cNvSpPr>
          <p:nvPr>
            <p:ph type="sldNum" sz="quarter" idx="13"/>
          </p:nvPr>
        </p:nvSpPr>
        <p:spPr/>
        <p:txBody>
          <a:bodyPr/>
          <a:lstStyle/>
          <a:p>
            <a:pPr>
              <a:defRPr/>
            </a:pPr>
            <a:fld id="{6E70C5E3-662E-46A6-A9D4-50485B1FBAD6}" type="slidenum">
              <a:rPr lang="en-US" smtClean="0">
                <a:solidFill>
                  <a:prstClr val="white"/>
                </a:solidFill>
                <a:effectLst>
                  <a:outerShdw blurRad="50800" dist="38100" algn="l" rotWithShape="0">
                    <a:srgbClr val="006600">
                      <a:alpha val="80000"/>
                    </a:srgbClr>
                  </a:outerShdw>
                </a:effectLst>
              </a:rPr>
              <a:pPr>
                <a:defRPr/>
              </a:pPr>
              <a:t>24</a:t>
            </a:fld>
            <a:endParaRPr lang="en-US" dirty="0">
              <a:solidFill>
                <a:prstClr val="white"/>
              </a:solidFill>
              <a:effectLst>
                <a:outerShdw blurRad="50800" dist="38100" algn="l" rotWithShape="0">
                  <a:srgbClr val="006600">
                    <a:alpha val="80000"/>
                  </a:srgbClr>
                </a:outerShdw>
              </a:effectLst>
            </a:endParaRPr>
          </a:p>
        </p:txBody>
      </p:sp>
      <p:grpSp>
        <p:nvGrpSpPr>
          <p:cNvPr id="7" name="Group 6"/>
          <p:cNvGrpSpPr/>
          <p:nvPr/>
        </p:nvGrpSpPr>
        <p:grpSpPr>
          <a:xfrm>
            <a:off x="48643" y="5795604"/>
            <a:ext cx="2396936" cy="338554"/>
            <a:chOff x="848551" y="1828800"/>
            <a:chExt cx="2396936" cy="338554"/>
          </a:xfrm>
        </p:grpSpPr>
        <p:sp>
          <p:nvSpPr>
            <p:cNvPr id="9" name="TextBox 8"/>
            <p:cNvSpPr txBox="1"/>
            <p:nvPr/>
          </p:nvSpPr>
          <p:spPr>
            <a:xfrm>
              <a:off x="914400" y="1828800"/>
              <a:ext cx="2331087" cy="338554"/>
            </a:xfrm>
            <a:prstGeom prst="rect">
              <a:avLst/>
            </a:prstGeom>
            <a:noFill/>
          </p:spPr>
          <p:txBody>
            <a:bodyPr wrap="none" rtlCol="0">
              <a:spAutoFit/>
            </a:bodyPr>
            <a:lstStyle/>
            <a:p>
              <a:r>
                <a:rPr lang="en-US" sz="1600" dirty="0" smtClean="0"/>
                <a:t>Obama much better job</a:t>
              </a:r>
              <a:endParaRPr lang="en-US" sz="1600" dirty="0"/>
            </a:p>
          </p:txBody>
        </p:sp>
        <p:sp>
          <p:nvSpPr>
            <p:cNvPr id="10" name="Rectangle 9"/>
            <p:cNvSpPr/>
            <p:nvPr/>
          </p:nvSpPr>
          <p:spPr>
            <a:xfrm>
              <a:off x="848551" y="1943100"/>
              <a:ext cx="114300" cy="114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2410370" y="5795604"/>
            <a:ext cx="2531589" cy="338554"/>
            <a:chOff x="848551" y="1828800"/>
            <a:chExt cx="2531589" cy="338554"/>
          </a:xfrm>
        </p:grpSpPr>
        <p:sp>
          <p:nvSpPr>
            <p:cNvPr id="12" name="TextBox 11"/>
            <p:cNvSpPr txBox="1"/>
            <p:nvPr/>
          </p:nvSpPr>
          <p:spPr>
            <a:xfrm>
              <a:off x="914400" y="1828800"/>
              <a:ext cx="2465740" cy="338554"/>
            </a:xfrm>
            <a:prstGeom prst="rect">
              <a:avLst/>
            </a:prstGeom>
            <a:noFill/>
          </p:spPr>
          <p:txBody>
            <a:bodyPr wrap="none" rtlCol="0">
              <a:spAutoFit/>
            </a:bodyPr>
            <a:lstStyle/>
            <a:p>
              <a:r>
                <a:rPr lang="en-US" sz="1600" dirty="0" smtClean="0"/>
                <a:t>Romney much better job</a:t>
              </a:r>
              <a:endParaRPr lang="en-US" sz="1600" dirty="0"/>
            </a:p>
          </p:txBody>
        </p:sp>
        <p:sp>
          <p:nvSpPr>
            <p:cNvPr id="13" name="Rectangle 12"/>
            <p:cNvSpPr/>
            <p:nvPr/>
          </p:nvSpPr>
          <p:spPr>
            <a:xfrm>
              <a:off x="848551" y="1943100"/>
              <a:ext cx="114300" cy="114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53284" y="6082868"/>
            <a:ext cx="2283123" cy="338554"/>
            <a:chOff x="848551" y="1828800"/>
            <a:chExt cx="2283123" cy="338554"/>
          </a:xfrm>
        </p:grpSpPr>
        <p:sp>
          <p:nvSpPr>
            <p:cNvPr id="15" name="TextBox 14"/>
            <p:cNvSpPr txBox="1"/>
            <p:nvPr/>
          </p:nvSpPr>
          <p:spPr>
            <a:xfrm>
              <a:off x="914400" y="1828800"/>
              <a:ext cx="2217274" cy="338554"/>
            </a:xfrm>
            <a:prstGeom prst="rect">
              <a:avLst/>
            </a:prstGeom>
            <a:noFill/>
          </p:spPr>
          <p:txBody>
            <a:bodyPr wrap="none" rtlCol="0">
              <a:spAutoFit/>
            </a:bodyPr>
            <a:lstStyle/>
            <a:p>
              <a:r>
                <a:rPr lang="en-US" sz="1600" dirty="0" smtClean="0"/>
                <a:t>Obama total better job</a:t>
              </a:r>
              <a:endParaRPr lang="en-US" sz="1600" dirty="0"/>
            </a:p>
          </p:txBody>
        </p:sp>
        <p:sp>
          <p:nvSpPr>
            <p:cNvPr id="16" name="Rectangle 15"/>
            <p:cNvSpPr/>
            <p:nvPr/>
          </p:nvSpPr>
          <p:spPr>
            <a:xfrm>
              <a:off x="848551" y="1943100"/>
              <a:ext cx="114300" cy="114300"/>
            </a:xfrm>
            <a:prstGeom prst="rect">
              <a:avLst/>
            </a:prstGeom>
            <a:solidFill>
              <a:schemeClr val="accent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2395401" y="6088773"/>
            <a:ext cx="2372891" cy="338554"/>
            <a:chOff x="848551" y="1828800"/>
            <a:chExt cx="2372891" cy="338554"/>
          </a:xfrm>
        </p:grpSpPr>
        <p:sp>
          <p:nvSpPr>
            <p:cNvPr id="18" name="TextBox 17"/>
            <p:cNvSpPr txBox="1"/>
            <p:nvPr/>
          </p:nvSpPr>
          <p:spPr>
            <a:xfrm>
              <a:off x="914400" y="1828800"/>
              <a:ext cx="2307042" cy="338554"/>
            </a:xfrm>
            <a:prstGeom prst="rect">
              <a:avLst/>
            </a:prstGeom>
            <a:noFill/>
          </p:spPr>
          <p:txBody>
            <a:bodyPr wrap="none" rtlCol="0">
              <a:spAutoFit/>
            </a:bodyPr>
            <a:lstStyle/>
            <a:p>
              <a:r>
                <a:rPr lang="en-US" sz="1600" dirty="0" smtClean="0"/>
                <a:t>Romney total better job</a:t>
              </a:r>
              <a:endParaRPr lang="en-US" sz="1600" dirty="0"/>
            </a:p>
          </p:txBody>
        </p:sp>
        <p:sp>
          <p:nvSpPr>
            <p:cNvPr id="19" name="Rectangle 18"/>
            <p:cNvSpPr/>
            <p:nvPr/>
          </p:nvSpPr>
          <p:spPr>
            <a:xfrm>
              <a:off x="848551" y="1943100"/>
              <a:ext cx="114300" cy="1143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extBox 3"/>
          <p:cNvSpPr txBox="1"/>
          <p:nvPr/>
        </p:nvSpPr>
        <p:spPr>
          <a:xfrm>
            <a:off x="5715000" y="2652083"/>
            <a:ext cx="457200" cy="338554"/>
          </a:xfrm>
          <a:prstGeom prst="rect">
            <a:avLst/>
          </a:prstGeom>
          <a:noFill/>
        </p:spPr>
        <p:txBody>
          <a:bodyPr wrap="square" rtlCol="0">
            <a:spAutoFit/>
          </a:bodyPr>
          <a:lstStyle/>
          <a:p>
            <a:r>
              <a:rPr lang="en-US" sz="1600" b="1" dirty="0" smtClean="0">
                <a:solidFill>
                  <a:schemeClr val="bg1"/>
                </a:solidFill>
              </a:rPr>
              <a:t>30</a:t>
            </a:r>
            <a:endParaRPr lang="en-US" sz="1600" b="1" dirty="0">
              <a:solidFill>
                <a:schemeClr val="bg1"/>
              </a:solidFill>
            </a:endParaRPr>
          </a:p>
        </p:txBody>
      </p:sp>
      <p:sp>
        <p:nvSpPr>
          <p:cNvPr id="21" name="TextBox 20"/>
          <p:cNvSpPr txBox="1"/>
          <p:nvPr/>
        </p:nvSpPr>
        <p:spPr>
          <a:xfrm>
            <a:off x="5943600" y="4233446"/>
            <a:ext cx="457200" cy="338554"/>
          </a:xfrm>
          <a:prstGeom prst="rect">
            <a:avLst/>
          </a:prstGeom>
          <a:noFill/>
        </p:spPr>
        <p:txBody>
          <a:bodyPr wrap="square" rtlCol="0">
            <a:spAutoFit/>
          </a:bodyPr>
          <a:lstStyle/>
          <a:p>
            <a:r>
              <a:rPr lang="en-US" sz="1600" b="1" dirty="0" smtClean="0">
                <a:solidFill>
                  <a:schemeClr val="bg1"/>
                </a:solidFill>
              </a:rPr>
              <a:t>34</a:t>
            </a:r>
            <a:endParaRPr lang="en-US" sz="1600" b="1" dirty="0">
              <a:solidFill>
                <a:schemeClr val="bg1"/>
              </a:solidFill>
            </a:endParaRPr>
          </a:p>
        </p:txBody>
      </p:sp>
    </p:spTree>
    <p:extLst>
      <p:ext uri="{BB962C8B-B14F-4D97-AF65-F5344CB8AC3E}">
        <p14:creationId xmlns:p14="http://schemas.microsoft.com/office/powerpoint/2010/main" val="1417898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228600" y="2971800"/>
            <a:ext cx="8458200" cy="685800"/>
          </a:xfrm>
        </p:spPr>
        <p:txBody>
          <a:bodyPr>
            <a:normAutofit fontScale="85000" lnSpcReduction="10000"/>
          </a:bodyPr>
          <a:lstStyle/>
          <a:p>
            <a:r>
              <a:rPr lang="en-US" dirty="0" smtClean="0"/>
              <a:t>Impact of Attacks on Obama and Democrats</a:t>
            </a:r>
          </a:p>
          <a:p>
            <a:endParaRPr lang="en-US" dirty="0"/>
          </a:p>
        </p:txBody>
      </p:sp>
      <p:sp>
        <p:nvSpPr>
          <p:cNvPr id="6" name="Slide Number Placeholder 5"/>
          <p:cNvSpPr>
            <a:spLocks noGrp="1"/>
          </p:cNvSpPr>
          <p:nvPr>
            <p:ph type="sldNum" sz="quarter" idx="11"/>
          </p:nvPr>
        </p:nvSpPr>
        <p:spPr/>
        <p:txBody>
          <a:bodyPr/>
          <a:lstStyle/>
          <a:p>
            <a:pPr>
              <a:defRPr/>
            </a:pPr>
            <a:fld id="{C8D14768-F345-47A5-854C-9AC8CDC36862}" type="slidenum">
              <a:rPr lang="en-US" smtClean="0"/>
              <a:pPr>
                <a:defRPr/>
              </a:pPr>
              <a:t>25</a:t>
            </a:fld>
            <a:endParaRPr lang="en-US" dirty="0"/>
          </a:p>
        </p:txBody>
      </p:sp>
    </p:spTree>
    <p:extLst>
      <p:ext uri="{BB962C8B-B14F-4D97-AF65-F5344CB8AC3E}">
        <p14:creationId xmlns:p14="http://schemas.microsoft.com/office/powerpoint/2010/main" val="1332542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Awareness of Ads Criticizing Obama on Israel</a:t>
            </a:r>
            <a:br>
              <a:rPr lang="en-US" dirty="0" smtClean="0"/>
            </a:br>
            <a:r>
              <a:rPr lang="en-US" dirty="0" smtClean="0"/>
              <a:t>National / Ohio</a:t>
            </a:r>
            <a:endParaRPr lang="en-US" dirty="0"/>
          </a:p>
        </p:txBody>
      </p:sp>
      <p:graphicFrame>
        <p:nvGraphicFramePr>
          <p:cNvPr id="6" name="Chart Placeholder 5"/>
          <p:cNvGraphicFramePr>
            <a:graphicFrameLocks noGrp="1"/>
          </p:cNvGraphicFramePr>
          <p:nvPr>
            <p:ph type="chart" sz="quarter" idx="11"/>
            <p:extLst>
              <p:ext uri="{D42A27DB-BD31-4B8C-83A1-F6EECF244321}">
                <p14:modId xmlns:p14="http://schemas.microsoft.com/office/powerpoint/2010/main" val="2417387417"/>
              </p:ext>
            </p:extLst>
          </p:nvPr>
        </p:nvGraphicFramePr>
        <p:xfrm>
          <a:off x="76200" y="1828800"/>
          <a:ext cx="8991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2"/>
          </p:nvPr>
        </p:nvSpPr>
        <p:spPr/>
        <p:txBody>
          <a:bodyPr/>
          <a:lstStyle/>
          <a:p>
            <a:r>
              <a:rPr lang="en-US" dirty="0"/>
              <a:t>Now, I’d like to ask you something different.  During the presidential election, did you see any television advertisements or receive any mail pieces criticizing President Obama for his positions or actions toward Israel? </a:t>
            </a:r>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pPr>
                <a:defRPr/>
              </a:pPr>
              <a:t>26</a:t>
            </a:fld>
            <a:endParaRPr lang="en-US" dirty="0"/>
          </a:p>
        </p:txBody>
      </p:sp>
    </p:spTree>
    <p:extLst>
      <p:ext uri="{BB962C8B-B14F-4D97-AF65-F5344CB8AC3E}">
        <p14:creationId xmlns:p14="http://schemas.microsoft.com/office/powerpoint/2010/main" val="12603374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p:cNvGraphicFramePr>
            <a:graphicFrameLocks noGrp="1"/>
          </p:cNvGraphicFramePr>
          <p:nvPr>
            <p:ph type="chart" sz="quarter" idx="11"/>
            <p:extLst>
              <p:ext uri="{D42A27DB-BD31-4B8C-83A1-F6EECF244321}">
                <p14:modId xmlns:p14="http://schemas.microsoft.com/office/powerpoint/2010/main" val="2828060559"/>
              </p:ext>
            </p:extLst>
          </p:nvPr>
        </p:nvGraphicFramePr>
        <p:xfrm>
          <a:off x="76200" y="1828800"/>
          <a:ext cx="8991600" cy="4495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Placeholder 5"/>
          <p:cNvGraphicFramePr>
            <a:graphicFrameLocks/>
          </p:cNvGraphicFramePr>
          <p:nvPr>
            <p:extLst>
              <p:ext uri="{D42A27DB-BD31-4B8C-83A1-F6EECF244321}">
                <p14:modId xmlns:p14="http://schemas.microsoft.com/office/powerpoint/2010/main" val="4059307434"/>
              </p:ext>
            </p:extLst>
          </p:nvPr>
        </p:nvGraphicFramePr>
        <p:xfrm>
          <a:off x="76200" y="1828800"/>
          <a:ext cx="8991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lstStyle/>
          <a:p>
            <a:r>
              <a:rPr lang="en-US" sz="2600" dirty="0" smtClean="0"/>
              <a:t>Impact of Ads Criticizing Obama on Israel</a:t>
            </a:r>
            <a:br>
              <a:rPr lang="en-US" sz="2600" dirty="0" smtClean="0"/>
            </a:br>
            <a:r>
              <a:rPr lang="en-US" sz="2600" dirty="0" smtClean="0"/>
              <a:t>National / Ohio</a:t>
            </a:r>
            <a:endParaRPr lang="en-US" sz="2600" dirty="0"/>
          </a:p>
        </p:txBody>
      </p:sp>
      <p:sp>
        <p:nvSpPr>
          <p:cNvPr id="4" name="Text Placeholder 3"/>
          <p:cNvSpPr>
            <a:spLocks noGrp="1"/>
          </p:cNvSpPr>
          <p:nvPr>
            <p:ph type="body" sz="quarter" idx="12"/>
          </p:nvPr>
        </p:nvSpPr>
        <p:spPr>
          <a:xfrm>
            <a:off x="76200" y="990600"/>
            <a:ext cx="8991600" cy="838200"/>
          </a:xfrm>
        </p:spPr>
        <p:txBody>
          <a:bodyPr>
            <a:normAutofit fontScale="92500"/>
          </a:bodyPr>
          <a:lstStyle/>
          <a:p>
            <a:r>
              <a:rPr lang="en-US" dirty="0"/>
              <a:t>Did any of these television advertisements or mail pieces criticizing Obama for his positions or actions toward Israel make you more likely to support Barack Obama, more likely to support Mitt Romney, or make no difference? (among voters who saw an ad or received mail)</a:t>
            </a:r>
          </a:p>
          <a:p>
            <a:endParaRPr lang="en-US" dirty="0"/>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pPr>
                <a:defRPr/>
              </a:pPr>
              <a:t>27</a:t>
            </a:fld>
            <a:endParaRPr lang="en-US" dirty="0"/>
          </a:p>
        </p:txBody>
      </p:sp>
      <p:grpSp>
        <p:nvGrpSpPr>
          <p:cNvPr id="8" name="Group 7"/>
          <p:cNvGrpSpPr/>
          <p:nvPr/>
        </p:nvGrpSpPr>
        <p:grpSpPr>
          <a:xfrm>
            <a:off x="1143000" y="5707205"/>
            <a:ext cx="2519666" cy="338554"/>
            <a:chOff x="848551" y="1828800"/>
            <a:chExt cx="2519666" cy="338554"/>
          </a:xfrm>
        </p:grpSpPr>
        <p:sp>
          <p:nvSpPr>
            <p:cNvPr id="9" name="TextBox 8"/>
            <p:cNvSpPr txBox="1"/>
            <p:nvPr/>
          </p:nvSpPr>
          <p:spPr>
            <a:xfrm>
              <a:off x="914400" y="1828800"/>
              <a:ext cx="2453817" cy="338554"/>
            </a:xfrm>
            <a:prstGeom prst="rect">
              <a:avLst/>
            </a:prstGeom>
            <a:noFill/>
          </p:spPr>
          <p:txBody>
            <a:bodyPr wrap="none" rtlCol="0">
              <a:spAutoFit/>
            </a:bodyPr>
            <a:lstStyle/>
            <a:p>
              <a:r>
                <a:rPr lang="en-US" sz="1600" dirty="0" smtClean="0"/>
                <a:t>Much more likely Obama </a:t>
              </a:r>
              <a:endParaRPr lang="en-US" sz="1600" dirty="0"/>
            </a:p>
          </p:txBody>
        </p:sp>
        <p:sp>
          <p:nvSpPr>
            <p:cNvPr id="10" name="Rectangle 9"/>
            <p:cNvSpPr/>
            <p:nvPr/>
          </p:nvSpPr>
          <p:spPr>
            <a:xfrm>
              <a:off x="848551" y="1943100"/>
              <a:ext cx="114300" cy="114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4343400" y="5707205"/>
            <a:ext cx="2610837" cy="338554"/>
            <a:chOff x="848551" y="1828800"/>
            <a:chExt cx="2610837" cy="338554"/>
          </a:xfrm>
        </p:grpSpPr>
        <p:sp>
          <p:nvSpPr>
            <p:cNvPr id="12" name="TextBox 11"/>
            <p:cNvSpPr txBox="1"/>
            <p:nvPr/>
          </p:nvSpPr>
          <p:spPr>
            <a:xfrm>
              <a:off x="914400" y="1828800"/>
              <a:ext cx="2544988" cy="338554"/>
            </a:xfrm>
            <a:prstGeom prst="rect">
              <a:avLst/>
            </a:prstGeom>
            <a:noFill/>
          </p:spPr>
          <p:txBody>
            <a:bodyPr wrap="none" rtlCol="0">
              <a:spAutoFit/>
            </a:bodyPr>
            <a:lstStyle/>
            <a:p>
              <a:r>
                <a:rPr lang="en-US" sz="1600" dirty="0" smtClean="0"/>
                <a:t>Much more likely Romney</a:t>
              </a:r>
              <a:endParaRPr lang="en-US" sz="1600" dirty="0"/>
            </a:p>
          </p:txBody>
        </p:sp>
        <p:sp>
          <p:nvSpPr>
            <p:cNvPr id="13" name="Rectangle 12"/>
            <p:cNvSpPr/>
            <p:nvPr/>
          </p:nvSpPr>
          <p:spPr>
            <a:xfrm>
              <a:off x="848551" y="1943100"/>
              <a:ext cx="114300" cy="114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7421913" y="5852095"/>
            <a:ext cx="1466682" cy="338554"/>
            <a:chOff x="848551" y="1828800"/>
            <a:chExt cx="1466682" cy="338554"/>
          </a:xfrm>
        </p:grpSpPr>
        <p:sp>
          <p:nvSpPr>
            <p:cNvPr id="15" name="TextBox 14"/>
            <p:cNvSpPr txBox="1"/>
            <p:nvPr/>
          </p:nvSpPr>
          <p:spPr>
            <a:xfrm>
              <a:off x="914400" y="1828800"/>
              <a:ext cx="1400833" cy="338554"/>
            </a:xfrm>
            <a:prstGeom prst="rect">
              <a:avLst/>
            </a:prstGeom>
            <a:noFill/>
          </p:spPr>
          <p:txBody>
            <a:bodyPr wrap="none" rtlCol="0">
              <a:spAutoFit/>
            </a:bodyPr>
            <a:lstStyle/>
            <a:p>
              <a:r>
                <a:rPr lang="en-US" sz="1600" dirty="0" smtClean="0"/>
                <a:t>No difference</a:t>
              </a:r>
              <a:endParaRPr lang="en-US" sz="1600" dirty="0"/>
            </a:p>
          </p:txBody>
        </p:sp>
        <p:sp>
          <p:nvSpPr>
            <p:cNvPr id="16" name="Rectangle 15"/>
            <p:cNvSpPr/>
            <p:nvPr/>
          </p:nvSpPr>
          <p:spPr>
            <a:xfrm>
              <a:off x="848551" y="1943100"/>
              <a:ext cx="114300" cy="114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1143000" y="6021372"/>
            <a:ext cx="1413975" cy="338554"/>
            <a:chOff x="848551" y="1828800"/>
            <a:chExt cx="1413975" cy="338554"/>
          </a:xfrm>
        </p:grpSpPr>
        <p:sp>
          <p:nvSpPr>
            <p:cNvPr id="18" name="TextBox 17"/>
            <p:cNvSpPr txBox="1"/>
            <p:nvPr/>
          </p:nvSpPr>
          <p:spPr>
            <a:xfrm>
              <a:off x="914400" y="1828800"/>
              <a:ext cx="1348126" cy="338554"/>
            </a:xfrm>
            <a:prstGeom prst="rect">
              <a:avLst/>
            </a:prstGeom>
            <a:noFill/>
          </p:spPr>
          <p:txBody>
            <a:bodyPr wrap="none" rtlCol="0">
              <a:spAutoFit/>
            </a:bodyPr>
            <a:lstStyle/>
            <a:p>
              <a:r>
                <a:rPr lang="en-US" sz="1600" dirty="0" smtClean="0"/>
                <a:t>Total Obama</a:t>
              </a:r>
              <a:endParaRPr lang="en-US" sz="1600" dirty="0"/>
            </a:p>
          </p:txBody>
        </p:sp>
        <p:sp>
          <p:nvSpPr>
            <p:cNvPr id="19" name="Rectangle 18"/>
            <p:cNvSpPr/>
            <p:nvPr/>
          </p:nvSpPr>
          <p:spPr>
            <a:xfrm>
              <a:off x="848551" y="1943100"/>
              <a:ext cx="114300" cy="114300"/>
            </a:xfrm>
            <a:prstGeom prst="rect">
              <a:avLst/>
            </a:prstGeom>
            <a:solidFill>
              <a:schemeClr val="accent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4343400" y="6023686"/>
            <a:ext cx="1503743" cy="338554"/>
            <a:chOff x="848551" y="1828800"/>
            <a:chExt cx="1503743" cy="338554"/>
          </a:xfrm>
        </p:grpSpPr>
        <p:sp>
          <p:nvSpPr>
            <p:cNvPr id="21" name="TextBox 20"/>
            <p:cNvSpPr txBox="1"/>
            <p:nvPr/>
          </p:nvSpPr>
          <p:spPr>
            <a:xfrm>
              <a:off x="914400" y="1828800"/>
              <a:ext cx="1437894" cy="338554"/>
            </a:xfrm>
            <a:prstGeom prst="rect">
              <a:avLst/>
            </a:prstGeom>
            <a:noFill/>
          </p:spPr>
          <p:txBody>
            <a:bodyPr wrap="none" rtlCol="0">
              <a:spAutoFit/>
            </a:bodyPr>
            <a:lstStyle/>
            <a:p>
              <a:r>
                <a:rPr lang="en-US" sz="1600" dirty="0" smtClean="0"/>
                <a:t>Total Romney</a:t>
              </a:r>
              <a:endParaRPr lang="en-US" sz="1600" dirty="0"/>
            </a:p>
          </p:txBody>
        </p:sp>
        <p:sp>
          <p:nvSpPr>
            <p:cNvPr id="22" name="Rectangle 21"/>
            <p:cNvSpPr/>
            <p:nvPr/>
          </p:nvSpPr>
          <p:spPr>
            <a:xfrm>
              <a:off x="848551" y="1943100"/>
              <a:ext cx="114300" cy="1143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19720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Awareness of Netanyahu Advertisements</a:t>
            </a:r>
            <a:br>
              <a:rPr lang="en-US" dirty="0" smtClean="0"/>
            </a:br>
            <a:r>
              <a:rPr lang="en-US" dirty="0" smtClean="0"/>
              <a:t>Florida</a:t>
            </a:r>
            <a:endParaRPr lang="en-US" dirty="0"/>
          </a:p>
        </p:txBody>
      </p:sp>
      <p:graphicFrame>
        <p:nvGraphicFramePr>
          <p:cNvPr id="6" name="Chart Placeholder 5"/>
          <p:cNvGraphicFramePr>
            <a:graphicFrameLocks noGrp="1"/>
          </p:cNvGraphicFramePr>
          <p:nvPr>
            <p:ph type="chart" sz="quarter" idx="11"/>
            <p:extLst>
              <p:ext uri="{D42A27DB-BD31-4B8C-83A1-F6EECF244321}">
                <p14:modId xmlns:p14="http://schemas.microsoft.com/office/powerpoint/2010/main" val="1880538260"/>
              </p:ext>
            </p:extLst>
          </p:nvPr>
        </p:nvGraphicFramePr>
        <p:xfrm>
          <a:off x="76200" y="1828800"/>
          <a:ext cx="8991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2"/>
          </p:nvPr>
        </p:nvSpPr>
        <p:spPr/>
        <p:txBody>
          <a:bodyPr/>
          <a:lstStyle/>
          <a:p>
            <a:r>
              <a:rPr lang="en-US" dirty="0"/>
              <a:t>Now, I’d like to ask you something different.  During the presidential election, did you see any television advertisements with Israeli Prime Minister Benjamin Netanyahu talking about Iran?</a:t>
            </a:r>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pPr>
                <a:defRPr/>
              </a:pPr>
              <a:t>28</a:t>
            </a:fld>
            <a:endParaRPr lang="en-US" dirty="0"/>
          </a:p>
        </p:txBody>
      </p:sp>
    </p:spTree>
    <p:extLst>
      <p:ext uri="{BB962C8B-B14F-4D97-AF65-F5344CB8AC3E}">
        <p14:creationId xmlns:p14="http://schemas.microsoft.com/office/powerpoint/2010/main" val="2136228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 Takeaway of 2012 Jewish Vote</a:t>
            </a:r>
            <a:endParaRPr lang="en-US" dirty="0"/>
          </a:p>
        </p:txBody>
      </p:sp>
      <p:sp>
        <p:nvSpPr>
          <p:cNvPr id="3" name="Text Placeholder 2"/>
          <p:cNvSpPr>
            <a:spLocks noGrp="1"/>
          </p:cNvSpPr>
          <p:nvPr>
            <p:ph type="body" sz="quarter" idx="11"/>
          </p:nvPr>
        </p:nvSpPr>
        <p:spPr/>
        <p:txBody>
          <a:bodyPr>
            <a:normAutofit fontScale="92500" lnSpcReduction="20000"/>
          </a:bodyPr>
          <a:lstStyle/>
          <a:p>
            <a:pPr lvl="1">
              <a:buFont typeface="Wingdings" pitchFamily="2" charset="2"/>
              <a:buChar char="Ø"/>
            </a:pPr>
            <a:r>
              <a:rPr lang="en-US" b="1" dirty="0" smtClean="0"/>
              <a:t>In an election where Obama enjoyed a narrow victory with the overall American electorate, he had an overwhelming victory with the Jewish electorate.</a:t>
            </a:r>
          </a:p>
          <a:p>
            <a:pPr lvl="1">
              <a:buFont typeface="Wingdings" pitchFamily="2" charset="2"/>
              <a:buChar char="Ø"/>
            </a:pPr>
            <a:endParaRPr lang="en-US" b="1" dirty="0"/>
          </a:p>
          <a:p>
            <a:pPr lvl="1">
              <a:buFont typeface="Wingdings" pitchFamily="2" charset="2"/>
              <a:buChar char="Ø"/>
            </a:pPr>
            <a:r>
              <a:rPr lang="en-US" b="1" dirty="0"/>
              <a:t>The shift in Obama’s Jewish vote from 2008 reflects shifts in other constituencies such as such as college graduates, whites, Independents, voters under 30, and Catholics</a:t>
            </a:r>
            <a:r>
              <a:rPr lang="en-US" b="1" dirty="0" smtClean="0"/>
              <a:t>.</a:t>
            </a:r>
          </a:p>
          <a:p>
            <a:pPr lvl="1">
              <a:buFont typeface="Wingdings" pitchFamily="2" charset="2"/>
              <a:buChar char="Ø"/>
            </a:pPr>
            <a:endParaRPr lang="en-US" b="1" dirty="0"/>
          </a:p>
          <a:p>
            <a:pPr lvl="1">
              <a:buFont typeface="Wingdings" pitchFamily="2" charset="2"/>
              <a:buChar char="Ø"/>
            </a:pPr>
            <a:r>
              <a:rPr lang="en-US" b="1" dirty="0" smtClean="0"/>
              <a:t>Obama is more trusted than Romney on all issues, ranging from Social Security and Medicare (65-26) and the economy (56-32) to dealing with Iran (58-26) and Israel (53-31).</a:t>
            </a:r>
          </a:p>
          <a:p>
            <a:pPr marL="457200" lvl="1" indent="0">
              <a:buNone/>
            </a:pPr>
            <a:endParaRPr lang="en-US" b="1" dirty="0"/>
          </a:p>
          <a:p>
            <a:pPr lvl="1">
              <a:buFont typeface="Wingdings" pitchFamily="2" charset="2"/>
              <a:buChar char="Ø"/>
            </a:pPr>
            <a:r>
              <a:rPr lang="en-US" b="1" dirty="0" smtClean="0"/>
              <a:t>Ultimately, the Jewish vote was driven by a mixture of strong support for President Obama (67 percent job approval), </a:t>
            </a:r>
            <a:r>
              <a:rPr lang="en-US" b="1" dirty="0"/>
              <a:t>a </a:t>
            </a:r>
            <a:r>
              <a:rPr lang="en-US" b="1" dirty="0" smtClean="0"/>
              <a:t>growing sense </a:t>
            </a:r>
            <a:r>
              <a:rPr lang="en-US" b="1" dirty="0"/>
              <a:t>that he is turning things around for the country (55 percent right direction), positive feelings toward the Democratic Party (54 favorable / 33 unfavorable), and intense opposition to Mitt Romney (29 favorable / 62 unfavorable) and the Republican Party (26 favorable / 64 unfavorable</a:t>
            </a:r>
            <a:r>
              <a:rPr lang="en-US" b="1" dirty="0" smtClean="0"/>
              <a:t>).</a:t>
            </a:r>
          </a:p>
          <a:p>
            <a:pPr lvl="1">
              <a:buFont typeface="Wingdings" pitchFamily="2" charset="2"/>
              <a:buChar char="Ø"/>
            </a:pPr>
            <a:endParaRPr lang="en-US" b="1" dirty="0"/>
          </a:p>
          <a:p>
            <a:pPr lvl="1">
              <a:buFont typeface="Wingdings" pitchFamily="2" charset="2"/>
              <a:buChar char="Ø"/>
            </a:pPr>
            <a:endParaRPr lang="en-US" b="1" dirty="0" smtClean="0"/>
          </a:p>
        </p:txBody>
      </p:sp>
      <p:sp>
        <p:nvSpPr>
          <p:cNvPr id="4" name="Slide Number Placeholder 3"/>
          <p:cNvSpPr>
            <a:spLocks noGrp="1"/>
          </p:cNvSpPr>
          <p:nvPr>
            <p:ph type="sldNum" sz="quarter" idx="12"/>
          </p:nvPr>
        </p:nvSpPr>
        <p:spPr/>
        <p:txBody>
          <a:bodyPr/>
          <a:lstStyle/>
          <a:p>
            <a:pPr>
              <a:defRPr/>
            </a:pPr>
            <a:fld id="{21ACCFDB-04E1-47BF-B431-A0872F88D668}" type="slidenum">
              <a:rPr lang="en-US" smtClean="0"/>
              <a:pPr>
                <a:defRPr/>
              </a:pPr>
              <a:t>2</a:t>
            </a:fld>
            <a:endParaRPr lang="en-US" dirty="0"/>
          </a:p>
        </p:txBody>
      </p:sp>
    </p:spTree>
    <p:extLst>
      <p:ext uri="{BB962C8B-B14F-4D97-AF65-F5344CB8AC3E}">
        <p14:creationId xmlns:p14="http://schemas.microsoft.com/office/powerpoint/2010/main" val="77567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p:cNvGraphicFramePr>
            <a:graphicFrameLocks noGrp="1"/>
          </p:cNvGraphicFramePr>
          <p:nvPr>
            <p:ph type="chart" sz="quarter" idx="11"/>
            <p:extLst>
              <p:ext uri="{D42A27DB-BD31-4B8C-83A1-F6EECF244321}">
                <p14:modId xmlns:p14="http://schemas.microsoft.com/office/powerpoint/2010/main" val="2882668590"/>
              </p:ext>
            </p:extLst>
          </p:nvPr>
        </p:nvGraphicFramePr>
        <p:xfrm>
          <a:off x="76200" y="1828800"/>
          <a:ext cx="8991600" cy="4495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Placeholder 5"/>
          <p:cNvGraphicFramePr>
            <a:graphicFrameLocks/>
          </p:cNvGraphicFramePr>
          <p:nvPr>
            <p:extLst>
              <p:ext uri="{D42A27DB-BD31-4B8C-83A1-F6EECF244321}">
                <p14:modId xmlns:p14="http://schemas.microsoft.com/office/powerpoint/2010/main" val="4235598090"/>
              </p:ext>
            </p:extLst>
          </p:nvPr>
        </p:nvGraphicFramePr>
        <p:xfrm>
          <a:off x="76200" y="1828800"/>
          <a:ext cx="8991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lstStyle/>
          <a:p>
            <a:r>
              <a:rPr lang="en-US" sz="2400" dirty="0" smtClean="0"/>
              <a:t>Impact of Netanyahu Advertisements</a:t>
            </a:r>
            <a:br>
              <a:rPr lang="en-US" sz="2400" dirty="0" smtClean="0"/>
            </a:br>
            <a:r>
              <a:rPr lang="en-US" sz="2400" dirty="0" smtClean="0"/>
              <a:t>Florida</a:t>
            </a:r>
            <a:endParaRPr lang="en-US" sz="2400" dirty="0"/>
          </a:p>
        </p:txBody>
      </p:sp>
      <p:sp>
        <p:nvSpPr>
          <p:cNvPr id="4" name="Text Placeholder 3"/>
          <p:cNvSpPr>
            <a:spLocks noGrp="1"/>
          </p:cNvSpPr>
          <p:nvPr>
            <p:ph type="body" sz="quarter" idx="12"/>
          </p:nvPr>
        </p:nvSpPr>
        <p:spPr/>
        <p:txBody>
          <a:bodyPr/>
          <a:lstStyle/>
          <a:p>
            <a:r>
              <a:rPr lang="en-US" dirty="0"/>
              <a:t>Did any of these television advertisements with Prime Minister Netanyahu make you more likely to support Barack Obama, more likely to support Mitt Romney, or make no difference</a:t>
            </a:r>
            <a:r>
              <a:rPr lang="en-US" dirty="0" smtClean="0"/>
              <a:t>? (among voters who saw an ad or received mail)</a:t>
            </a:r>
            <a:endParaRPr lang="en-US" dirty="0"/>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pPr>
                <a:defRPr/>
              </a:pPr>
              <a:t>29</a:t>
            </a:fld>
            <a:endParaRPr lang="en-US" dirty="0"/>
          </a:p>
        </p:txBody>
      </p:sp>
      <p:grpSp>
        <p:nvGrpSpPr>
          <p:cNvPr id="8" name="Group 7"/>
          <p:cNvGrpSpPr/>
          <p:nvPr/>
        </p:nvGrpSpPr>
        <p:grpSpPr>
          <a:xfrm>
            <a:off x="1143000" y="5854656"/>
            <a:ext cx="2519666" cy="338554"/>
            <a:chOff x="848551" y="1828800"/>
            <a:chExt cx="2519666" cy="338554"/>
          </a:xfrm>
        </p:grpSpPr>
        <p:sp>
          <p:nvSpPr>
            <p:cNvPr id="9" name="TextBox 8"/>
            <p:cNvSpPr txBox="1"/>
            <p:nvPr/>
          </p:nvSpPr>
          <p:spPr>
            <a:xfrm>
              <a:off x="914400" y="1828800"/>
              <a:ext cx="2453817" cy="338554"/>
            </a:xfrm>
            <a:prstGeom prst="rect">
              <a:avLst/>
            </a:prstGeom>
            <a:noFill/>
          </p:spPr>
          <p:txBody>
            <a:bodyPr wrap="none" rtlCol="0">
              <a:spAutoFit/>
            </a:bodyPr>
            <a:lstStyle/>
            <a:p>
              <a:r>
                <a:rPr lang="en-US" sz="1600" dirty="0" smtClean="0"/>
                <a:t>Much more likely Obama </a:t>
              </a:r>
              <a:endParaRPr lang="en-US" sz="1600" dirty="0"/>
            </a:p>
          </p:txBody>
        </p:sp>
        <p:sp>
          <p:nvSpPr>
            <p:cNvPr id="10" name="Rectangle 9"/>
            <p:cNvSpPr/>
            <p:nvPr/>
          </p:nvSpPr>
          <p:spPr>
            <a:xfrm>
              <a:off x="848551" y="1943100"/>
              <a:ext cx="114300" cy="114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4343400" y="5854656"/>
            <a:ext cx="2610837" cy="338554"/>
            <a:chOff x="848551" y="1828800"/>
            <a:chExt cx="2610837" cy="338554"/>
          </a:xfrm>
        </p:grpSpPr>
        <p:sp>
          <p:nvSpPr>
            <p:cNvPr id="12" name="TextBox 11"/>
            <p:cNvSpPr txBox="1"/>
            <p:nvPr/>
          </p:nvSpPr>
          <p:spPr>
            <a:xfrm>
              <a:off x="914400" y="1828800"/>
              <a:ext cx="2544988" cy="338554"/>
            </a:xfrm>
            <a:prstGeom prst="rect">
              <a:avLst/>
            </a:prstGeom>
            <a:noFill/>
          </p:spPr>
          <p:txBody>
            <a:bodyPr wrap="none" rtlCol="0">
              <a:spAutoFit/>
            </a:bodyPr>
            <a:lstStyle/>
            <a:p>
              <a:r>
                <a:rPr lang="en-US" sz="1600" dirty="0" smtClean="0"/>
                <a:t>Much more likely Romney</a:t>
              </a:r>
              <a:endParaRPr lang="en-US" sz="1600" dirty="0"/>
            </a:p>
          </p:txBody>
        </p:sp>
        <p:sp>
          <p:nvSpPr>
            <p:cNvPr id="13" name="Rectangle 12"/>
            <p:cNvSpPr/>
            <p:nvPr/>
          </p:nvSpPr>
          <p:spPr>
            <a:xfrm>
              <a:off x="848551" y="1943100"/>
              <a:ext cx="114300" cy="114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1143000" y="6112138"/>
            <a:ext cx="2987342" cy="338554"/>
            <a:chOff x="848551" y="1828800"/>
            <a:chExt cx="2987342" cy="338554"/>
          </a:xfrm>
        </p:grpSpPr>
        <p:sp>
          <p:nvSpPr>
            <p:cNvPr id="18" name="TextBox 17"/>
            <p:cNvSpPr txBox="1"/>
            <p:nvPr/>
          </p:nvSpPr>
          <p:spPr>
            <a:xfrm>
              <a:off x="914400" y="1828800"/>
              <a:ext cx="2921493" cy="338554"/>
            </a:xfrm>
            <a:prstGeom prst="rect">
              <a:avLst/>
            </a:prstGeom>
            <a:noFill/>
          </p:spPr>
          <p:txBody>
            <a:bodyPr wrap="none" rtlCol="0">
              <a:spAutoFit/>
            </a:bodyPr>
            <a:lstStyle/>
            <a:p>
              <a:r>
                <a:rPr lang="en-US" sz="1600" dirty="0" smtClean="0"/>
                <a:t>Somewhat more likely Obama</a:t>
              </a:r>
              <a:endParaRPr lang="en-US" sz="1600" dirty="0"/>
            </a:p>
          </p:txBody>
        </p:sp>
        <p:sp>
          <p:nvSpPr>
            <p:cNvPr id="19" name="Rectangle 18"/>
            <p:cNvSpPr/>
            <p:nvPr/>
          </p:nvSpPr>
          <p:spPr>
            <a:xfrm>
              <a:off x="848551" y="1943100"/>
              <a:ext cx="114300" cy="114300"/>
            </a:xfrm>
            <a:prstGeom prst="rect">
              <a:avLst/>
            </a:prstGeom>
            <a:solidFill>
              <a:schemeClr val="accent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4343400" y="6131700"/>
            <a:ext cx="3078513" cy="338554"/>
            <a:chOff x="848551" y="1828800"/>
            <a:chExt cx="3078513" cy="338554"/>
          </a:xfrm>
        </p:grpSpPr>
        <p:sp>
          <p:nvSpPr>
            <p:cNvPr id="21" name="TextBox 20"/>
            <p:cNvSpPr txBox="1"/>
            <p:nvPr/>
          </p:nvSpPr>
          <p:spPr>
            <a:xfrm>
              <a:off x="914400" y="1828800"/>
              <a:ext cx="3012664" cy="338554"/>
            </a:xfrm>
            <a:prstGeom prst="rect">
              <a:avLst/>
            </a:prstGeom>
            <a:noFill/>
          </p:spPr>
          <p:txBody>
            <a:bodyPr wrap="none" rtlCol="0">
              <a:spAutoFit/>
            </a:bodyPr>
            <a:lstStyle/>
            <a:p>
              <a:r>
                <a:rPr lang="en-US" sz="1600" dirty="0" smtClean="0"/>
                <a:t>Somewhat more likely Romney</a:t>
              </a:r>
              <a:endParaRPr lang="en-US" sz="1600" dirty="0"/>
            </a:p>
          </p:txBody>
        </p:sp>
        <p:sp>
          <p:nvSpPr>
            <p:cNvPr id="22" name="Rectangle 21"/>
            <p:cNvSpPr/>
            <p:nvPr/>
          </p:nvSpPr>
          <p:spPr>
            <a:xfrm>
              <a:off x="848551" y="1943100"/>
              <a:ext cx="114300" cy="1143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952432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Netanyahu Involvement with Presidential Campaign</a:t>
            </a:r>
            <a:r>
              <a:rPr lang="en-US" sz="2600" smtClean="0"/>
              <a:t/>
            </a:r>
            <a:br>
              <a:rPr lang="en-US" sz="2600" smtClean="0"/>
            </a:br>
            <a:r>
              <a:rPr lang="en-US" sz="2600" smtClean="0"/>
              <a:t>National</a:t>
            </a:r>
            <a:endParaRPr lang="en-US" sz="2600" dirty="0"/>
          </a:p>
        </p:txBody>
      </p:sp>
      <p:graphicFrame>
        <p:nvGraphicFramePr>
          <p:cNvPr id="6" name="Chart Placeholder 5"/>
          <p:cNvGraphicFramePr>
            <a:graphicFrameLocks noGrp="1"/>
          </p:cNvGraphicFramePr>
          <p:nvPr>
            <p:ph type="chart" sz="quarter" idx="11"/>
            <p:extLst>
              <p:ext uri="{D42A27DB-BD31-4B8C-83A1-F6EECF244321}">
                <p14:modId xmlns:p14="http://schemas.microsoft.com/office/powerpoint/2010/main" val="581231200"/>
              </p:ext>
            </p:extLst>
          </p:nvPr>
        </p:nvGraphicFramePr>
        <p:xfrm>
          <a:off x="76200" y="1828800"/>
          <a:ext cx="8991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2"/>
          </p:nvPr>
        </p:nvSpPr>
        <p:spPr/>
        <p:txBody>
          <a:bodyPr/>
          <a:lstStyle/>
          <a:p>
            <a:r>
              <a:rPr lang="en-US" dirty="0"/>
              <a:t>Based on your own observation of the 2012 Presidential election, do you think Israeli Prime Minister Benjamin Netanyahu took steps to try and help one of the candidates running for U.S. President?</a:t>
            </a:r>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30</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5954780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Placeholder 5"/>
          <p:cNvGraphicFramePr>
            <a:graphicFrameLocks noGrp="1"/>
          </p:cNvGraphicFramePr>
          <p:nvPr>
            <p:ph type="chart" sz="quarter" idx="11"/>
            <p:extLst>
              <p:ext uri="{D42A27DB-BD31-4B8C-83A1-F6EECF244321}">
                <p14:modId xmlns:p14="http://schemas.microsoft.com/office/powerpoint/2010/main" val="3042497526"/>
              </p:ext>
            </p:extLst>
          </p:nvPr>
        </p:nvGraphicFramePr>
        <p:xfrm>
          <a:off x="76200" y="1828800"/>
          <a:ext cx="8991600" cy="4495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Placeholder 5"/>
          <p:cNvGraphicFramePr>
            <a:graphicFrameLocks/>
          </p:cNvGraphicFramePr>
          <p:nvPr>
            <p:extLst>
              <p:ext uri="{D42A27DB-BD31-4B8C-83A1-F6EECF244321}">
                <p14:modId xmlns:p14="http://schemas.microsoft.com/office/powerpoint/2010/main" val="236360424"/>
              </p:ext>
            </p:extLst>
          </p:nvPr>
        </p:nvGraphicFramePr>
        <p:xfrm>
          <a:off x="76200" y="1828800"/>
          <a:ext cx="8991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p:txBody>
          <a:bodyPr/>
          <a:lstStyle/>
          <a:p>
            <a:r>
              <a:rPr lang="en-US" sz="2600" dirty="0" smtClean="0"/>
              <a:t>Impact of Netanyahu Involvement</a:t>
            </a:r>
            <a:endParaRPr lang="en-US" sz="2600" dirty="0"/>
          </a:p>
        </p:txBody>
      </p:sp>
      <p:sp>
        <p:nvSpPr>
          <p:cNvPr id="4" name="Text Placeholder 3"/>
          <p:cNvSpPr>
            <a:spLocks noGrp="1"/>
          </p:cNvSpPr>
          <p:nvPr>
            <p:ph type="body" sz="quarter" idx="12"/>
          </p:nvPr>
        </p:nvSpPr>
        <p:spPr>
          <a:xfrm>
            <a:off x="76200" y="990600"/>
            <a:ext cx="8991600" cy="838200"/>
          </a:xfrm>
        </p:spPr>
        <p:txBody>
          <a:bodyPr>
            <a:normAutofit/>
          </a:bodyPr>
          <a:lstStyle/>
          <a:p>
            <a:r>
              <a:rPr lang="en-US" dirty="0"/>
              <a:t>Did Prime Minister Netanyahu’s efforts to help </a:t>
            </a:r>
            <a:r>
              <a:rPr lang="en-US" dirty="0" smtClean="0"/>
              <a:t>make </a:t>
            </a:r>
            <a:r>
              <a:rPr lang="en-US" dirty="0"/>
              <a:t>you more likely to support Barack Obama, more likely to support Mitt Romney, or make no difference? (among voters who </a:t>
            </a:r>
            <a:r>
              <a:rPr lang="en-US" dirty="0" smtClean="0"/>
              <a:t>felt that Netanyahu tried to help a candidate)</a:t>
            </a:r>
            <a:endParaRPr lang="en-US" dirty="0"/>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pPr>
                <a:defRPr/>
              </a:pPr>
              <a:t>31</a:t>
            </a:fld>
            <a:endParaRPr lang="en-US" dirty="0"/>
          </a:p>
        </p:txBody>
      </p:sp>
      <p:grpSp>
        <p:nvGrpSpPr>
          <p:cNvPr id="8" name="Group 7"/>
          <p:cNvGrpSpPr/>
          <p:nvPr/>
        </p:nvGrpSpPr>
        <p:grpSpPr>
          <a:xfrm>
            <a:off x="1601429" y="5813425"/>
            <a:ext cx="2519666" cy="338554"/>
            <a:chOff x="848551" y="1828800"/>
            <a:chExt cx="2519666" cy="338554"/>
          </a:xfrm>
        </p:grpSpPr>
        <p:sp>
          <p:nvSpPr>
            <p:cNvPr id="9" name="TextBox 8"/>
            <p:cNvSpPr txBox="1"/>
            <p:nvPr/>
          </p:nvSpPr>
          <p:spPr>
            <a:xfrm>
              <a:off x="914400" y="1828800"/>
              <a:ext cx="2453817" cy="338554"/>
            </a:xfrm>
            <a:prstGeom prst="rect">
              <a:avLst/>
            </a:prstGeom>
            <a:noFill/>
          </p:spPr>
          <p:txBody>
            <a:bodyPr wrap="none" rtlCol="0">
              <a:spAutoFit/>
            </a:bodyPr>
            <a:lstStyle/>
            <a:p>
              <a:r>
                <a:rPr lang="en-US" sz="1600" dirty="0" smtClean="0"/>
                <a:t>Much more likely Obama </a:t>
              </a:r>
              <a:endParaRPr lang="en-US" sz="1600" dirty="0"/>
            </a:p>
          </p:txBody>
        </p:sp>
        <p:sp>
          <p:nvSpPr>
            <p:cNvPr id="10" name="Rectangle 9"/>
            <p:cNvSpPr/>
            <p:nvPr/>
          </p:nvSpPr>
          <p:spPr>
            <a:xfrm>
              <a:off x="848551" y="1943100"/>
              <a:ext cx="114300" cy="114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5029200" y="5781949"/>
            <a:ext cx="2610837" cy="338554"/>
            <a:chOff x="848551" y="1828800"/>
            <a:chExt cx="2610837" cy="338554"/>
          </a:xfrm>
        </p:grpSpPr>
        <p:sp>
          <p:nvSpPr>
            <p:cNvPr id="12" name="TextBox 11"/>
            <p:cNvSpPr txBox="1"/>
            <p:nvPr/>
          </p:nvSpPr>
          <p:spPr>
            <a:xfrm>
              <a:off x="914400" y="1828800"/>
              <a:ext cx="2544988" cy="338554"/>
            </a:xfrm>
            <a:prstGeom prst="rect">
              <a:avLst/>
            </a:prstGeom>
            <a:noFill/>
          </p:spPr>
          <p:txBody>
            <a:bodyPr wrap="none" rtlCol="0">
              <a:spAutoFit/>
            </a:bodyPr>
            <a:lstStyle/>
            <a:p>
              <a:r>
                <a:rPr lang="en-US" sz="1600" dirty="0" smtClean="0"/>
                <a:t>Much more likely Romney</a:t>
              </a:r>
              <a:endParaRPr lang="en-US" sz="1600" dirty="0"/>
            </a:p>
          </p:txBody>
        </p:sp>
        <p:sp>
          <p:nvSpPr>
            <p:cNvPr id="13" name="Rectangle 12"/>
            <p:cNvSpPr/>
            <p:nvPr/>
          </p:nvSpPr>
          <p:spPr>
            <a:xfrm>
              <a:off x="848551" y="1943100"/>
              <a:ext cx="114300" cy="114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1600200" y="6085714"/>
            <a:ext cx="2987342" cy="338554"/>
            <a:chOff x="848551" y="1828800"/>
            <a:chExt cx="2987342" cy="338554"/>
          </a:xfrm>
        </p:grpSpPr>
        <p:sp>
          <p:nvSpPr>
            <p:cNvPr id="18" name="TextBox 17"/>
            <p:cNvSpPr txBox="1"/>
            <p:nvPr/>
          </p:nvSpPr>
          <p:spPr>
            <a:xfrm>
              <a:off x="914400" y="1828800"/>
              <a:ext cx="2921493" cy="338554"/>
            </a:xfrm>
            <a:prstGeom prst="rect">
              <a:avLst/>
            </a:prstGeom>
            <a:noFill/>
          </p:spPr>
          <p:txBody>
            <a:bodyPr wrap="none" rtlCol="0">
              <a:spAutoFit/>
            </a:bodyPr>
            <a:lstStyle/>
            <a:p>
              <a:r>
                <a:rPr lang="en-US" sz="1600" dirty="0" smtClean="0"/>
                <a:t>Somewhat more likely Obama</a:t>
              </a:r>
              <a:endParaRPr lang="en-US" sz="1600" dirty="0"/>
            </a:p>
          </p:txBody>
        </p:sp>
        <p:sp>
          <p:nvSpPr>
            <p:cNvPr id="19" name="Rectangle 18"/>
            <p:cNvSpPr/>
            <p:nvPr/>
          </p:nvSpPr>
          <p:spPr>
            <a:xfrm>
              <a:off x="848551" y="1943100"/>
              <a:ext cx="114300" cy="114300"/>
            </a:xfrm>
            <a:prstGeom prst="rect">
              <a:avLst/>
            </a:prstGeom>
            <a:solidFill>
              <a:schemeClr val="accent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5029200" y="6080695"/>
            <a:ext cx="3078513" cy="338554"/>
            <a:chOff x="848551" y="1828800"/>
            <a:chExt cx="3078513" cy="338554"/>
          </a:xfrm>
        </p:grpSpPr>
        <p:sp>
          <p:nvSpPr>
            <p:cNvPr id="21" name="TextBox 20"/>
            <p:cNvSpPr txBox="1"/>
            <p:nvPr/>
          </p:nvSpPr>
          <p:spPr>
            <a:xfrm>
              <a:off x="914400" y="1828800"/>
              <a:ext cx="3012664" cy="338554"/>
            </a:xfrm>
            <a:prstGeom prst="rect">
              <a:avLst/>
            </a:prstGeom>
            <a:noFill/>
          </p:spPr>
          <p:txBody>
            <a:bodyPr wrap="none" rtlCol="0">
              <a:spAutoFit/>
            </a:bodyPr>
            <a:lstStyle/>
            <a:p>
              <a:r>
                <a:rPr lang="en-US" sz="1600" dirty="0" smtClean="0"/>
                <a:t>Somewhat more likely Romney</a:t>
              </a:r>
              <a:endParaRPr lang="en-US" sz="1600" dirty="0"/>
            </a:p>
          </p:txBody>
        </p:sp>
        <p:sp>
          <p:nvSpPr>
            <p:cNvPr id="22" name="Rectangle 21"/>
            <p:cNvSpPr/>
            <p:nvPr/>
          </p:nvSpPr>
          <p:spPr>
            <a:xfrm>
              <a:off x="848551" y="1943100"/>
              <a:ext cx="114300" cy="1143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14147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457200" y="2743200"/>
            <a:ext cx="8153400" cy="685800"/>
          </a:xfrm>
        </p:spPr>
        <p:txBody>
          <a:bodyPr>
            <a:noAutofit/>
          </a:bodyPr>
          <a:lstStyle/>
          <a:p>
            <a:r>
              <a:rPr lang="en-US" sz="3200" dirty="0" smtClean="0"/>
              <a:t>United States Role </a:t>
            </a:r>
            <a:r>
              <a:rPr lang="en-US" sz="3200" dirty="0"/>
              <a:t>in Resolving </a:t>
            </a:r>
            <a:endParaRPr lang="en-US" sz="3200" dirty="0" smtClean="0"/>
          </a:p>
          <a:p>
            <a:r>
              <a:rPr lang="en-US" sz="3200" dirty="0" smtClean="0"/>
              <a:t>Arab-Israeli </a:t>
            </a:r>
            <a:r>
              <a:rPr lang="en-US" sz="3200" dirty="0"/>
              <a:t>Conflict</a:t>
            </a:r>
          </a:p>
        </p:txBody>
      </p:sp>
      <p:sp>
        <p:nvSpPr>
          <p:cNvPr id="5" name="Slide Number Placeholder 4"/>
          <p:cNvSpPr>
            <a:spLocks noGrp="1"/>
          </p:cNvSpPr>
          <p:nvPr>
            <p:ph type="sldNum" sz="quarter" idx="11"/>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32</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4133373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700" dirty="0"/>
              <a:t>United States Role in Resolving Arab-Israeli Conflict</a:t>
            </a:r>
          </a:p>
        </p:txBody>
      </p:sp>
      <p:graphicFrame>
        <p:nvGraphicFramePr>
          <p:cNvPr id="9" name="Chart Placeholder 8"/>
          <p:cNvGraphicFramePr>
            <a:graphicFrameLocks noGrp="1"/>
          </p:cNvGraphicFramePr>
          <p:nvPr>
            <p:ph type="chart" sz="quarter" idx="11"/>
            <p:extLst>
              <p:ext uri="{D42A27DB-BD31-4B8C-83A1-F6EECF244321}">
                <p14:modId xmlns:p14="http://schemas.microsoft.com/office/powerpoint/2010/main" val="3657771713"/>
              </p:ext>
            </p:extLst>
          </p:nvPr>
        </p:nvGraphicFramePr>
        <p:xfrm>
          <a:off x="66368" y="990600"/>
          <a:ext cx="89916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p:txBody>
          <a:bodyPr/>
          <a:lstStyle/>
          <a:p>
            <a:pPr>
              <a:defRPr/>
            </a:pPr>
            <a:fld id="{C8D14768-F345-47A5-854C-9AC8CDC36862}" type="slidenum">
              <a:rPr lang="en-US" smtClean="0">
                <a:solidFill>
                  <a:prstClr val="white"/>
                </a:solidFill>
                <a:effectLst>
                  <a:outerShdw blurRad="50800" dist="38100" algn="l" rotWithShape="0">
                    <a:srgbClr val="006600">
                      <a:alpha val="80000"/>
                    </a:srgbClr>
                  </a:outerShdw>
                </a:effectLst>
              </a:rPr>
              <a:pPr>
                <a:defRPr/>
              </a:pPr>
              <a:t>33</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18646887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Support for Bill Clinton as Middle East Envoy</a:t>
            </a:r>
            <a:endParaRPr lang="en-US" dirty="0"/>
          </a:p>
        </p:txBody>
      </p:sp>
      <p:graphicFrame>
        <p:nvGraphicFramePr>
          <p:cNvPr id="8" name="Chart Placeholder 7"/>
          <p:cNvGraphicFramePr>
            <a:graphicFrameLocks noGrp="1"/>
          </p:cNvGraphicFramePr>
          <p:nvPr>
            <p:ph type="chart" sz="quarter" idx="11"/>
            <p:extLst>
              <p:ext uri="{D42A27DB-BD31-4B8C-83A1-F6EECF244321}">
                <p14:modId xmlns:p14="http://schemas.microsoft.com/office/powerpoint/2010/main" val="3568471944"/>
              </p:ext>
            </p:extLst>
          </p:nvPr>
        </p:nvGraphicFramePr>
        <p:xfrm>
          <a:off x="76200" y="2286000"/>
          <a:ext cx="89916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p:cNvSpPr>
            <a:spLocks noGrp="1"/>
          </p:cNvSpPr>
          <p:nvPr>
            <p:ph type="body" sz="quarter" idx="12"/>
          </p:nvPr>
        </p:nvSpPr>
        <p:spPr>
          <a:xfrm>
            <a:off x="76200" y="990600"/>
            <a:ext cx="8991600" cy="1295400"/>
          </a:xfrm>
        </p:spPr>
        <p:txBody>
          <a:bodyPr>
            <a:normAutofit lnSpcReduction="10000"/>
          </a:bodyPr>
          <a:lstStyle/>
          <a:p>
            <a:r>
              <a:rPr lang="en-US" dirty="0"/>
              <a:t>Imagine for a minute that the winning U.S. Presidential candidate appoints former President Bill Clinton to serve as a special Middle East Peace Envoy with the responsibility of bringing Israelis and Palestinians together to negotiate a final status agreement.  Regardless of who you voted for in this year’s Presidential election, would you support or oppose the appointment of Bill Clinton to serve as a special Middle East Peace Envoy?</a:t>
            </a:r>
          </a:p>
        </p:txBody>
      </p:sp>
      <p:sp>
        <p:nvSpPr>
          <p:cNvPr id="4" name="Slide Number Placeholder 3"/>
          <p:cNvSpPr>
            <a:spLocks noGrp="1"/>
          </p:cNvSpPr>
          <p:nvPr>
            <p:ph type="sldNum" sz="quarter" idx="13"/>
          </p:nvPr>
        </p:nvSpPr>
        <p:spPr/>
        <p:txBody>
          <a:bodyPr/>
          <a:lstStyle/>
          <a:p>
            <a:pPr>
              <a:defRPr/>
            </a:pPr>
            <a:fld id="{E641E48B-B291-42F8-9EB1-5C85938EBC5F}" type="slidenum">
              <a:rPr lang="en-US" smtClean="0">
                <a:solidFill>
                  <a:prstClr val="white"/>
                </a:solidFill>
                <a:effectLst>
                  <a:outerShdw blurRad="50800" dist="38100" algn="l" rotWithShape="0">
                    <a:srgbClr val="006600">
                      <a:alpha val="80000"/>
                    </a:srgbClr>
                  </a:outerShdw>
                </a:effectLst>
              </a:rPr>
              <a:pPr>
                <a:defRPr/>
              </a:pPr>
              <a:t>34</a:t>
            </a:fld>
            <a:endParaRPr lang="en-US" dirty="0">
              <a:solidFill>
                <a:prstClr val="white"/>
              </a:solidFill>
              <a:effectLst>
                <a:outerShdw blurRad="50800" dist="38100" algn="l" rotWithShape="0">
                  <a:srgbClr val="006600">
                    <a:alpha val="80000"/>
                  </a:srgbClr>
                </a:outerShdw>
              </a:effectLst>
            </a:endParaRPr>
          </a:p>
        </p:txBody>
      </p:sp>
      <p:grpSp>
        <p:nvGrpSpPr>
          <p:cNvPr id="9" name="Group 8"/>
          <p:cNvGrpSpPr/>
          <p:nvPr/>
        </p:nvGrpSpPr>
        <p:grpSpPr>
          <a:xfrm>
            <a:off x="4572000" y="5814729"/>
            <a:ext cx="1731690" cy="338554"/>
            <a:chOff x="848551" y="1828800"/>
            <a:chExt cx="1731690" cy="338554"/>
          </a:xfrm>
        </p:grpSpPr>
        <p:sp>
          <p:nvSpPr>
            <p:cNvPr id="10" name="TextBox 9"/>
            <p:cNvSpPr txBox="1"/>
            <p:nvPr/>
          </p:nvSpPr>
          <p:spPr>
            <a:xfrm>
              <a:off x="914400" y="1828800"/>
              <a:ext cx="1665841" cy="338554"/>
            </a:xfrm>
            <a:prstGeom prst="rect">
              <a:avLst/>
            </a:prstGeom>
            <a:noFill/>
          </p:spPr>
          <p:txBody>
            <a:bodyPr wrap="none" rtlCol="0">
              <a:spAutoFit/>
            </a:bodyPr>
            <a:lstStyle/>
            <a:p>
              <a:r>
                <a:rPr lang="en-US" sz="1600" dirty="0" smtClean="0"/>
                <a:t>Strongly oppose</a:t>
              </a:r>
              <a:endParaRPr lang="en-US" sz="1600" dirty="0"/>
            </a:p>
          </p:txBody>
        </p:sp>
        <p:sp>
          <p:nvSpPr>
            <p:cNvPr id="11" name="Rectangle 10"/>
            <p:cNvSpPr/>
            <p:nvPr/>
          </p:nvSpPr>
          <p:spPr>
            <a:xfrm>
              <a:off x="848551" y="1943100"/>
              <a:ext cx="114300" cy="114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2514600" y="5828426"/>
            <a:ext cx="1744514" cy="338554"/>
            <a:chOff x="848551" y="1828800"/>
            <a:chExt cx="1744514" cy="338554"/>
          </a:xfrm>
        </p:grpSpPr>
        <p:sp>
          <p:nvSpPr>
            <p:cNvPr id="13" name="TextBox 12"/>
            <p:cNvSpPr txBox="1"/>
            <p:nvPr/>
          </p:nvSpPr>
          <p:spPr>
            <a:xfrm>
              <a:off x="914400" y="1828800"/>
              <a:ext cx="1678665" cy="338554"/>
            </a:xfrm>
            <a:prstGeom prst="rect">
              <a:avLst/>
            </a:prstGeom>
            <a:noFill/>
          </p:spPr>
          <p:txBody>
            <a:bodyPr wrap="none" rtlCol="0">
              <a:spAutoFit/>
            </a:bodyPr>
            <a:lstStyle/>
            <a:p>
              <a:r>
                <a:rPr lang="en-US" sz="1600" dirty="0" smtClean="0"/>
                <a:t>Strongly support</a:t>
              </a:r>
              <a:endParaRPr lang="en-US" sz="1600" dirty="0"/>
            </a:p>
          </p:txBody>
        </p:sp>
        <p:sp>
          <p:nvSpPr>
            <p:cNvPr id="14" name="Rectangle 13"/>
            <p:cNvSpPr/>
            <p:nvPr/>
          </p:nvSpPr>
          <p:spPr>
            <a:xfrm>
              <a:off x="848551" y="1943100"/>
              <a:ext cx="114300" cy="1143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2514600" y="6080244"/>
            <a:ext cx="1425195" cy="338554"/>
            <a:chOff x="848551" y="1828800"/>
            <a:chExt cx="1425195" cy="338554"/>
          </a:xfrm>
        </p:grpSpPr>
        <p:sp>
          <p:nvSpPr>
            <p:cNvPr id="16" name="TextBox 15"/>
            <p:cNvSpPr txBox="1"/>
            <p:nvPr/>
          </p:nvSpPr>
          <p:spPr>
            <a:xfrm>
              <a:off x="914400" y="1828800"/>
              <a:ext cx="1359346" cy="338554"/>
            </a:xfrm>
            <a:prstGeom prst="rect">
              <a:avLst/>
            </a:prstGeom>
            <a:noFill/>
          </p:spPr>
          <p:txBody>
            <a:bodyPr wrap="none" rtlCol="0">
              <a:spAutoFit/>
            </a:bodyPr>
            <a:lstStyle/>
            <a:p>
              <a:r>
                <a:rPr lang="en-US" sz="1600" dirty="0" smtClean="0"/>
                <a:t>Total support</a:t>
              </a:r>
              <a:endParaRPr lang="en-US" sz="1600" dirty="0"/>
            </a:p>
          </p:txBody>
        </p:sp>
        <p:sp>
          <p:nvSpPr>
            <p:cNvPr id="17" name="Rectangle 16"/>
            <p:cNvSpPr/>
            <p:nvPr/>
          </p:nvSpPr>
          <p:spPr>
            <a:xfrm>
              <a:off x="848551" y="1943100"/>
              <a:ext cx="114300" cy="1143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4572000" y="6078071"/>
            <a:ext cx="1412371" cy="338554"/>
            <a:chOff x="848551" y="1828800"/>
            <a:chExt cx="1412371" cy="338554"/>
          </a:xfrm>
        </p:grpSpPr>
        <p:sp>
          <p:nvSpPr>
            <p:cNvPr id="19" name="TextBox 18"/>
            <p:cNvSpPr txBox="1"/>
            <p:nvPr/>
          </p:nvSpPr>
          <p:spPr>
            <a:xfrm>
              <a:off x="914400" y="1828800"/>
              <a:ext cx="1346522" cy="338554"/>
            </a:xfrm>
            <a:prstGeom prst="rect">
              <a:avLst/>
            </a:prstGeom>
            <a:noFill/>
          </p:spPr>
          <p:txBody>
            <a:bodyPr wrap="none" rtlCol="0">
              <a:spAutoFit/>
            </a:bodyPr>
            <a:lstStyle/>
            <a:p>
              <a:r>
                <a:rPr lang="en-US" sz="1600" dirty="0" smtClean="0"/>
                <a:t>Total oppose</a:t>
              </a:r>
              <a:endParaRPr lang="en-US" sz="1600" dirty="0"/>
            </a:p>
          </p:txBody>
        </p:sp>
        <p:sp>
          <p:nvSpPr>
            <p:cNvPr id="20" name="Rectangle 19"/>
            <p:cNvSpPr/>
            <p:nvPr/>
          </p:nvSpPr>
          <p:spPr>
            <a:xfrm>
              <a:off x="848551" y="1943100"/>
              <a:ext cx="114300" cy="1143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65146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Majority Support Comprehensive Peace Agreement</a:t>
            </a:r>
            <a:endParaRPr lang="en-US" dirty="0"/>
          </a:p>
        </p:txBody>
      </p:sp>
      <p:graphicFrame>
        <p:nvGraphicFramePr>
          <p:cNvPr id="6" name="Chart Placeholder 5"/>
          <p:cNvGraphicFramePr>
            <a:graphicFrameLocks noGrp="1"/>
          </p:cNvGraphicFramePr>
          <p:nvPr>
            <p:ph type="chart" sz="quarter" idx="11"/>
            <p:extLst>
              <p:ext uri="{D42A27DB-BD31-4B8C-83A1-F6EECF244321}">
                <p14:modId xmlns:p14="http://schemas.microsoft.com/office/powerpoint/2010/main" val="2580961526"/>
              </p:ext>
            </p:extLst>
          </p:nvPr>
        </p:nvGraphicFramePr>
        <p:xfrm>
          <a:off x="4343400" y="1828800"/>
          <a:ext cx="47244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2"/>
          </p:nvPr>
        </p:nvSpPr>
        <p:spPr>
          <a:xfrm>
            <a:off x="76200" y="990600"/>
            <a:ext cx="8991600" cy="762000"/>
          </a:xfrm>
        </p:spPr>
        <p:txBody>
          <a:bodyPr/>
          <a:lstStyle/>
          <a:p>
            <a:r>
              <a:rPr lang="en-US" dirty="0"/>
              <a:t>As you may know, on a few occasions during the past 10 years, Israeli, Palestinian, and American negotiators came close to reaching a final status peace agreement but ultimately fell short. The details of that agreement include:</a:t>
            </a:r>
          </a:p>
          <a:p>
            <a:endParaRPr lang="en-US" dirty="0"/>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pPr>
                <a:defRPr/>
              </a:pPr>
              <a:t>35</a:t>
            </a:fld>
            <a:endParaRPr lang="en-US" dirty="0"/>
          </a:p>
        </p:txBody>
      </p:sp>
      <p:sp>
        <p:nvSpPr>
          <p:cNvPr id="7" name="Text Placeholder 3"/>
          <p:cNvSpPr txBox="1">
            <a:spLocks/>
          </p:cNvSpPr>
          <p:nvPr/>
        </p:nvSpPr>
        <p:spPr>
          <a:xfrm>
            <a:off x="76200" y="1905000"/>
            <a:ext cx="4495800" cy="4343400"/>
          </a:xfrm>
          <a:prstGeom prst="rect">
            <a:avLst/>
          </a:prstGeom>
        </p:spPr>
        <p:txBody>
          <a:bodyPr lIns="91440" rIns="91440" anchor="t" anchorCtr="0"/>
          <a:lstStyle>
            <a:lvl1pPr marL="0" indent="0" algn="l" rtl="0" fontAlgn="base">
              <a:spcBef>
                <a:spcPct val="20000"/>
              </a:spcBef>
              <a:spcAft>
                <a:spcPct val="0"/>
              </a:spcAft>
              <a:buFont typeface="Arial" charset="0"/>
              <a:buNone/>
              <a:defRPr sz="1600" b="1"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buFont typeface="Arial" pitchFamily="34" charset="0"/>
              <a:buChar char="•"/>
            </a:pPr>
            <a:r>
              <a:rPr lang="en-US" sz="1400" b="0" dirty="0" smtClean="0"/>
              <a:t>A </a:t>
            </a:r>
            <a:r>
              <a:rPr lang="en-US" sz="1400" b="0" dirty="0"/>
              <a:t>demilitarized Palestinian state in the West Bank and Gaza</a:t>
            </a:r>
          </a:p>
          <a:p>
            <a:pPr marL="171450" lvl="0" indent="-171450">
              <a:buFont typeface="Arial" pitchFamily="34" charset="0"/>
              <a:buChar char="•"/>
            </a:pPr>
            <a:endParaRPr lang="en-US" sz="800" b="0" dirty="0" smtClean="0"/>
          </a:p>
          <a:p>
            <a:pPr marL="285750" lvl="0" indent="-285750">
              <a:buFont typeface="Arial" pitchFamily="34" charset="0"/>
              <a:buChar char="•"/>
            </a:pPr>
            <a:r>
              <a:rPr lang="en-US" sz="1400" b="0" dirty="0"/>
              <a:t>I</a:t>
            </a:r>
            <a:r>
              <a:rPr lang="en-US" sz="1400" b="0" dirty="0" smtClean="0"/>
              <a:t>nternationally </a:t>
            </a:r>
            <a:r>
              <a:rPr lang="en-US" sz="1400" b="0" dirty="0"/>
              <a:t>recognized borders based on the borders that existed in 1967, with mutually agreed land swaps that allow for most Jewish settlers in the West Bank to be inside Israel while the Palestinians get comparable land areas in </a:t>
            </a:r>
            <a:r>
              <a:rPr lang="en-US" sz="1400" b="0" dirty="0" smtClean="0"/>
              <a:t>return</a:t>
            </a:r>
          </a:p>
          <a:p>
            <a:pPr marL="171450" lvl="0" indent="-171450">
              <a:buFont typeface="Arial" pitchFamily="34" charset="0"/>
              <a:buChar char="•"/>
            </a:pPr>
            <a:endParaRPr lang="en-US" sz="800" b="0" dirty="0"/>
          </a:p>
          <a:p>
            <a:pPr marL="285750" lvl="0" indent="-285750">
              <a:buFont typeface="Arial" pitchFamily="34" charset="0"/>
              <a:buChar char="•"/>
            </a:pPr>
            <a:r>
              <a:rPr lang="en-US" sz="1400" b="0" dirty="0"/>
              <a:t>Palestinian neighborhoods in Jerusalem become part of the new Palestinian state while Israel retains control of Jewish neighborhoods and the Western Wall in </a:t>
            </a:r>
            <a:r>
              <a:rPr lang="en-US" sz="1400" b="0" dirty="0" smtClean="0"/>
              <a:t>Jerusalem</a:t>
            </a:r>
          </a:p>
          <a:p>
            <a:pPr marL="171450" lvl="0" indent="-171450">
              <a:buFont typeface="Arial" pitchFamily="34" charset="0"/>
              <a:buChar char="•"/>
            </a:pPr>
            <a:endParaRPr lang="en-US" sz="800" b="0" dirty="0"/>
          </a:p>
          <a:p>
            <a:pPr marL="285750" lvl="0" indent="-285750">
              <a:buFont typeface="Arial" pitchFamily="34" charset="0"/>
              <a:buChar char="•"/>
            </a:pPr>
            <a:r>
              <a:rPr lang="en-US" sz="1400" b="0" dirty="0" smtClean="0"/>
              <a:t>International </a:t>
            </a:r>
            <a:r>
              <a:rPr lang="en-US" sz="1400" b="0" dirty="0"/>
              <a:t>forces to monitor the new Palestinian state and border </a:t>
            </a:r>
            <a:r>
              <a:rPr lang="en-US" sz="1400" b="0" dirty="0" smtClean="0"/>
              <a:t>crossings</a:t>
            </a:r>
          </a:p>
          <a:p>
            <a:pPr marL="171450" lvl="0" indent="-171450">
              <a:buFont typeface="Arial" pitchFamily="34" charset="0"/>
              <a:buChar char="•"/>
            </a:pPr>
            <a:endParaRPr lang="en-US" sz="800" b="0" dirty="0"/>
          </a:p>
          <a:p>
            <a:pPr marL="285750" lvl="0" indent="-285750">
              <a:buFont typeface="Arial" pitchFamily="34" charset="0"/>
              <a:buChar char="•"/>
            </a:pPr>
            <a:r>
              <a:rPr lang="en-US" sz="1400" b="0" dirty="0"/>
              <a:t>F</a:t>
            </a:r>
            <a:r>
              <a:rPr lang="en-US" sz="1400" b="0" dirty="0" smtClean="0"/>
              <a:t>inancial </a:t>
            </a:r>
            <a:r>
              <a:rPr lang="en-US" sz="1400" b="0" dirty="0"/>
              <a:t>compensation for Palestinian refugees while allowing some refugees to return to Israel if they meet specific family reunification criteria and the Israeli government </a:t>
            </a:r>
            <a:r>
              <a:rPr lang="en-US" sz="1400" b="0" dirty="0" smtClean="0"/>
              <a:t>approves</a:t>
            </a:r>
            <a:endParaRPr lang="en-US" sz="1400" b="0" dirty="0"/>
          </a:p>
        </p:txBody>
      </p:sp>
    </p:spTree>
    <p:extLst>
      <p:ext uri="{BB962C8B-B14F-4D97-AF65-F5344CB8AC3E}">
        <p14:creationId xmlns:p14="http://schemas.microsoft.com/office/powerpoint/2010/main" val="230378680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2400" dirty="0"/>
              <a:t>Peace is Core US Interest and US Should Use Assertive Diplomacy Instead of Leaving it to Israelis and Palestinians</a:t>
            </a:r>
          </a:p>
        </p:txBody>
      </p:sp>
      <p:graphicFrame>
        <p:nvGraphicFramePr>
          <p:cNvPr id="8" name="Chart Placeholder 7"/>
          <p:cNvGraphicFramePr>
            <a:graphicFrameLocks noGrp="1"/>
          </p:cNvGraphicFramePr>
          <p:nvPr>
            <p:ph type="chart" sz="quarter" idx="11"/>
            <p:extLst>
              <p:ext uri="{D42A27DB-BD31-4B8C-83A1-F6EECF244321}">
                <p14:modId xmlns:p14="http://schemas.microsoft.com/office/powerpoint/2010/main" val="2925698668"/>
              </p:ext>
            </p:extLst>
          </p:nvPr>
        </p:nvGraphicFramePr>
        <p:xfrm>
          <a:off x="76200" y="1828800"/>
          <a:ext cx="8991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p:cNvSpPr>
            <a:spLocks noGrp="1"/>
          </p:cNvSpPr>
          <p:nvPr>
            <p:ph type="body" sz="quarter" idx="12"/>
          </p:nvPr>
        </p:nvSpPr>
        <p:spPr/>
        <p:txBody>
          <a:bodyPr/>
          <a:lstStyle/>
          <a:p>
            <a:r>
              <a:rPr lang="en-US" dirty="0"/>
              <a:t>Below are some pairs of statements. After reading each pair, please mark whether the FIRST statement or the SECOND statement comes closer to your own view, even if neither is exactly right</a:t>
            </a:r>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36</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8462778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U.S. Negotiation Role  </a:t>
            </a:r>
            <a:br>
              <a:rPr lang="en-US" dirty="0" smtClean="0"/>
            </a:br>
            <a:r>
              <a:rPr lang="en-US" dirty="0" smtClean="0"/>
              <a:t>Fair and Impartial Broker vs. Siding with Israel</a:t>
            </a:r>
            <a:endParaRPr lang="en-US" dirty="0"/>
          </a:p>
        </p:txBody>
      </p:sp>
      <p:graphicFrame>
        <p:nvGraphicFramePr>
          <p:cNvPr id="8" name="Chart Placeholder 7"/>
          <p:cNvGraphicFramePr>
            <a:graphicFrameLocks noGrp="1"/>
          </p:cNvGraphicFramePr>
          <p:nvPr>
            <p:ph type="chart" sz="quarter" idx="11"/>
            <p:extLst>
              <p:ext uri="{D42A27DB-BD31-4B8C-83A1-F6EECF244321}">
                <p14:modId xmlns:p14="http://schemas.microsoft.com/office/powerpoint/2010/main" val="3011591943"/>
              </p:ext>
            </p:extLst>
          </p:nvPr>
        </p:nvGraphicFramePr>
        <p:xfrm>
          <a:off x="76200" y="1828800"/>
          <a:ext cx="8991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p:cNvSpPr>
            <a:spLocks noGrp="1"/>
          </p:cNvSpPr>
          <p:nvPr>
            <p:ph type="body" sz="quarter" idx="12"/>
          </p:nvPr>
        </p:nvSpPr>
        <p:spPr/>
        <p:txBody>
          <a:bodyPr/>
          <a:lstStyle/>
          <a:p>
            <a:r>
              <a:rPr lang="en-US" dirty="0"/>
              <a:t>Below are some pairs of statements. After reading each pair, please mark whether the FIRST statement or the SECOND statement comes closer to your own view, even if neither is exactly right</a:t>
            </a:r>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37</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24101196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American Jews Support Public Debate Over Israel Policy</a:t>
            </a:r>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3578046919"/>
              </p:ext>
            </p:extLst>
          </p:nvPr>
        </p:nvGraphicFramePr>
        <p:xfrm>
          <a:off x="4648200" y="1600200"/>
          <a:ext cx="44196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8"/>
          <p:cNvSpPr>
            <a:spLocks noGrp="1"/>
          </p:cNvSpPr>
          <p:nvPr>
            <p:ph type="body" sz="quarter" idx="15"/>
          </p:nvPr>
        </p:nvSpPr>
        <p:spPr>
          <a:xfrm>
            <a:off x="81117" y="2057400"/>
            <a:ext cx="4685253" cy="1111045"/>
          </a:xfrm>
        </p:spPr>
        <p:txBody>
          <a:bodyPr/>
          <a:lstStyle/>
          <a:p>
            <a:pPr marL="0" indent="0">
              <a:buNone/>
            </a:pPr>
            <a:r>
              <a:rPr lang="en-US" b="1" dirty="0" smtClean="0"/>
              <a:t>1</a:t>
            </a:r>
            <a:r>
              <a:rPr lang="en-US" b="1" baseline="30000" dirty="0" smtClean="0"/>
              <a:t>st</a:t>
            </a:r>
            <a:r>
              <a:rPr lang="en-US" b="1" dirty="0" smtClean="0"/>
              <a:t> Statement: </a:t>
            </a:r>
            <a:r>
              <a:rPr lang="en-US" b="1" dirty="0" smtClean="0">
                <a:solidFill>
                  <a:schemeClr val="accent1"/>
                </a:solidFill>
              </a:rPr>
              <a:t>It </a:t>
            </a:r>
            <a:r>
              <a:rPr lang="en-US" b="1" dirty="0">
                <a:solidFill>
                  <a:schemeClr val="accent1"/>
                </a:solidFill>
              </a:rPr>
              <a:t>bothers me </a:t>
            </a:r>
            <a:r>
              <a:rPr lang="en-US" b="1" dirty="0"/>
              <a:t>when American Jews disagree publicly with Israeli government policy.</a:t>
            </a:r>
            <a:endParaRPr lang="en-US" b="1" dirty="0">
              <a:solidFill>
                <a:schemeClr val="accent1"/>
              </a:solidFill>
            </a:endParaRPr>
          </a:p>
        </p:txBody>
      </p:sp>
      <p:sp>
        <p:nvSpPr>
          <p:cNvPr id="5" name="Slide Number Placeholder 4"/>
          <p:cNvSpPr>
            <a:spLocks noGrp="1"/>
          </p:cNvSpPr>
          <p:nvPr>
            <p:ph type="sldNum" sz="quarter" idx="16"/>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38</a:t>
            </a:fld>
            <a:endParaRPr lang="en-US" dirty="0">
              <a:solidFill>
                <a:prstClr val="white"/>
              </a:solidFill>
              <a:effectLst>
                <a:outerShdw blurRad="50800" dist="38100" algn="l" rotWithShape="0">
                  <a:srgbClr val="006600">
                    <a:alpha val="80000"/>
                  </a:srgbClr>
                </a:outerShdw>
              </a:effectLst>
            </a:endParaRPr>
          </a:p>
        </p:txBody>
      </p:sp>
      <p:sp>
        <p:nvSpPr>
          <p:cNvPr id="10" name="Text Placeholder 8"/>
          <p:cNvSpPr>
            <a:spLocks noGrp="1"/>
          </p:cNvSpPr>
          <p:nvPr>
            <p:ph type="body" sz="quarter" idx="15"/>
          </p:nvPr>
        </p:nvSpPr>
        <p:spPr>
          <a:xfrm>
            <a:off x="115346" y="3657600"/>
            <a:ext cx="4685253" cy="1371600"/>
          </a:xfrm>
        </p:spPr>
        <p:txBody>
          <a:bodyPr/>
          <a:lstStyle/>
          <a:p>
            <a:pPr marL="0" indent="0">
              <a:buNone/>
            </a:pPr>
            <a:r>
              <a:rPr lang="en-US" b="1" dirty="0" smtClean="0"/>
              <a:t>2</a:t>
            </a:r>
            <a:r>
              <a:rPr lang="en-US" b="1" baseline="30000" dirty="0" smtClean="0"/>
              <a:t>nd</a:t>
            </a:r>
            <a:r>
              <a:rPr lang="en-US" b="1" dirty="0" smtClean="0"/>
              <a:t> Statement: </a:t>
            </a:r>
            <a:r>
              <a:rPr lang="en-US" b="1" dirty="0" smtClean="0">
                <a:solidFill>
                  <a:schemeClr val="accent6"/>
                </a:solidFill>
              </a:rPr>
              <a:t>It </a:t>
            </a:r>
            <a:r>
              <a:rPr lang="en-US" b="1" dirty="0">
                <a:solidFill>
                  <a:schemeClr val="accent6"/>
                </a:solidFill>
              </a:rPr>
              <a:t>does not bother me </a:t>
            </a:r>
            <a:r>
              <a:rPr lang="en-US" b="1" dirty="0"/>
              <a:t>when American Jews disagree publicly with Israeli government policy.</a:t>
            </a:r>
          </a:p>
        </p:txBody>
      </p:sp>
      <p:sp>
        <p:nvSpPr>
          <p:cNvPr id="13" name="Rectangle 12"/>
          <p:cNvSpPr/>
          <p:nvPr/>
        </p:nvSpPr>
        <p:spPr>
          <a:xfrm>
            <a:off x="-19666" y="914400"/>
            <a:ext cx="9163665" cy="830997"/>
          </a:xfrm>
          <a:prstGeom prst="rect">
            <a:avLst/>
          </a:prstGeom>
        </p:spPr>
        <p:txBody>
          <a:bodyPr wrap="square">
            <a:spAutoFit/>
          </a:bodyPr>
          <a:lstStyle/>
          <a:p>
            <a:r>
              <a:rPr lang="en-US" sz="1600" b="1" dirty="0"/>
              <a:t>Below are some pairs of statements. After reading each pair, please mark whether the FIRST statement or the SECOND statement comes closer to your own view, even if neither is exactly right.</a:t>
            </a:r>
          </a:p>
        </p:txBody>
      </p:sp>
      <p:grpSp>
        <p:nvGrpSpPr>
          <p:cNvPr id="14" name="Group 13"/>
          <p:cNvGrpSpPr/>
          <p:nvPr/>
        </p:nvGrpSpPr>
        <p:grpSpPr>
          <a:xfrm>
            <a:off x="2343107" y="5614726"/>
            <a:ext cx="2318389" cy="338554"/>
            <a:chOff x="848551" y="1828800"/>
            <a:chExt cx="2318389" cy="338554"/>
          </a:xfrm>
        </p:grpSpPr>
        <p:sp>
          <p:nvSpPr>
            <p:cNvPr id="15" name="TextBox 14"/>
            <p:cNvSpPr txBox="1"/>
            <p:nvPr/>
          </p:nvSpPr>
          <p:spPr>
            <a:xfrm>
              <a:off x="914400" y="1828800"/>
              <a:ext cx="2252540" cy="338554"/>
            </a:xfrm>
            <a:prstGeom prst="rect">
              <a:avLst/>
            </a:prstGeom>
            <a:noFill/>
          </p:spPr>
          <p:txBody>
            <a:bodyPr wrap="none" rtlCol="0">
              <a:spAutoFit/>
            </a:bodyPr>
            <a:lstStyle/>
            <a:p>
              <a:r>
                <a:rPr lang="en-US" sz="1600" dirty="0" smtClean="0"/>
                <a:t>2</a:t>
              </a:r>
              <a:r>
                <a:rPr lang="en-US" sz="1600" baseline="30000" dirty="0" smtClean="0"/>
                <a:t>nd</a:t>
              </a:r>
              <a:r>
                <a:rPr lang="en-US" sz="1600" dirty="0" smtClean="0"/>
                <a:t> Statement Strongly</a:t>
              </a:r>
              <a:endParaRPr lang="en-US" sz="1600" dirty="0"/>
            </a:p>
          </p:txBody>
        </p:sp>
        <p:sp>
          <p:nvSpPr>
            <p:cNvPr id="16" name="Rectangle 15"/>
            <p:cNvSpPr/>
            <p:nvPr/>
          </p:nvSpPr>
          <p:spPr>
            <a:xfrm>
              <a:off x="848551" y="1943100"/>
              <a:ext cx="114300" cy="1143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32896" y="5612553"/>
            <a:ext cx="2275108" cy="338554"/>
            <a:chOff x="848551" y="1828800"/>
            <a:chExt cx="2275108" cy="338554"/>
          </a:xfrm>
        </p:grpSpPr>
        <p:sp>
          <p:nvSpPr>
            <p:cNvPr id="18" name="TextBox 17"/>
            <p:cNvSpPr txBox="1"/>
            <p:nvPr/>
          </p:nvSpPr>
          <p:spPr>
            <a:xfrm>
              <a:off x="914400" y="1828800"/>
              <a:ext cx="2209259" cy="338554"/>
            </a:xfrm>
            <a:prstGeom prst="rect">
              <a:avLst/>
            </a:prstGeom>
            <a:noFill/>
          </p:spPr>
          <p:txBody>
            <a:bodyPr wrap="none" rtlCol="0">
              <a:spAutoFit/>
            </a:bodyPr>
            <a:lstStyle/>
            <a:p>
              <a:r>
                <a:rPr lang="en-US" sz="1600" dirty="0" smtClean="0"/>
                <a:t>1</a:t>
              </a:r>
              <a:r>
                <a:rPr lang="en-US" sz="1600" baseline="30000" dirty="0" smtClean="0"/>
                <a:t>st</a:t>
              </a:r>
              <a:r>
                <a:rPr lang="en-US" sz="1600" dirty="0" smtClean="0"/>
                <a:t> Statement Strongly</a:t>
              </a:r>
              <a:endParaRPr lang="en-US" sz="1600" dirty="0"/>
            </a:p>
          </p:txBody>
        </p:sp>
        <p:sp>
          <p:nvSpPr>
            <p:cNvPr id="19" name="Rectangle 18"/>
            <p:cNvSpPr/>
            <p:nvPr/>
          </p:nvSpPr>
          <p:spPr>
            <a:xfrm>
              <a:off x="848551" y="1943100"/>
              <a:ext cx="114300" cy="114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32896" y="6007269"/>
            <a:ext cx="1952071" cy="338554"/>
            <a:chOff x="848551" y="1828800"/>
            <a:chExt cx="1952071" cy="338554"/>
          </a:xfrm>
        </p:grpSpPr>
        <p:sp>
          <p:nvSpPr>
            <p:cNvPr id="21" name="TextBox 20"/>
            <p:cNvSpPr txBox="1"/>
            <p:nvPr/>
          </p:nvSpPr>
          <p:spPr>
            <a:xfrm>
              <a:off x="914400" y="1828800"/>
              <a:ext cx="1886222" cy="338554"/>
            </a:xfrm>
            <a:prstGeom prst="rect">
              <a:avLst/>
            </a:prstGeom>
            <a:noFill/>
          </p:spPr>
          <p:txBody>
            <a:bodyPr wrap="none" rtlCol="0">
              <a:spAutoFit/>
            </a:bodyPr>
            <a:lstStyle/>
            <a:p>
              <a:r>
                <a:rPr lang="en-US" sz="1600" dirty="0" smtClean="0"/>
                <a:t>1</a:t>
              </a:r>
              <a:r>
                <a:rPr lang="en-US" sz="1600" baseline="30000" dirty="0" smtClean="0"/>
                <a:t>st</a:t>
              </a:r>
              <a:r>
                <a:rPr lang="en-US" sz="1600" dirty="0" smtClean="0"/>
                <a:t> Statement Total</a:t>
              </a:r>
              <a:endParaRPr lang="en-US" sz="1600" dirty="0"/>
            </a:p>
          </p:txBody>
        </p:sp>
        <p:sp>
          <p:nvSpPr>
            <p:cNvPr id="22" name="Rectangle 21"/>
            <p:cNvSpPr/>
            <p:nvPr/>
          </p:nvSpPr>
          <p:spPr>
            <a:xfrm>
              <a:off x="848551" y="1943100"/>
              <a:ext cx="114300" cy="114300"/>
            </a:xfrm>
            <a:prstGeom prst="rect">
              <a:avLst/>
            </a:prstGeom>
            <a:solidFill>
              <a:schemeClr val="accent1">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2343107" y="6007269"/>
            <a:ext cx="1995352" cy="338554"/>
            <a:chOff x="848551" y="1828800"/>
            <a:chExt cx="1995352" cy="338554"/>
          </a:xfrm>
        </p:grpSpPr>
        <p:sp>
          <p:nvSpPr>
            <p:cNvPr id="24" name="TextBox 23"/>
            <p:cNvSpPr txBox="1"/>
            <p:nvPr/>
          </p:nvSpPr>
          <p:spPr>
            <a:xfrm>
              <a:off x="914400" y="1828800"/>
              <a:ext cx="1929503" cy="338554"/>
            </a:xfrm>
            <a:prstGeom prst="rect">
              <a:avLst/>
            </a:prstGeom>
            <a:noFill/>
          </p:spPr>
          <p:txBody>
            <a:bodyPr wrap="none" rtlCol="0">
              <a:spAutoFit/>
            </a:bodyPr>
            <a:lstStyle/>
            <a:p>
              <a:r>
                <a:rPr lang="en-US" sz="1600" dirty="0" smtClean="0"/>
                <a:t>2</a:t>
              </a:r>
              <a:r>
                <a:rPr lang="en-US" sz="1600" baseline="30000" dirty="0" smtClean="0"/>
                <a:t>nd</a:t>
              </a:r>
              <a:r>
                <a:rPr lang="en-US" sz="1600" dirty="0" smtClean="0"/>
                <a:t> Statement Total</a:t>
              </a:r>
              <a:endParaRPr lang="en-US" sz="1600" dirty="0"/>
            </a:p>
          </p:txBody>
        </p:sp>
        <p:sp>
          <p:nvSpPr>
            <p:cNvPr id="25" name="Rectangle 24"/>
            <p:cNvSpPr/>
            <p:nvPr/>
          </p:nvSpPr>
          <p:spPr>
            <a:xfrm>
              <a:off x="848551" y="1943100"/>
              <a:ext cx="114300" cy="1143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90968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a:t>
            </a:r>
            <a:endParaRPr lang="en-US" dirty="0"/>
          </a:p>
        </p:txBody>
      </p:sp>
      <p:sp>
        <p:nvSpPr>
          <p:cNvPr id="3" name="Text Placeholder 2"/>
          <p:cNvSpPr>
            <a:spLocks noGrp="1"/>
          </p:cNvSpPr>
          <p:nvPr>
            <p:ph type="body" sz="quarter" idx="11"/>
          </p:nvPr>
        </p:nvSpPr>
        <p:spPr/>
        <p:txBody>
          <a:bodyPr>
            <a:normAutofit fontScale="77500" lnSpcReduction="20000"/>
          </a:bodyPr>
          <a:lstStyle/>
          <a:p>
            <a:pPr lvl="1">
              <a:buFont typeface="Wingdings" pitchFamily="2" charset="2"/>
              <a:buChar char="Ø"/>
            </a:pPr>
            <a:r>
              <a:rPr lang="en-US" b="1" dirty="0" smtClean="0"/>
              <a:t>Nationwide and in two key swing states, </a:t>
            </a:r>
            <a:r>
              <a:rPr lang="en-US" b="1" dirty="0"/>
              <a:t>o</a:t>
            </a:r>
            <a:r>
              <a:rPr lang="en-US" b="1" dirty="0" smtClean="0"/>
              <a:t>verwhelming support for Obama and Democratic candidates among American Jews.</a:t>
            </a:r>
          </a:p>
          <a:p>
            <a:pPr lvl="2">
              <a:buFont typeface="Arial" pitchFamily="34" charset="0"/>
              <a:buChar char="•"/>
            </a:pPr>
            <a:r>
              <a:rPr lang="en-US" b="1" dirty="0" smtClean="0"/>
              <a:t>Obama receives 70 percent of Jewish votes nationally, 69 percent in Ohio, and 68 percent in Florida</a:t>
            </a:r>
          </a:p>
          <a:p>
            <a:pPr lvl="2">
              <a:buFont typeface="Arial" pitchFamily="34" charset="0"/>
              <a:buChar char="•"/>
            </a:pPr>
            <a:r>
              <a:rPr lang="en-US" b="1" dirty="0"/>
              <a:t>Senator Sherrod Brown receives 71 percent in </a:t>
            </a:r>
            <a:r>
              <a:rPr lang="en-US" b="1" dirty="0" smtClean="0"/>
              <a:t>Ohio ;Senator Bill Nelson receives 72 percent in Florida</a:t>
            </a:r>
          </a:p>
          <a:p>
            <a:pPr lvl="1">
              <a:buFont typeface="Wingdings" pitchFamily="2" charset="2"/>
              <a:buChar char="Ø"/>
            </a:pPr>
            <a:endParaRPr lang="en-US" b="1" dirty="0" smtClean="0"/>
          </a:p>
          <a:p>
            <a:pPr lvl="1">
              <a:buFont typeface="Wingdings" pitchFamily="2" charset="2"/>
              <a:buChar char="Ø"/>
            </a:pPr>
            <a:r>
              <a:rPr lang="en-US" b="1" dirty="0" smtClean="0"/>
              <a:t>Economy is top voting issue (53 percent), followed by health care (32 percent), Social Security and Medicare (23 percent), and the deficit and government spending (20 percent).  Israel is top issue for 10 percent of Jewish voters and </a:t>
            </a:r>
            <a:r>
              <a:rPr lang="en-US" b="1" smtClean="0"/>
              <a:t>Iran is </a:t>
            </a:r>
            <a:r>
              <a:rPr lang="en-US" b="1" dirty="0" smtClean="0"/>
              <a:t>top issue for 2 percent.</a:t>
            </a:r>
          </a:p>
          <a:p>
            <a:pPr lvl="1">
              <a:buFont typeface="Wingdings" pitchFamily="2" charset="2"/>
              <a:buChar char="Ø"/>
            </a:pPr>
            <a:endParaRPr lang="en-US" b="1" dirty="0"/>
          </a:p>
          <a:p>
            <a:pPr lvl="1">
              <a:buFont typeface="Wingdings" pitchFamily="2" charset="2"/>
              <a:buChar char="Ø"/>
            </a:pPr>
            <a:r>
              <a:rPr lang="en-US" b="1" dirty="0" smtClean="0"/>
              <a:t>Jews hold progressive views on resolving the Arab-Israeli conflict.</a:t>
            </a:r>
          </a:p>
          <a:p>
            <a:pPr lvl="2">
              <a:buFont typeface="Arial" pitchFamily="34" charset="0"/>
              <a:buChar char="•"/>
            </a:pPr>
            <a:r>
              <a:rPr lang="en-US" b="1" dirty="0" smtClean="0"/>
              <a:t>Strong support for U.S. playing an active role to help resolve the Arab-Israeli conflict, even if it means publicly stating disagreements with the Israelis and the Arabs (69 percent support)</a:t>
            </a:r>
          </a:p>
          <a:p>
            <a:pPr lvl="2">
              <a:buFont typeface="Arial" pitchFamily="34" charset="0"/>
              <a:buChar char="•"/>
            </a:pPr>
            <a:r>
              <a:rPr lang="en-US" b="1" dirty="0" smtClean="0"/>
              <a:t>76 percent support the U.S. putting forth a peace plan that proposes borders and security</a:t>
            </a:r>
          </a:p>
          <a:p>
            <a:pPr lvl="2">
              <a:buFont typeface="Arial" pitchFamily="34" charset="0"/>
              <a:buChar char="•"/>
            </a:pPr>
            <a:r>
              <a:rPr lang="en-US" b="1" dirty="0" smtClean="0"/>
              <a:t>72 percent support comprehensive agreement along the lines of the Clinton parameters</a:t>
            </a:r>
          </a:p>
          <a:p>
            <a:pPr lvl="1">
              <a:buFont typeface="Wingdings" pitchFamily="2" charset="2"/>
              <a:buChar char="Ø"/>
            </a:pPr>
            <a:endParaRPr lang="en-US" b="1" dirty="0"/>
          </a:p>
          <a:p>
            <a:pPr lvl="1">
              <a:buFont typeface="Wingdings" pitchFamily="2" charset="2"/>
              <a:buChar char="Ø"/>
            </a:pPr>
            <a:r>
              <a:rPr lang="en-US" b="1" dirty="0" smtClean="0"/>
              <a:t>Addressing Iranian threat elicits mixed views among Jews– 47 percent want to give diplomacy and sanctions more time to work before setting red lines, 35 percent think diplomacy and sanctions have failed and it’s now time to set red lines.</a:t>
            </a:r>
          </a:p>
          <a:p>
            <a:pPr lvl="1">
              <a:buFont typeface="Wingdings" pitchFamily="2" charset="2"/>
              <a:buChar char="Ø"/>
            </a:pPr>
            <a:endParaRPr lang="en-US" dirty="0"/>
          </a:p>
        </p:txBody>
      </p:sp>
      <p:sp>
        <p:nvSpPr>
          <p:cNvPr id="4" name="Slide Number Placeholder 3"/>
          <p:cNvSpPr>
            <a:spLocks noGrp="1"/>
          </p:cNvSpPr>
          <p:nvPr>
            <p:ph type="sldNum" sz="quarter" idx="12"/>
          </p:nvPr>
        </p:nvSpPr>
        <p:spPr/>
        <p:txBody>
          <a:bodyPr/>
          <a:lstStyle/>
          <a:p>
            <a:pPr>
              <a:defRPr/>
            </a:pPr>
            <a:fld id="{21ACCFDB-04E1-47BF-B431-A0872F88D668}" type="slidenum">
              <a:rPr lang="en-US" smtClean="0"/>
              <a:pPr>
                <a:defRPr/>
              </a:pPr>
              <a:t>3</a:t>
            </a:fld>
            <a:endParaRPr lang="en-US" dirty="0"/>
          </a:p>
        </p:txBody>
      </p:sp>
    </p:spTree>
    <p:extLst>
      <p:ext uri="{BB962C8B-B14F-4D97-AF65-F5344CB8AC3E}">
        <p14:creationId xmlns:p14="http://schemas.microsoft.com/office/powerpoint/2010/main" val="6158358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Iranian Sanctions</a:t>
            </a:r>
            <a:br>
              <a:rPr lang="en-US" dirty="0"/>
            </a:br>
            <a:r>
              <a:rPr lang="en-US" dirty="0"/>
              <a:t>Need More Time vs. Failed</a:t>
            </a:r>
          </a:p>
        </p:txBody>
      </p:sp>
      <p:graphicFrame>
        <p:nvGraphicFramePr>
          <p:cNvPr id="11" name="Chart Placeholder 10"/>
          <p:cNvGraphicFramePr>
            <a:graphicFrameLocks noGrp="1"/>
          </p:cNvGraphicFramePr>
          <p:nvPr>
            <p:ph type="chart" sz="quarter" idx="13"/>
            <p:extLst>
              <p:ext uri="{D42A27DB-BD31-4B8C-83A1-F6EECF244321}">
                <p14:modId xmlns:p14="http://schemas.microsoft.com/office/powerpoint/2010/main" val="4118610842"/>
              </p:ext>
            </p:extLst>
          </p:nvPr>
        </p:nvGraphicFramePr>
        <p:xfrm>
          <a:off x="4648200" y="1600200"/>
          <a:ext cx="44196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8"/>
          <p:cNvSpPr>
            <a:spLocks noGrp="1"/>
          </p:cNvSpPr>
          <p:nvPr>
            <p:ph type="body" sz="quarter" idx="15"/>
          </p:nvPr>
        </p:nvSpPr>
        <p:spPr>
          <a:xfrm>
            <a:off x="115346" y="1860755"/>
            <a:ext cx="4685253" cy="1371600"/>
          </a:xfrm>
        </p:spPr>
        <p:txBody>
          <a:bodyPr/>
          <a:lstStyle/>
          <a:p>
            <a:pPr marL="0" indent="0">
              <a:buNone/>
            </a:pPr>
            <a:r>
              <a:rPr lang="en-US" b="1" dirty="0"/>
              <a:t>1st </a:t>
            </a:r>
            <a:r>
              <a:rPr lang="en-US" b="1" dirty="0" smtClean="0"/>
              <a:t>Statement: Before </a:t>
            </a:r>
            <a:r>
              <a:rPr lang="en-US" b="1" dirty="0"/>
              <a:t>setting red lines that, if crossed, will trigger an American military attack on Iranian nuclear facilities, the </a:t>
            </a:r>
            <a:r>
              <a:rPr lang="en-US" b="1" dirty="0">
                <a:solidFill>
                  <a:schemeClr val="accent1"/>
                </a:solidFill>
              </a:rPr>
              <a:t>United States needs to give diplomacy and sanctions more time to work.</a:t>
            </a:r>
          </a:p>
        </p:txBody>
      </p:sp>
      <p:sp>
        <p:nvSpPr>
          <p:cNvPr id="5" name="Slide Number Placeholder 4"/>
          <p:cNvSpPr>
            <a:spLocks noGrp="1"/>
          </p:cNvSpPr>
          <p:nvPr>
            <p:ph type="sldNum" sz="quarter" idx="16"/>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39</a:t>
            </a:fld>
            <a:endParaRPr lang="en-US" dirty="0">
              <a:solidFill>
                <a:prstClr val="white"/>
              </a:solidFill>
              <a:effectLst>
                <a:outerShdw blurRad="50800" dist="38100" algn="l" rotWithShape="0">
                  <a:srgbClr val="006600">
                    <a:alpha val="80000"/>
                  </a:srgbClr>
                </a:outerShdw>
              </a:effectLst>
            </a:endParaRPr>
          </a:p>
        </p:txBody>
      </p:sp>
      <p:sp>
        <p:nvSpPr>
          <p:cNvPr id="10" name="Text Placeholder 8"/>
          <p:cNvSpPr>
            <a:spLocks noGrp="1"/>
          </p:cNvSpPr>
          <p:nvPr>
            <p:ph type="body" sz="quarter" idx="15"/>
          </p:nvPr>
        </p:nvSpPr>
        <p:spPr>
          <a:xfrm>
            <a:off x="115346" y="3397045"/>
            <a:ext cx="4685253" cy="1371600"/>
          </a:xfrm>
        </p:spPr>
        <p:txBody>
          <a:bodyPr/>
          <a:lstStyle/>
          <a:p>
            <a:pPr marL="0" indent="0">
              <a:buNone/>
            </a:pPr>
            <a:r>
              <a:rPr lang="en-US" b="1" dirty="0"/>
              <a:t>2nd </a:t>
            </a:r>
            <a:r>
              <a:rPr lang="en-US" b="1" dirty="0" smtClean="0"/>
              <a:t>Statement: </a:t>
            </a:r>
            <a:r>
              <a:rPr lang="en-US" b="1" dirty="0" smtClean="0">
                <a:solidFill>
                  <a:schemeClr val="accent6"/>
                </a:solidFill>
              </a:rPr>
              <a:t>Diplomacy </a:t>
            </a:r>
            <a:r>
              <a:rPr lang="en-US" b="1" dirty="0">
                <a:solidFill>
                  <a:schemeClr val="accent6"/>
                </a:solidFill>
              </a:rPr>
              <a:t>and sanctions have failed</a:t>
            </a:r>
            <a:r>
              <a:rPr lang="en-US" b="1" dirty="0"/>
              <a:t> to stop Iran from continuing its efforts to develop nuclear weapons, and it is now time for the United States to set red lines that, if crossed, will trigger an American military attack on Iranian nuclear facilities. </a:t>
            </a:r>
            <a:r>
              <a:rPr lang="en-US" b="1" dirty="0" smtClean="0"/>
              <a:t> </a:t>
            </a:r>
            <a:endParaRPr lang="en-US" b="1" dirty="0"/>
          </a:p>
        </p:txBody>
      </p:sp>
      <p:sp>
        <p:nvSpPr>
          <p:cNvPr id="13" name="Rectangle 12"/>
          <p:cNvSpPr/>
          <p:nvPr/>
        </p:nvSpPr>
        <p:spPr>
          <a:xfrm>
            <a:off x="-19666" y="914400"/>
            <a:ext cx="9163665" cy="830997"/>
          </a:xfrm>
          <a:prstGeom prst="rect">
            <a:avLst/>
          </a:prstGeom>
        </p:spPr>
        <p:txBody>
          <a:bodyPr wrap="square">
            <a:spAutoFit/>
          </a:bodyPr>
          <a:lstStyle/>
          <a:p>
            <a:r>
              <a:rPr lang="en-US" sz="1600" b="1" dirty="0"/>
              <a:t>Below are some pairs of statements. After reading each pair, please mark whether the FIRST statement or the SECOND statement comes closer to your own view, even if neither is exactly right.</a:t>
            </a:r>
          </a:p>
        </p:txBody>
      </p:sp>
      <p:grpSp>
        <p:nvGrpSpPr>
          <p:cNvPr id="26" name="Group 25"/>
          <p:cNvGrpSpPr/>
          <p:nvPr/>
        </p:nvGrpSpPr>
        <p:grpSpPr>
          <a:xfrm>
            <a:off x="2343107" y="5614726"/>
            <a:ext cx="2318389" cy="338554"/>
            <a:chOff x="848551" y="1828800"/>
            <a:chExt cx="2318389" cy="338554"/>
          </a:xfrm>
        </p:grpSpPr>
        <p:sp>
          <p:nvSpPr>
            <p:cNvPr id="27" name="TextBox 26"/>
            <p:cNvSpPr txBox="1"/>
            <p:nvPr/>
          </p:nvSpPr>
          <p:spPr>
            <a:xfrm>
              <a:off x="914400" y="1828800"/>
              <a:ext cx="2252540" cy="338554"/>
            </a:xfrm>
            <a:prstGeom prst="rect">
              <a:avLst/>
            </a:prstGeom>
            <a:noFill/>
          </p:spPr>
          <p:txBody>
            <a:bodyPr wrap="none" rtlCol="0">
              <a:spAutoFit/>
            </a:bodyPr>
            <a:lstStyle/>
            <a:p>
              <a:r>
                <a:rPr lang="en-US" sz="1600" dirty="0" smtClean="0"/>
                <a:t>2</a:t>
              </a:r>
              <a:r>
                <a:rPr lang="en-US" sz="1600" baseline="30000" dirty="0" smtClean="0"/>
                <a:t>nd</a:t>
              </a:r>
              <a:r>
                <a:rPr lang="en-US" sz="1600" dirty="0" smtClean="0"/>
                <a:t> Statement Strongly</a:t>
              </a:r>
              <a:endParaRPr lang="en-US" sz="1600" dirty="0"/>
            </a:p>
          </p:txBody>
        </p:sp>
        <p:sp>
          <p:nvSpPr>
            <p:cNvPr id="28" name="Rectangle 27"/>
            <p:cNvSpPr/>
            <p:nvPr/>
          </p:nvSpPr>
          <p:spPr>
            <a:xfrm>
              <a:off x="848551" y="1943100"/>
              <a:ext cx="114300" cy="1143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32896" y="5612553"/>
            <a:ext cx="2275108" cy="338554"/>
            <a:chOff x="848551" y="1828800"/>
            <a:chExt cx="2275108" cy="338554"/>
          </a:xfrm>
        </p:grpSpPr>
        <p:sp>
          <p:nvSpPr>
            <p:cNvPr id="30" name="TextBox 29"/>
            <p:cNvSpPr txBox="1"/>
            <p:nvPr/>
          </p:nvSpPr>
          <p:spPr>
            <a:xfrm>
              <a:off x="914400" y="1828800"/>
              <a:ext cx="2209259" cy="338554"/>
            </a:xfrm>
            <a:prstGeom prst="rect">
              <a:avLst/>
            </a:prstGeom>
            <a:noFill/>
          </p:spPr>
          <p:txBody>
            <a:bodyPr wrap="none" rtlCol="0">
              <a:spAutoFit/>
            </a:bodyPr>
            <a:lstStyle/>
            <a:p>
              <a:r>
                <a:rPr lang="en-US" sz="1600" dirty="0" smtClean="0"/>
                <a:t>1</a:t>
              </a:r>
              <a:r>
                <a:rPr lang="en-US" sz="1600" baseline="30000" dirty="0" smtClean="0"/>
                <a:t>st</a:t>
              </a:r>
              <a:r>
                <a:rPr lang="en-US" sz="1600" dirty="0" smtClean="0"/>
                <a:t> Statement Strongly</a:t>
              </a:r>
              <a:endParaRPr lang="en-US" sz="1600" dirty="0"/>
            </a:p>
          </p:txBody>
        </p:sp>
        <p:sp>
          <p:nvSpPr>
            <p:cNvPr id="31" name="Rectangle 30"/>
            <p:cNvSpPr/>
            <p:nvPr/>
          </p:nvSpPr>
          <p:spPr>
            <a:xfrm>
              <a:off x="848551" y="1943100"/>
              <a:ext cx="114300" cy="114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p:cNvGrpSpPr/>
          <p:nvPr/>
        </p:nvGrpSpPr>
        <p:grpSpPr>
          <a:xfrm>
            <a:off x="32896" y="6007269"/>
            <a:ext cx="1952071" cy="338554"/>
            <a:chOff x="848551" y="1828800"/>
            <a:chExt cx="1952071" cy="338554"/>
          </a:xfrm>
        </p:grpSpPr>
        <p:sp>
          <p:nvSpPr>
            <p:cNvPr id="33" name="TextBox 32"/>
            <p:cNvSpPr txBox="1"/>
            <p:nvPr/>
          </p:nvSpPr>
          <p:spPr>
            <a:xfrm>
              <a:off x="914400" y="1828800"/>
              <a:ext cx="1886222" cy="338554"/>
            </a:xfrm>
            <a:prstGeom prst="rect">
              <a:avLst/>
            </a:prstGeom>
            <a:noFill/>
          </p:spPr>
          <p:txBody>
            <a:bodyPr wrap="none" rtlCol="0">
              <a:spAutoFit/>
            </a:bodyPr>
            <a:lstStyle/>
            <a:p>
              <a:r>
                <a:rPr lang="en-US" sz="1600" dirty="0" smtClean="0"/>
                <a:t>1</a:t>
              </a:r>
              <a:r>
                <a:rPr lang="en-US" sz="1600" baseline="30000" dirty="0" smtClean="0"/>
                <a:t>st</a:t>
              </a:r>
              <a:r>
                <a:rPr lang="en-US" sz="1600" dirty="0" smtClean="0"/>
                <a:t> Statement Total</a:t>
              </a:r>
              <a:endParaRPr lang="en-US" sz="1600" dirty="0"/>
            </a:p>
          </p:txBody>
        </p:sp>
        <p:sp>
          <p:nvSpPr>
            <p:cNvPr id="34" name="Rectangle 33"/>
            <p:cNvSpPr/>
            <p:nvPr/>
          </p:nvSpPr>
          <p:spPr>
            <a:xfrm>
              <a:off x="848551" y="1943100"/>
              <a:ext cx="114300" cy="114300"/>
            </a:xfrm>
            <a:prstGeom prst="rect">
              <a:avLst/>
            </a:prstGeom>
            <a:solidFill>
              <a:schemeClr val="accent1">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p:cNvGrpSpPr/>
          <p:nvPr/>
        </p:nvGrpSpPr>
        <p:grpSpPr>
          <a:xfrm>
            <a:off x="2343107" y="6007269"/>
            <a:ext cx="1995352" cy="338554"/>
            <a:chOff x="848551" y="1828800"/>
            <a:chExt cx="1995352" cy="338554"/>
          </a:xfrm>
        </p:grpSpPr>
        <p:sp>
          <p:nvSpPr>
            <p:cNvPr id="36" name="TextBox 35"/>
            <p:cNvSpPr txBox="1"/>
            <p:nvPr/>
          </p:nvSpPr>
          <p:spPr>
            <a:xfrm>
              <a:off x="914400" y="1828800"/>
              <a:ext cx="1929503" cy="338554"/>
            </a:xfrm>
            <a:prstGeom prst="rect">
              <a:avLst/>
            </a:prstGeom>
            <a:noFill/>
          </p:spPr>
          <p:txBody>
            <a:bodyPr wrap="none" rtlCol="0">
              <a:spAutoFit/>
            </a:bodyPr>
            <a:lstStyle/>
            <a:p>
              <a:r>
                <a:rPr lang="en-US" sz="1600" dirty="0" smtClean="0"/>
                <a:t>2</a:t>
              </a:r>
              <a:r>
                <a:rPr lang="en-US" sz="1600" baseline="30000" dirty="0" smtClean="0"/>
                <a:t>nd</a:t>
              </a:r>
              <a:r>
                <a:rPr lang="en-US" sz="1600" dirty="0" smtClean="0"/>
                <a:t> Statement Total</a:t>
              </a:r>
              <a:endParaRPr lang="en-US" sz="1600" dirty="0"/>
            </a:p>
          </p:txBody>
        </p:sp>
        <p:sp>
          <p:nvSpPr>
            <p:cNvPr id="37" name="Rectangle 36"/>
            <p:cNvSpPr/>
            <p:nvPr/>
          </p:nvSpPr>
          <p:spPr>
            <a:xfrm>
              <a:off x="848551" y="1943100"/>
              <a:ext cx="114300" cy="1143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868583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 Focus in the Middle East</a:t>
            </a:r>
            <a:br>
              <a:rPr lang="en-US" dirty="0" smtClean="0"/>
            </a:br>
            <a:r>
              <a:rPr lang="en-US" sz="2700" dirty="0" smtClean="0"/>
              <a:t>Iran and Israel-Palestinian Conflict Warrant Same Attention</a:t>
            </a:r>
            <a:endParaRPr lang="en-US" sz="2700" dirty="0"/>
          </a:p>
        </p:txBody>
      </p:sp>
      <p:graphicFrame>
        <p:nvGraphicFramePr>
          <p:cNvPr id="6" name="Chart Placeholder 5"/>
          <p:cNvGraphicFramePr>
            <a:graphicFrameLocks noGrp="1"/>
          </p:cNvGraphicFramePr>
          <p:nvPr>
            <p:ph type="chart" sz="quarter" idx="11"/>
            <p:extLst>
              <p:ext uri="{D42A27DB-BD31-4B8C-83A1-F6EECF244321}">
                <p14:modId xmlns:p14="http://schemas.microsoft.com/office/powerpoint/2010/main" val="531677050"/>
              </p:ext>
            </p:extLst>
          </p:nvPr>
        </p:nvGraphicFramePr>
        <p:xfrm>
          <a:off x="76200" y="1828800"/>
          <a:ext cx="8991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2"/>
          </p:nvPr>
        </p:nvSpPr>
        <p:spPr/>
        <p:txBody>
          <a:bodyPr/>
          <a:lstStyle/>
          <a:p>
            <a:r>
              <a:rPr lang="en-US" dirty="0"/>
              <a:t>Which of the following statements best describes how you feel about how the U.S. should focus its attention in the Middle East?</a:t>
            </a:r>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40</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25313108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United Nations Relationship with Israel</a:t>
            </a:r>
            <a:endParaRPr lang="en-US" dirty="0"/>
          </a:p>
        </p:txBody>
      </p:sp>
      <p:graphicFrame>
        <p:nvGraphicFramePr>
          <p:cNvPr id="10" name="Chart Placeholder 9"/>
          <p:cNvGraphicFramePr>
            <a:graphicFrameLocks noGrp="1"/>
          </p:cNvGraphicFramePr>
          <p:nvPr>
            <p:ph type="chart" sz="quarter" idx="11"/>
            <p:extLst>
              <p:ext uri="{D42A27DB-BD31-4B8C-83A1-F6EECF244321}">
                <p14:modId xmlns:p14="http://schemas.microsoft.com/office/powerpoint/2010/main" val="2417746601"/>
              </p:ext>
            </p:extLst>
          </p:nvPr>
        </p:nvGraphicFramePr>
        <p:xfrm>
          <a:off x="76200" y="1600200"/>
          <a:ext cx="8991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8"/>
          <p:cNvSpPr>
            <a:spLocks noGrp="1"/>
          </p:cNvSpPr>
          <p:nvPr>
            <p:ph type="body" sz="quarter" idx="12"/>
          </p:nvPr>
        </p:nvSpPr>
        <p:spPr/>
        <p:txBody>
          <a:bodyPr/>
          <a:lstStyle/>
          <a:p>
            <a:r>
              <a:rPr lang="en-US" dirty="0"/>
              <a:t>Thinking about Israel and the United Nations, overall do you think the United Nations treats Israel fairly or unfairly?</a:t>
            </a:r>
          </a:p>
        </p:txBody>
      </p:sp>
      <p:sp>
        <p:nvSpPr>
          <p:cNvPr id="6" name="Slide Number Placeholder 5"/>
          <p:cNvSpPr>
            <a:spLocks noGrp="1"/>
          </p:cNvSpPr>
          <p:nvPr>
            <p:ph type="sldNum" sz="quarter" idx="13"/>
          </p:nvPr>
        </p:nvSpPr>
        <p:spPr/>
        <p:txBody>
          <a:bodyPr/>
          <a:lstStyle/>
          <a:p>
            <a:pPr>
              <a:defRPr/>
            </a:pPr>
            <a:fld id="{598D4066-0BD0-479F-AEE6-4895A5F0A301}" type="slidenum">
              <a:rPr lang="en-US" smtClean="0">
                <a:solidFill>
                  <a:prstClr val="white"/>
                </a:solidFill>
                <a:effectLst>
                  <a:outerShdw blurRad="50800" dist="38100" algn="l" rotWithShape="0">
                    <a:srgbClr val="006600">
                      <a:alpha val="80000"/>
                    </a:srgbClr>
                  </a:outerShdw>
                </a:effectLst>
              </a:rPr>
              <a:pPr>
                <a:defRPr/>
              </a:pPr>
              <a:t>41</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7918451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Vote to Grant </a:t>
            </a:r>
            <a:br>
              <a:rPr lang="en-US" dirty="0" smtClean="0"/>
            </a:br>
            <a:r>
              <a:rPr lang="en-US" dirty="0" smtClean="0"/>
              <a:t>Non-Member Observer Palestinian State Status </a:t>
            </a:r>
            <a:endParaRPr lang="en-US" dirty="0"/>
          </a:p>
        </p:txBody>
      </p:sp>
      <p:graphicFrame>
        <p:nvGraphicFramePr>
          <p:cNvPr id="6" name="Chart Placeholder 5"/>
          <p:cNvGraphicFramePr>
            <a:graphicFrameLocks noGrp="1"/>
          </p:cNvGraphicFramePr>
          <p:nvPr>
            <p:ph type="chart" sz="quarter" idx="11"/>
            <p:extLst>
              <p:ext uri="{D42A27DB-BD31-4B8C-83A1-F6EECF244321}">
                <p14:modId xmlns:p14="http://schemas.microsoft.com/office/powerpoint/2010/main" val="2256367850"/>
              </p:ext>
            </p:extLst>
          </p:nvPr>
        </p:nvGraphicFramePr>
        <p:xfrm>
          <a:off x="76200" y="1828800"/>
          <a:ext cx="8991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2"/>
          </p:nvPr>
        </p:nvSpPr>
        <p:spPr>
          <a:xfrm>
            <a:off x="76200" y="990600"/>
            <a:ext cx="8991600" cy="838200"/>
          </a:xfrm>
        </p:spPr>
        <p:txBody>
          <a:bodyPr>
            <a:normAutofit/>
          </a:bodyPr>
          <a:lstStyle/>
          <a:p>
            <a:r>
              <a:rPr lang="en-US" dirty="0"/>
              <a:t>As you may know, Palestinian leaders are planning to ask the United Nations General Assembly to grant non-member observer state status to an independent Palestinian state.  If such a vote takes place, do you think the United States should vote –</a:t>
            </a:r>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42</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21090115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US" dirty="0" smtClean="0"/>
              <a:t>Support for Two–State Solution</a:t>
            </a:r>
            <a:endParaRPr lang="en-US" dirty="0"/>
          </a:p>
        </p:txBody>
      </p:sp>
      <p:sp>
        <p:nvSpPr>
          <p:cNvPr id="5" name="Slide Number Placeholder 4"/>
          <p:cNvSpPr>
            <a:spLocks noGrp="1"/>
          </p:cNvSpPr>
          <p:nvPr>
            <p:ph type="sldNum" sz="quarter" idx="11"/>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43</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345007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Support for a Two-State Solution</a:t>
            </a:r>
          </a:p>
        </p:txBody>
      </p:sp>
      <p:graphicFrame>
        <p:nvGraphicFramePr>
          <p:cNvPr id="8" name="Chart Placeholder 7"/>
          <p:cNvGraphicFramePr>
            <a:graphicFrameLocks noGrp="1"/>
          </p:cNvGraphicFramePr>
          <p:nvPr>
            <p:ph type="chart" sz="quarter" idx="11"/>
            <p:extLst>
              <p:ext uri="{D42A27DB-BD31-4B8C-83A1-F6EECF244321}">
                <p14:modId xmlns:p14="http://schemas.microsoft.com/office/powerpoint/2010/main" val="156875873"/>
              </p:ext>
            </p:extLst>
          </p:nvPr>
        </p:nvGraphicFramePr>
        <p:xfrm>
          <a:off x="76200" y="2057400"/>
          <a:ext cx="89916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9"/>
          <p:cNvSpPr>
            <a:spLocks noGrp="1"/>
          </p:cNvSpPr>
          <p:nvPr>
            <p:ph type="body" sz="quarter" idx="12"/>
          </p:nvPr>
        </p:nvSpPr>
        <p:spPr>
          <a:xfrm>
            <a:off x="76200" y="990600"/>
            <a:ext cx="8991600" cy="838200"/>
          </a:xfrm>
        </p:spPr>
        <p:txBody>
          <a:bodyPr>
            <a:normAutofit/>
          </a:bodyPr>
          <a:lstStyle/>
          <a:p>
            <a:r>
              <a:rPr lang="en-US" dirty="0"/>
              <a:t>(SPLIT </a:t>
            </a:r>
            <a:r>
              <a:rPr lang="en-US" dirty="0" smtClean="0"/>
              <a:t>A) I </a:t>
            </a:r>
            <a:r>
              <a:rPr lang="en-US" dirty="0"/>
              <a:t>support a two-state solution that declares an end to the Palestinian-Israeli conflict, resulting in all Arab countries establishing full diplomatic ties with Israel and creating an independent Palestinian state in the West Bank and Gaza</a:t>
            </a:r>
            <a:r>
              <a:rPr lang="en-US" dirty="0" smtClean="0"/>
              <a:t>. </a:t>
            </a:r>
            <a:endParaRPr lang="en-US" dirty="0"/>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44</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40905753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Support for a Two-State Solution with East Jerusalem as Capital of Palestinian State</a:t>
            </a:r>
          </a:p>
        </p:txBody>
      </p:sp>
      <p:graphicFrame>
        <p:nvGraphicFramePr>
          <p:cNvPr id="8" name="Chart Placeholder 7"/>
          <p:cNvGraphicFramePr>
            <a:graphicFrameLocks noGrp="1"/>
          </p:cNvGraphicFramePr>
          <p:nvPr>
            <p:ph type="chart" sz="quarter" idx="11"/>
            <p:extLst>
              <p:ext uri="{D42A27DB-BD31-4B8C-83A1-F6EECF244321}">
                <p14:modId xmlns:p14="http://schemas.microsoft.com/office/powerpoint/2010/main" val="3980433569"/>
              </p:ext>
            </p:extLst>
          </p:nvPr>
        </p:nvGraphicFramePr>
        <p:xfrm>
          <a:off x="76200" y="2057400"/>
          <a:ext cx="89916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9"/>
          <p:cNvSpPr>
            <a:spLocks noGrp="1"/>
          </p:cNvSpPr>
          <p:nvPr>
            <p:ph type="body" sz="quarter" idx="12"/>
          </p:nvPr>
        </p:nvSpPr>
        <p:spPr>
          <a:xfrm>
            <a:off x="76200" y="990600"/>
            <a:ext cx="8991600" cy="838200"/>
          </a:xfrm>
        </p:spPr>
        <p:txBody>
          <a:bodyPr>
            <a:normAutofit fontScale="92500"/>
          </a:bodyPr>
          <a:lstStyle/>
          <a:p>
            <a:r>
              <a:rPr lang="en-US" dirty="0"/>
              <a:t> (SPLIT </a:t>
            </a:r>
            <a:r>
              <a:rPr lang="en-US" dirty="0" smtClean="0"/>
              <a:t>B) I </a:t>
            </a:r>
            <a:r>
              <a:rPr lang="en-US" dirty="0"/>
              <a:t>support a two-state solution that declares an end to the Palestinian-Israeli conflict, resulting in all Arab countries establishing full diplomatic ties with Israel and creating an independent Palestinian state in the West Bank and Gaza, with its capital in East Jerusalem</a:t>
            </a:r>
            <a:r>
              <a:rPr lang="en-US" dirty="0" smtClean="0"/>
              <a:t>.</a:t>
            </a:r>
            <a:endParaRPr lang="en-US" dirty="0"/>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45</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1754099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Two-State Solution Necessary for Israel’s Security and Jewish Democratic Character</a:t>
            </a:r>
          </a:p>
        </p:txBody>
      </p:sp>
      <p:graphicFrame>
        <p:nvGraphicFramePr>
          <p:cNvPr id="8" name="Chart Placeholder 7"/>
          <p:cNvGraphicFramePr>
            <a:graphicFrameLocks noGrp="1"/>
          </p:cNvGraphicFramePr>
          <p:nvPr>
            <p:ph type="chart" sz="quarter" idx="11"/>
            <p:extLst>
              <p:ext uri="{D42A27DB-BD31-4B8C-83A1-F6EECF244321}">
                <p14:modId xmlns:p14="http://schemas.microsoft.com/office/powerpoint/2010/main" val="3006440244"/>
              </p:ext>
            </p:extLst>
          </p:nvPr>
        </p:nvGraphicFramePr>
        <p:xfrm>
          <a:off x="76200" y="2057400"/>
          <a:ext cx="89916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9"/>
          <p:cNvSpPr>
            <a:spLocks noGrp="1"/>
          </p:cNvSpPr>
          <p:nvPr>
            <p:ph type="body" sz="quarter" idx="12"/>
          </p:nvPr>
        </p:nvSpPr>
        <p:spPr>
          <a:xfrm>
            <a:off x="76200" y="990600"/>
            <a:ext cx="8991600" cy="609600"/>
          </a:xfrm>
        </p:spPr>
        <p:txBody>
          <a:bodyPr>
            <a:normAutofit/>
          </a:bodyPr>
          <a:lstStyle/>
          <a:p>
            <a:r>
              <a:rPr lang="en-US" dirty="0"/>
              <a:t>A two-state solution is necessary to strengthen Israeli security and ensure Israel’s Jewish democratic character </a:t>
            </a:r>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46</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37852459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Two-State Solution Important for American Security</a:t>
            </a:r>
          </a:p>
        </p:txBody>
      </p:sp>
      <p:graphicFrame>
        <p:nvGraphicFramePr>
          <p:cNvPr id="8" name="Chart Placeholder 7"/>
          <p:cNvGraphicFramePr>
            <a:graphicFrameLocks noGrp="1"/>
          </p:cNvGraphicFramePr>
          <p:nvPr>
            <p:ph type="chart" sz="quarter" idx="11"/>
            <p:extLst>
              <p:ext uri="{D42A27DB-BD31-4B8C-83A1-F6EECF244321}">
                <p14:modId xmlns:p14="http://schemas.microsoft.com/office/powerpoint/2010/main" val="943696495"/>
              </p:ext>
            </p:extLst>
          </p:nvPr>
        </p:nvGraphicFramePr>
        <p:xfrm>
          <a:off x="76200" y="2057400"/>
          <a:ext cx="89916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9"/>
          <p:cNvSpPr>
            <a:spLocks noGrp="1"/>
          </p:cNvSpPr>
          <p:nvPr>
            <p:ph type="body" sz="quarter" idx="12"/>
          </p:nvPr>
        </p:nvSpPr>
        <p:spPr/>
        <p:txBody>
          <a:bodyPr/>
          <a:lstStyle/>
          <a:p>
            <a:r>
              <a:rPr lang="en-US" dirty="0"/>
              <a:t>A two-state solution is an important national security interest for the United States. </a:t>
            </a:r>
          </a:p>
        </p:txBody>
      </p:sp>
      <p:sp>
        <p:nvSpPr>
          <p:cNvPr id="5" name="Slide Number Placeholder 4"/>
          <p:cNvSpPr>
            <a:spLocks noGrp="1"/>
          </p:cNvSpPr>
          <p:nvPr>
            <p:ph type="sldNum" sz="quarter" idx="13"/>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47</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11263403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7036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lstStyle/>
          <a:p>
            <a:r>
              <a:rPr lang="en-US" dirty="0" smtClean="0"/>
              <a:t>2012 Jewish Vote</a:t>
            </a:r>
          </a:p>
          <a:p>
            <a:r>
              <a:rPr lang="en-US" dirty="0" smtClean="0"/>
              <a:t>National, Ohio, and Florida</a:t>
            </a:r>
          </a:p>
          <a:p>
            <a:endParaRPr lang="en-US" dirty="0"/>
          </a:p>
        </p:txBody>
      </p:sp>
      <p:sp>
        <p:nvSpPr>
          <p:cNvPr id="6" name="Slide Number Placeholder 5"/>
          <p:cNvSpPr>
            <a:spLocks noGrp="1"/>
          </p:cNvSpPr>
          <p:nvPr>
            <p:ph type="sldNum" sz="quarter" idx="11"/>
          </p:nvPr>
        </p:nvSpPr>
        <p:spPr/>
        <p:txBody>
          <a:bodyPr/>
          <a:lstStyle/>
          <a:p>
            <a:pPr>
              <a:defRPr/>
            </a:pPr>
            <a:fld id="{C8D14768-F345-47A5-854C-9AC8CDC36862}" type="slidenum">
              <a:rPr lang="en-US" smtClean="0"/>
              <a:pPr>
                <a:defRPr/>
              </a:pPr>
              <a:t>4</a:t>
            </a:fld>
            <a:endParaRPr lang="en-US" dirty="0"/>
          </a:p>
        </p:txBody>
      </p:sp>
    </p:spTree>
    <p:extLst>
      <p:ext uri="{BB962C8B-B14F-4D97-AF65-F5344CB8AC3E}">
        <p14:creationId xmlns:p14="http://schemas.microsoft.com/office/powerpoint/2010/main" val="186957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2012 Presidential Vote</a:t>
            </a:r>
            <a:endParaRPr lang="en-US" dirty="0"/>
          </a:p>
        </p:txBody>
      </p:sp>
      <p:graphicFrame>
        <p:nvGraphicFramePr>
          <p:cNvPr id="13" name="Chart Placeholder 12"/>
          <p:cNvGraphicFramePr>
            <a:graphicFrameLocks noGrp="1"/>
          </p:cNvGraphicFramePr>
          <p:nvPr>
            <p:ph type="chart" sz="quarter" idx="11"/>
            <p:extLst>
              <p:ext uri="{D42A27DB-BD31-4B8C-83A1-F6EECF244321}">
                <p14:modId xmlns:p14="http://schemas.microsoft.com/office/powerpoint/2010/main" val="4092769259"/>
              </p:ext>
            </p:extLst>
          </p:nvPr>
        </p:nvGraphicFramePr>
        <p:xfrm>
          <a:off x="76200" y="990600"/>
          <a:ext cx="89916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p:cNvSpPr>
            <a:spLocks noGrp="1"/>
          </p:cNvSpPr>
          <p:nvPr>
            <p:ph type="sldNum" sz="quarter" idx="12"/>
          </p:nvPr>
        </p:nvSpPr>
        <p:spPr/>
        <p:txBody>
          <a:bodyPr/>
          <a:lstStyle/>
          <a:p>
            <a:pPr>
              <a:defRPr/>
            </a:pPr>
            <a:fld id="{A1D26576-60EF-436B-ABA1-4A977F5778EA}" type="slidenum">
              <a:rPr lang="en-US" smtClean="0">
                <a:solidFill>
                  <a:prstClr val="white"/>
                </a:solidFill>
                <a:effectLst>
                  <a:outerShdw blurRad="50800" dist="38100" algn="l" rotWithShape="0">
                    <a:srgbClr val="006600">
                      <a:alpha val="80000"/>
                    </a:srgbClr>
                  </a:outerShdw>
                </a:effectLst>
              </a:rPr>
              <a:pPr>
                <a:defRPr/>
              </a:pPr>
              <a:t>5</a:t>
            </a:fld>
            <a:endParaRPr lang="en-US" dirty="0">
              <a:solidFill>
                <a:prstClr val="white"/>
              </a:solidFill>
              <a:effectLst>
                <a:outerShdw blurRad="50800" dist="38100" algn="l" rotWithShape="0">
                  <a:srgbClr val="006600">
                    <a:alpha val="80000"/>
                  </a:srgbClr>
                </a:outerShdw>
              </a:effectLst>
            </a:endParaRPr>
          </a:p>
        </p:txBody>
      </p:sp>
    </p:spTree>
    <p:extLst>
      <p:ext uri="{BB962C8B-B14F-4D97-AF65-F5344CB8AC3E}">
        <p14:creationId xmlns:p14="http://schemas.microsoft.com/office/powerpoint/2010/main" val="4010874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President and Congress Vote - Nationwide</a:t>
            </a:r>
            <a:endParaRPr lang="en-US" dirty="0"/>
          </a:p>
        </p:txBody>
      </p:sp>
      <p:sp>
        <p:nvSpPr>
          <p:cNvPr id="4" name="Slide Number Placeholder 3"/>
          <p:cNvSpPr>
            <a:spLocks noGrp="1"/>
          </p:cNvSpPr>
          <p:nvPr>
            <p:ph type="sldNum" sz="quarter" idx="13"/>
          </p:nvPr>
        </p:nvSpPr>
        <p:spPr/>
        <p:txBody>
          <a:bodyPr/>
          <a:lstStyle/>
          <a:p>
            <a:pPr>
              <a:defRPr/>
            </a:pPr>
            <a:fld id="{E641E48B-B291-42F8-9EB1-5C85938EBC5F}" type="slidenum">
              <a:rPr lang="en-US" smtClean="0">
                <a:solidFill>
                  <a:prstClr val="white"/>
                </a:solidFill>
                <a:effectLst>
                  <a:outerShdw blurRad="50800" dist="38100" algn="l" rotWithShape="0">
                    <a:srgbClr val="006600">
                      <a:alpha val="80000"/>
                    </a:srgbClr>
                  </a:outerShdw>
                </a:effectLst>
              </a:rPr>
              <a:pPr>
                <a:defRPr/>
              </a:pPr>
              <a:t>6</a:t>
            </a:fld>
            <a:endParaRPr lang="en-US" dirty="0">
              <a:solidFill>
                <a:prstClr val="white"/>
              </a:solidFill>
              <a:effectLst>
                <a:outerShdw blurRad="50800" dist="38100" algn="l" rotWithShape="0">
                  <a:srgbClr val="006600">
                    <a:alpha val="80000"/>
                  </a:srgbClr>
                </a:outerShdw>
              </a:effectLst>
            </a:endParaRPr>
          </a:p>
        </p:txBody>
      </p:sp>
      <p:graphicFrame>
        <p:nvGraphicFramePr>
          <p:cNvPr id="12" name="Chart Placeholder 12"/>
          <p:cNvGraphicFramePr>
            <a:graphicFrameLocks noGrp="1"/>
          </p:cNvGraphicFramePr>
          <p:nvPr>
            <p:ph type="chart" sz="quarter" idx="11"/>
            <p:extLst>
              <p:ext uri="{D42A27DB-BD31-4B8C-83A1-F6EECF244321}">
                <p14:modId xmlns:p14="http://schemas.microsoft.com/office/powerpoint/2010/main" val="3495072221"/>
              </p:ext>
            </p:extLst>
          </p:nvPr>
        </p:nvGraphicFramePr>
        <p:xfrm>
          <a:off x="76200" y="990600"/>
          <a:ext cx="4419600" cy="533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Placeholder 12"/>
          <p:cNvGraphicFramePr>
            <a:graphicFrameLocks noGrp="1"/>
          </p:cNvGraphicFramePr>
          <p:nvPr>
            <p:ph type="chart" sz="quarter" idx="12"/>
            <p:extLst>
              <p:ext uri="{D42A27DB-BD31-4B8C-83A1-F6EECF244321}">
                <p14:modId xmlns:p14="http://schemas.microsoft.com/office/powerpoint/2010/main" val="1543811144"/>
              </p:ext>
            </p:extLst>
          </p:nvPr>
        </p:nvGraphicFramePr>
        <p:xfrm>
          <a:off x="4648200" y="990600"/>
          <a:ext cx="44196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1143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2008 and 2012 Election Results </a:t>
            </a:r>
            <a:br>
              <a:rPr lang="en-US" dirty="0" smtClean="0"/>
            </a:br>
            <a:r>
              <a:rPr lang="en-US" dirty="0" smtClean="0"/>
              <a:t>Comparison Between Jewish and Other Constituencies</a:t>
            </a:r>
            <a:endParaRPr lang="en-US" dirty="0"/>
          </a:p>
        </p:txBody>
      </p:sp>
      <p:sp>
        <p:nvSpPr>
          <p:cNvPr id="5" name="Slide Number Placeholder 4"/>
          <p:cNvSpPr>
            <a:spLocks noGrp="1"/>
          </p:cNvSpPr>
          <p:nvPr>
            <p:ph type="sldNum" sz="quarter" idx="12"/>
          </p:nvPr>
        </p:nvSpPr>
        <p:spPr/>
        <p:txBody>
          <a:bodyPr/>
          <a:lstStyle/>
          <a:p>
            <a:pPr>
              <a:defRPr/>
            </a:pPr>
            <a:fld id="{8F4548D7-DD86-4772-8DB7-3AD0FFF39C13}" type="slidenum">
              <a:rPr lang="en-US" smtClean="0">
                <a:solidFill>
                  <a:prstClr val="white"/>
                </a:solidFill>
                <a:effectLst>
                  <a:outerShdw blurRad="50800" dist="38100" algn="l" rotWithShape="0">
                    <a:srgbClr val="006600">
                      <a:alpha val="80000"/>
                    </a:srgbClr>
                  </a:outerShdw>
                </a:effectLst>
              </a:rPr>
              <a:pPr>
                <a:defRPr/>
              </a:pPr>
              <a:t>7</a:t>
            </a:fld>
            <a:endParaRPr lang="en-US" dirty="0">
              <a:solidFill>
                <a:prstClr val="white"/>
              </a:solidFill>
              <a:effectLst>
                <a:outerShdw blurRad="50800" dist="38100" algn="l" rotWithShape="0">
                  <a:srgbClr val="006600">
                    <a:alpha val="80000"/>
                  </a:srgbClr>
                </a:outerShdw>
              </a:effectLst>
            </a:endParaRPr>
          </a:p>
        </p:txBody>
      </p:sp>
      <p:graphicFrame>
        <p:nvGraphicFramePr>
          <p:cNvPr id="8" name="Table Placeholder 7"/>
          <p:cNvGraphicFramePr>
            <a:graphicFrameLocks noGrp="1"/>
          </p:cNvGraphicFramePr>
          <p:nvPr>
            <p:ph type="tbl" sz="quarter" idx="11"/>
            <p:extLst>
              <p:ext uri="{D42A27DB-BD31-4B8C-83A1-F6EECF244321}">
                <p14:modId xmlns:p14="http://schemas.microsoft.com/office/powerpoint/2010/main" val="279368040"/>
              </p:ext>
            </p:extLst>
          </p:nvPr>
        </p:nvGraphicFramePr>
        <p:xfrm>
          <a:off x="464905" y="914400"/>
          <a:ext cx="8251724" cy="5486405"/>
        </p:xfrm>
        <a:graphic>
          <a:graphicData uri="http://schemas.openxmlformats.org/drawingml/2006/table">
            <a:tbl>
              <a:tblPr firstRow="1" bandRow="1">
                <a:tableStyleId>{5C22544A-7EE6-4342-B048-85BDC9FD1C3A}</a:tableStyleId>
              </a:tblPr>
              <a:tblGrid>
                <a:gridCol w="2735495"/>
                <a:gridCol w="1828800"/>
                <a:gridCol w="1600200"/>
                <a:gridCol w="2087229"/>
              </a:tblGrid>
              <a:tr h="343877">
                <a:tc>
                  <a:txBody>
                    <a:bodyPr/>
                    <a:lstStyle/>
                    <a:p>
                      <a:pPr marL="0" marR="0">
                        <a:spcBef>
                          <a:spcPts val="0"/>
                        </a:spcBef>
                        <a:spcAft>
                          <a:spcPts val="0"/>
                        </a:spcAft>
                      </a:pPr>
                      <a:r>
                        <a:rPr lang="en-US" sz="1600" b="1" dirty="0">
                          <a:solidFill>
                            <a:srgbClr val="000000"/>
                          </a:solidFill>
                          <a:effectLst/>
                          <a:latin typeface="+mn-lt"/>
                          <a:ea typeface="Times New Roman"/>
                        </a:rPr>
                        <a:t> </a:t>
                      </a:r>
                      <a:endParaRPr lang="en-US" sz="1600" dirty="0">
                        <a:effectLst/>
                        <a:latin typeface="+mn-lt"/>
                        <a:ea typeface="Times New Roman"/>
                      </a:endParaRPr>
                    </a:p>
                  </a:txBody>
                  <a:tcPr anchor="b"/>
                </a:tc>
                <a:tc gridSpan="2">
                  <a:txBody>
                    <a:bodyPr/>
                    <a:lstStyle/>
                    <a:p>
                      <a:pPr marL="0" marR="0" algn="ctr">
                        <a:spcBef>
                          <a:spcPts val="0"/>
                        </a:spcBef>
                        <a:spcAft>
                          <a:spcPts val="0"/>
                        </a:spcAft>
                      </a:pPr>
                      <a:r>
                        <a:rPr lang="en-US" sz="1600" b="1" dirty="0">
                          <a:solidFill>
                            <a:schemeClr val="bg1">
                              <a:lumMod val="95000"/>
                            </a:schemeClr>
                          </a:solidFill>
                          <a:effectLst/>
                          <a:latin typeface="+mn-lt"/>
                          <a:ea typeface="Times New Roman"/>
                        </a:rPr>
                        <a:t>% </a:t>
                      </a:r>
                      <a:r>
                        <a:rPr lang="en-US" sz="1600" b="1" dirty="0" smtClean="0">
                          <a:solidFill>
                            <a:schemeClr val="bg1">
                              <a:lumMod val="95000"/>
                            </a:schemeClr>
                          </a:solidFill>
                          <a:effectLst/>
                          <a:latin typeface="+mn-lt"/>
                          <a:ea typeface="Times New Roman"/>
                        </a:rPr>
                        <a:t>Democrat  / % </a:t>
                      </a:r>
                      <a:r>
                        <a:rPr lang="en-US" sz="1600" b="1" dirty="0">
                          <a:solidFill>
                            <a:schemeClr val="bg1">
                              <a:lumMod val="95000"/>
                            </a:schemeClr>
                          </a:solidFill>
                          <a:effectLst/>
                          <a:latin typeface="+mn-lt"/>
                          <a:ea typeface="Times New Roman"/>
                        </a:rPr>
                        <a:t>Republican</a:t>
                      </a:r>
                      <a:endParaRPr lang="en-US" sz="1600" dirty="0">
                        <a:solidFill>
                          <a:schemeClr val="bg1">
                            <a:lumMod val="95000"/>
                          </a:schemeClr>
                        </a:solidFill>
                        <a:effectLst/>
                        <a:latin typeface="+mn-lt"/>
                        <a:ea typeface="Times New Roman"/>
                      </a:endParaRPr>
                    </a:p>
                  </a:txBody>
                  <a:tcPr anchor="b">
                    <a:solidFill>
                      <a:schemeClr val="accent1"/>
                    </a:solidFill>
                  </a:tcPr>
                </a:tc>
                <a:tc hMerge="1">
                  <a:txBody>
                    <a:bodyPr/>
                    <a:lstStyle/>
                    <a:p>
                      <a:endParaRPr lang="en-US"/>
                    </a:p>
                  </a:txBody>
                  <a:tcPr/>
                </a:tc>
                <a:tc>
                  <a:txBody>
                    <a:bodyPr/>
                    <a:lstStyle/>
                    <a:p>
                      <a:pPr marL="0" marR="0" algn="ctr">
                        <a:spcBef>
                          <a:spcPts val="0"/>
                        </a:spcBef>
                        <a:spcAft>
                          <a:spcPts val="0"/>
                        </a:spcAft>
                      </a:pPr>
                      <a:r>
                        <a:rPr lang="en-US" sz="1600" dirty="0" smtClean="0">
                          <a:solidFill>
                            <a:schemeClr val="bg1">
                              <a:lumMod val="95000"/>
                            </a:schemeClr>
                          </a:solidFill>
                          <a:effectLst/>
                          <a:latin typeface="+mn-lt"/>
                          <a:ea typeface="Times New Roman"/>
                        </a:rPr>
                        <a:t>Obama Vote Shift</a:t>
                      </a:r>
                      <a:endParaRPr lang="en-US" sz="1600" dirty="0">
                        <a:solidFill>
                          <a:schemeClr val="bg1">
                            <a:lumMod val="95000"/>
                          </a:schemeClr>
                        </a:solidFill>
                        <a:effectLst/>
                        <a:latin typeface="+mn-lt"/>
                        <a:ea typeface="Times New Roman"/>
                      </a:endParaRPr>
                    </a:p>
                  </a:txBody>
                  <a:tcPr anchor="b">
                    <a:solidFill>
                      <a:schemeClr val="accent1"/>
                    </a:solidFill>
                  </a:tcPr>
                </a:tc>
              </a:tr>
              <a:tr h="285696">
                <a:tc>
                  <a:txBody>
                    <a:bodyPr/>
                    <a:lstStyle/>
                    <a:p>
                      <a:pPr marL="0" marR="0">
                        <a:spcBef>
                          <a:spcPts val="0"/>
                        </a:spcBef>
                        <a:spcAft>
                          <a:spcPts val="0"/>
                        </a:spcAft>
                      </a:pPr>
                      <a:endParaRPr lang="en-US" sz="1400" dirty="0">
                        <a:effectLst/>
                        <a:latin typeface="+mn-lt"/>
                        <a:ea typeface="Times New Roman"/>
                      </a:endParaRPr>
                    </a:p>
                  </a:txBody>
                  <a:tcPr marT="9525" marB="0" anchor="ctr"/>
                </a:tc>
                <a:tc>
                  <a:txBody>
                    <a:bodyPr/>
                    <a:lstStyle/>
                    <a:p>
                      <a:pPr marL="0" marR="0" algn="ctr" fontAlgn="b">
                        <a:spcBef>
                          <a:spcPts val="0"/>
                        </a:spcBef>
                        <a:spcAft>
                          <a:spcPts val="0"/>
                        </a:spcAft>
                      </a:pPr>
                      <a:r>
                        <a:rPr lang="en-US" sz="1400" b="1" dirty="0" smtClean="0">
                          <a:effectLst/>
                          <a:latin typeface="+mn-lt"/>
                          <a:ea typeface="MS Mincho"/>
                        </a:rPr>
                        <a:t>2008</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2012</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2008</a:t>
                      </a:r>
                      <a:r>
                        <a:rPr lang="en-US" sz="1400" b="1" baseline="0" dirty="0" smtClean="0">
                          <a:effectLst/>
                          <a:latin typeface="+mn-lt"/>
                          <a:ea typeface="MS Mincho"/>
                        </a:rPr>
                        <a:t> to 2012</a:t>
                      </a:r>
                      <a:endParaRPr lang="en-US" sz="1400" b="1" dirty="0">
                        <a:effectLst/>
                        <a:latin typeface="+mn-lt"/>
                        <a:ea typeface="MS Mincho"/>
                      </a:endParaRPr>
                    </a:p>
                  </a:txBody>
                  <a:tcPr marL="9525" marR="9525" marT="9525" marB="0" anchor="ctr"/>
                </a:tc>
              </a:tr>
              <a:tr h="285696">
                <a:tc>
                  <a:txBody>
                    <a:bodyPr/>
                    <a:lstStyle/>
                    <a:p>
                      <a:pPr marL="0" marR="0">
                        <a:spcBef>
                          <a:spcPts val="0"/>
                        </a:spcBef>
                        <a:spcAft>
                          <a:spcPts val="0"/>
                        </a:spcAft>
                      </a:pPr>
                      <a:r>
                        <a:rPr lang="en-US" sz="1400" b="1" dirty="0" smtClean="0">
                          <a:effectLst/>
                          <a:latin typeface="+mn-lt"/>
                          <a:ea typeface="Times New Roman"/>
                        </a:rPr>
                        <a:t>Total</a:t>
                      </a:r>
                      <a:endParaRPr lang="en-US" sz="1400" b="1" dirty="0">
                        <a:effectLst/>
                        <a:latin typeface="+mn-lt"/>
                        <a:ea typeface="Times New Roman"/>
                      </a:endParaRPr>
                    </a:p>
                  </a:txBody>
                  <a:tcPr marT="9525" marB="0" anchor="ctr"/>
                </a:tc>
                <a:tc>
                  <a:txBody>
                    <a:bodyPr/>
                    <a:lstStyle/>
                    <a:p>
                      <a:pPr marL="0" marR="0" algn="ctr" fontAlgn="b">
                        <a:spcBef>
                          <a:spcPts val="0"/>
                        </a:spcBef>
                        <a:spcAft>
                          <a:spcPts val="0"/>
                        </a:spcAft>
                      </a:pPr>
                      <a:r>
                        <a:rPr lang="en-US" sz="1400" b="1" dirty="0" smtClean="0">
                          <a:effectLst/>
                          <a:latin typeface="+mn-lt"/>
                          <a:ea typeface="MS Mincho"/>
                        </a:rPr>
                        <a:t>53 / 46</a:t>
                      </a:r>
                      <a:endParaRPr lang="en-US" sz="1400"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50 / 49</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-3</a:t>
                      </a:r>
                      <a:endParaRPr lang="en-US" sz="1400" b="1" dirty="0">
                        <a:effectLst/>
                        <a:latin typeface="+mn-lt"/>
                        <a:ea typeface="MS Mincho"/>
                      </a:endParaRPr>
                    </a:p>
                  </a:txBody>
                  <a:tcPr marL="9525" marR="9525" marT="9525" marB="0" anchor="ctr"/>
                </a:tc>
              </a:tr>
              <a:tr h="285696">
                <a:tc>
                  <a:txBody>
                    <a:bodyPr/>
                    <a:lstStyle/>
                    <a:p>
                      <a:pPr marL="0" marR="0">
                        <a:spcBef>
                          <a:spcPts val="0"/>
                        </a:spcBef>
                        <a:spcAft>
                          <a:spcPts val="0"/>
                        </a:spcAft>
                      </a:pPr>
                      <a:endParaRPr lang="en-US" sz="1400" dirty="0">
                        <a:effectLst/>
                        <a:latin typeface="+mn-lt"/>
                        <a:ea typeface="Times New Roman"/>
                      </a:endParaRPr>
                    </a:p>
                  </a:txBody>
                  <a:tcPr marT="9525" marB="0" anchor="ctr"/>
                </a:tc>
                <a:tc>
                  <a:txBody>
                    <a:bodyPr/>
                    <a:lstStyle/>
                    <a:p>
                      <a:pPr marL="0" marR="0" algn="ctr" fontAlgn="b">
                        <a:spcBef>
                          <a:spcPts val="0"/>
                        </a:spcBef>
                        <a:spcAft>
                          <a:spcPts val="0"/>
                        </a:spcAft>
                      </a:pPr>
                      <a:endParaRPr lang="en-US" sz="1400" dirty="0">
                        <a:effectLst/>
                        <a:latin typeface="+mn-lt"/>
                        <a:ea typeface="MS Mincho"/>
                      </a:endParaRPr>
                    </a:p>
                  </a:txBody>
                  <a:tcPr marL="9525" marR="9525" marT="9525" marB="0" anchor="ctr"/>
                </a:tc>
                <a:tc>
                  <a:txBody>
                    <a:bodyPr/>
                    <a:lstStyle/>
                    <a:p>
                      <a:pPr marL="0" marR="0" algn="ctr" fontAlgn="b">
                        <a:spcBef>
                          <a:spcPts val="0"/>
                        </a:spcBef>
                        <a:spcAft>
                          <a:spcPts val="0"/>
                        </a:spcAft>
                      </a:pP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endParaRPr lang="en-US" sz="1400" b="1" dirty="0">
                        <a:effectLst/>
                        <a:latin typeface="+mn-lt"/>
                        <a:ea typeface="MS Mincho"/>
                      </a:endParaRPr>
                    </a:p>
                  </a:txBody>
                  <a:tcPr marL="9525" marR="9525" marT="9525" marB="0" anchor="ctr"/>
                </a:tc>
              </a:tr>
              <a:tr h="285696">
                <a:tc>
                  <a:txBody>
                    <a:bodyPr/>
                    <a:lstStyle/>
                    <a:p>
                      <a:pPr marL="0" marR="0">
                        <a:spcBef>
                          <a:spcPts val="0"/>
                        </a:spcBef>
                        <a:spcAft>
                          <a:spcPts val="0"/>
                        </a:spcAft>
                      </a:pPr>
                      <a:r>
                        <a:rPr lang="en-US" sz="1400" b="1" dirty="0">
                          <a:solidFill>
                            <a:srgbClr val="000000"/>
                          </a:solidFill>
                          <a:effectLst/>
                          <a:latin typeface="+mn-lt"/>
                          <a:ea typeface="Times New Roman"/>
                        </a:rPr>
                        <a:t>Jewish</a:t>
                      </a:r>
                      <a:endParaRPr lang="en-US" sz="1400" dirty="0">
                        <a:effectLst/>
                        <a:latin typeface="+mn-lt"/>
                        <a:ea typeface="Times New Roman"/>
                      </a:endParaRPr>
                    </a:p>
                  </a:txBody>
                  <a:tcPr marT="9525" marB="0" anchor="ctr"/>
                </a:tc>
                <a:tc>
                  <a:txBody>
                    <a:bodyPr/>
                    <a:lstStyle/>
                    <a:p>
                      <a:pPr marL="0" marR="0" algn="ctr" fontAlgn="b">
                        <a:spcBef>
                          <a:spcPts val="0"/>
                        </a:spcBef>
                        <a:spcAft>
                          <a:spcPts val="0"/>
                        </a:spcAft>
                      </a:pPr>
                      <a:r>
                        <a:rPr lang="en-US" sz="1400" b="1" dirty="0" smtClean="0">
                          <a:effectLst/>
                          <a:latin typeface="+mn-lt"/>
                          <a:ea typeface="MS Mincho"/>
                        </a:rPr>
                        <a:t>74 / 26</a:t>
                      </a:r>
                      <a:endParaRPr lang="en-US" sz="1400"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70 / 30</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-4</a:t>
                      </a:r>
                      <a:endParaRPr lang="en-US" sz="1400" b="1" dirty="0">
                        <a:effectLst/>
                        <a:latin typeface="+mn-lt"/>
                        <a:ea typeface="MS Mincho"/>
                      </a:endParaRPr>
                    </a:p>
                  </a:txBody>
                  <a:tcPr marL="9525" marR="9525" marT="9525" marB="0" anchor="ctr"/>
                </a:tc>
              </a:tr>
              <a:tr h="285696">
                <a:tc>
                  <a:txBody>
                    <a:bodyPr/>
                    <a:lstStyle/>
                    <a:p>
                      <a:pPr marL="0" marR="0">
                        <a:spcBef>
                          <a:spcPts val="0"/>
                        </a:spcBef>
                        <a:spcAft>
                          <a:spcPts val="0"/>
                        </a:spcAft>
                      </a:pPr>
                      <a:r>
                        <a:rPr lang="en-US" sz="1400" b="1" dirty="0">
                          <a:solidFill>
                            <a:srgbClr val="000000"/>
                          </a:solidFill>
                          <a:effectLst/>
                          <a:latin typeface="+mn-lt"/>
                          <a:ea typeface="Times New Roman"/>
                        </a:rPr>
                        <a:t> </a:t>
                      </a:r>
                      <a:endParaRPr lang="en-US" sz="1400" dirty="0">
                        <a:effectLst/>
                        <a:latin typeface="+mn-lt"/>
                        <a:ea typeface="Times New Roman"/>
                      </a:endParaRPr>
                    </a:p>
                  </a:txBody>
                  <a:tcPr marT="9525" marB="0" anchor="ctr"/>
                </a:tc>
                <a:tc>
                  <a:txBody>
                    <a:bodyPr/>
                    <a:lstStyle/>
                    <a:p>
                      <a:pPr marL="0" marR="0" algn="ctr" fontAlgn="b">
                        <a:spcBef>
                          <a:spcPts val="0"/>
                        </a:spcBef>
                        <a:spcAft>
                          <a:spcPts val="0"/>
                        </a:spcAft>
                      </a:pPr>
                      <a:r>
                        <a:rPr lang="en-US" sz="1400" dirty="0">
                          <a:effectLst/>
                          <a:latin typeface="+mn-lt"/>
                          <a:ea typeface="MS Mincho"/>
                        </a:rPr>
                        <a:t> </a:t>
                      </a:r>
                    </a:p>
                  </a:txBody>
                  <a:tcPr marL="9525" marR="9525" marT="9525" marB="0" anchor="ctr"/>
                </a:tc>
                <a:tc>
                  <a:txBody>
                    <a:bodyPr/>
                    <a:lstStyle/>
                    <a:p>
                      <a:pPr marL="0" marR="0" algn="ctr" fontAlgn="b">
                        <a:spcBef>
                          <a:spcPts val="0"/>
                        </a:spcBef>
                        <a:spcAft>
                          <a:spcPts val="0"/>
                        </a:spcAft>
                      </a:pP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endParaRPr lang="en-US" sz="1400" b="1" dirty="0">
                        <a:effectLst/>
                        <a:latin typeface="+mn-lt"/>
                        <a:ea typeface="MS Mincho"/>
                      </a:endParaRPr>
                    </a:p>
                  </a:txBody>
                  <a:tcPr marL="9525" marR="9525" marT="9525" marB="0" anchor="ctr"/>
                </a:tc>
              </a:tr>
              <a:tr h="285696">
                <a:tc>
                  <a:txBody>
                    <a:bodyPr/>
                    <a:lstStyle/>
                    <a:p>
                      <a:pPr marL="0" marR="0">
                        <a:spcBef>
                          <a:spcPts val="0"/>
                        </a:spcBef>
                        <a:spcAft>
                          <a:spcPts val="0"/>
                        </a:spcAft>
                      </a:pPr>
                      <a:r>
                        <a:rPr lang="en-US" sz="1400" b="1" dirty="0">
                          <a:solidFill>
                            <a:srgbClr val="000000"/>
                          </a:solidFill>
                          <a:effectLst/>
                          <a:latin typeface="+mn-lt"/>
                          <a:ea typeface="Times New Roman"/>
                        </a:rPr>
                        <a:t>Unmarried women</a:t>
                      </a:r>
                      <a:endParaRPr lang="en-US" sz="1400" dirty="0">
                        <a:effectLst/>
                        <a:latin typeface="+mn-lt"/>
                        <a:ea typeface="Times New Roman"/>
                      </a:endParaRPr>
                    </a:p>
                  </a:txBody>
                  <a:tcPr marT="9525" marB="0" anchor="ctr"/>
                </a:tc>
                <a:tc>
                  <a:txBody>
                    <a:bodyPr/>
                    <a:lstStyle/>
                    <a:p>
                      <a:pPr marL="0" marR="0" algn="ctr" fontAlgn="b">
                        <a:spcBef>
                          <a:spcPts val="0"/>
                        </a:spcBef>
                        <a:spcAft>
                          <a:spcPts val="0"/>
                        </a:spcAft>
                      </a:pPr>
                      <a:r>
                        <a:rPr lang="en-US" sz="1400" b="1" dirty="0" smtClean="0">
                          <a:effectLst/>
                          <a:latin typeface="+mn-lt"/>
                          <a:ea typeface="MS Mincho"/>
                        </a:rPr>
                        <a:t>70</a:t>
                      </a:r>
                      <a:r>
                        <a:rPr lang="en-US" sz="1400" b="1" baseline="0" dirty="0" smtClean="0">
                          <a:effectLst/>
                          <a:latin typeface="+mn-lt"/>
                          <a:ea typeface="MS Mincho"/>
                        </a:rPr>
                        <a:t> / 30</a:t>
                      </a:r>
                      <a:endParaRPr lang="en-US" sz="1400" b="1" dirty="0">
                        <a:effectLst/>
                        <a:latin typeface="+mn-lt"/>
                        <a:ea typeface="MS Mincho"/>
                      </a:endParaRPr>
                    </a:p>
                  </a:txBody>
                  <a:tcPr marL="9525" marR="9525" marT="9525" marB="0" anchor="ctr"/>
                </a:tc>
                <a:tc gridSpan="2">
                  <a:txBody>
                    <a:bodyPr/>
                    <a:lstStyle/>
                    <a:p>
                      <a:pPr marL="0" marR="0" algn="ctr" fontAlgn="b">
                        <a:spcBef>
                          <a:spcPts val="0"/>
                        </a:spcBef>
                        <a:spcAft>
                          <a:spcPts val="0"/>
                        </a:spcAft>
                      </a:pPr>
                      <a:r>
                        <a:rPr lang="en-US" sz="1400" b="1" i="1" dirty="0" smtClean="0">
                          <a:effectLst/>
                          <a:latin typeface="+mn-lt"/>
                          <a:ea typeface="MS Mincho"/>
                        </a:rPr>
                        <a:t>Awaiting exit</a:t>
                      </a:r>
                      <a:r>
                        <a:rPr lang="en-US" sz="1400" b="1" i="1" baseline="0" dirty="0" smtClean="0">
                          <a:effectLst/>
                          <a:latin typeface="+mn-lt"/>
                          <a:ea typeface="MS Mincho"/>
                        </a:rPr>
                        <a:t> poll results</a:t>
                      </a:r>
                      <a:endParaRPr lang="en-US" sz="1400" b="1" i="1" dirty="0">
                        <a:effectLst/>
                        <a:latin typeface="+mn-lt"/>
                        <a:ea typeface="MS Mincho"/>
                      </a:endParaRPr>
                    </a:p>
                  </a:txBody>
                  <a:tcPr marL="9525" marR="9525" marT="9525" marB="0" anchor="ctr"/>
                </a:tc>
                <a:tc hMerge="1">
                  <a:txBody>
                    <a:bodyPr/>
                    <a:lstStyle/>
                    <a:p>
                      <a:pPr marL="0" marR="0" algn="ctr" fontAlgn="b">
                        <a:spcBef>
                          <a:spcPts val="0"/>
                        </a:spcBef>
                        <a:spcAft>
                          <a:spcPts val="0"/>
                        </a:spcAft>
                      </a:pPr>
                      <a:endParaRPr lang="en-US" sz="1400" b="1" dirty="0">
                        <a:effectLst/>
                        <a:latin typeface="+mn-lt"/>
                        <a:ea typeface="MS Mincho"/>
                      </a:endParaRPr>
                    </a:p>
                  </a:txBody>
                  <a:tcPr marL="9525" marR="9525" marT="9525" marB="0" anchor="ctr"/>
                </a:tc>
              </a:tr>
              <a:tr h="285696">
                <a:tc>
                  <a:txBody>
                    <a:bodyPr/>
                    <a:lstStyle/>
                    <a:p>
                      <a:pPr marL="0" marR="0">
                        <a:spcBef>
                          <a:spcPts val="0"/>
                        </a:spcBef>
                        <a:spcAft>
                          <a:spcPts val="0"/>
                        </a:spcAft>
                      </a:pPr>
                      <a:r>
                        <a:rPr lang="en-US" sz="1400" b="1" dirty="0">
                          <a:solidFill>
                            <a:srgbClr val="000000"/>
                          </a:solidFill>
                          <a:effectLst/>
                          <a:latin typeface="+mn-lt"/>
                          <a:ea typeface="Times New Roman"/>
                        </a:rPr>
                        <a:t>Hispanics</a:t>
                      </a:r>
                      <a:endParaRPr lang="en-US" sz="1400" dirty="0">
                        <a:effectLst/>
                        <a:latin typeface="+mn-lt"/>
                        <a:ea typeface="Times New Roman"/>
                      </a:endParaRPr>
                    </a:p>
                  </a:txBody>
                  <a:tcPr marT="9525" marB="0" anchor="ctr"/>
                </a:tc>
                <a:tc>
                  <a:txBody>
                    <a:bodyPr/>
                    <a:lstStyle/>
                    <a:p>
                      <a:pPr marL="0" marR="0" algn="ctr" fontAlgn="b">
                        <a:spcBef>
                          <a:spcPts val="0"/>
                        </a:spcBef>
                        <a:spcAft>
                          <a:spcPts val="0"/>
                        </a:spcAft>
                      </a:pPr>
                      <a:r>
                        <a:rPr lang="en-US" sz="1400" b="1" dirty="0" smtClean="0">
                          <a:effectLst/>
                          <a:latin typeface="+mn-lt"/>
                          <a:ea typeface="MS Mincho"/>
                        </a:rPr>
                        <a:t>67</a:t>
                      </a:r>
                      <a:r>
                        <a:rPr lang="en-US" sz="1400" b="1" baseline="0" dirty="0" smtClean="0">
                          <a:effectLst/>
                          <a:latin typeface="+mn-lt"/>
                          <a:ea typeface="MS Mincho"/>
                        </a:rPr>
                        <a:t> / 31 </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71 / 27</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+4</a:t>
                      </a:r>
                      <a:endParaRPr lang="en-US" sz="1400" b="1" dirty="0">
                        <a:effectLst/>
                        <a:latin typeface="+mn-lt"/>
                        <a:ea typeface="MS Mincho"/>
                      </a:endParaRPr>
                    </a:p>
                  </a:txBody>
                  <a:tcPr marL="9525" marR="9525" marT="9525" marB="0" anchor="ctr"/>
                </a:tc>
              </a:tr>
              <a:tr h="285696">
                <a:tc>
                  <a:txBody>
                    <a:bodyPr/>
                    <a:lstStyle/>
                    <a:p>
                      <a:pPr marL="0" marR="0">
                        <a:spcBef>
                          <a:spcPts val="0"/>
                        </a:spcBef>
                        <a:spcAft>
                          <a:spcPts val="0"/>
                        </a:spcAft>
                      </a:pPr>
                      <a:r>
                        <a:rPr lang="en-US" sz="1400" b="1" dirty="0">
                          <a:solidFill>
                            <a:srgbClr val="000000"/>
                          </a:solidFill>
                          <a:effectLst/>
                          <a:latin typeface="+mn-lt"/>
                          <a:ea typeface="Times New Roman"/>
                        </a:rPr>
                        <a:t>Voters under 30 years-old</a:t>
                      </a:r>
                      <a:endParaRPr lang="en-US" sz="1400" dirty="0">
                        <a:effectLst/>
                        <a:latin typeface="+mn-lt"/>
                        <a:ea typeface="Times New Roman"/>
                      </a:endParaRPr>
                    </a:p>
                  </a:txBody>
                  <a:tcPr marT="9525" marB="0" anchor="ctr"/>
                </a:tc>
                <a:tc>
                  <a:txBody>
                    <a:bodyPr/>
                    <a:lstStyle/>
                    <a:p>
                      <a:pPr marL="0" marR="0" algn="ctr" fontAlgn="b">
                        <a:spcBef>
                          <a:spcPts val="0"/>
                        </a:spcBef>
                        <a:spcAft>
                          <a:spcPts val="0"/>
                        </a:spcAft>
                      </a:pPr>
                      <a:r>
                        <a:rPr lang="en-US" sz="1400" b="1" dirty="0" smtClean="0">
                          <a:effectLst/>
                          <a:latin typeface="+mn-lt"/>
                          <a:ea typeface="MS Mincho"/>
                        </a:rPr>
                        <a:t>66 / 32</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60 / 37</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-6</a:t>
                      </a:r>
                      <a:endParaRPr lang="en-US" sz="1400" b="1" dirty="0">
                        <a:effectLst/>
                        <a:latin typeface="+mn-lt"/>
                        <a:ea typeface="MS Mincho"/>
                      </a:endParaRPr>
                    </a:p>
                  </a:txBody>
                  <a:tcPr marL="9525" marR="9525" marT="9525" marB="0" anchor="ctr"/>
                </a:tc>
              </a:tr>
              <a:tr h="285696">
                <a:tc>
                  <a:txBody>
                    <a:bodyPr/>
                    <a:lstStyle/>
                    <a:p>
                      <a:endParaRPr lang="en-US" sz="1400" dirty="0"/>
                    </a:p>
                  </a:txBody>
                  <a:tcPr marT="9525" marB="0" anchor="ctr"/>
                </a:tc>
                <a:tc>
                  <a:txBody>
                    <a:bodyPr/>
                    <a:lstStyle/>
                    <a:p>
                      <a:endParaRPr lang="en-US" sz="1400" dirty="0"/>
                    </a:p>
                  </a:txBody>
                  <a:tcPr marL="9525" marR="9525" marT="9525" marB="0" anchor="ctr"/>
                </a:tc>
                <a:tc>
                  <a:txBody>
                    <a:bodyPr/>
                    <a:lstStyle/>
                    <a:p>
                      <a:pPr marL="0" marR="0" algn="ctr" fontAlgn="b">
                        <a:spcBef>
                          <a:spcPts val="0"/>
                        </a:spcBef>
                        <a:spcAft>
                          <a:spcPts val="0"/>
                        </a:spcAft>
                      </a:pP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endParaRPr lang="en-US" sz="1400" b="1" dirty="0">
                        <a:effectLst/>
                        <a:latin typeface="+mn-lt"/>
                        <a:ea typeface="MS Mincho"/>
                      </a:endParaRPr>
                    </a:p>
                  </a:txBody>
                  <a:tcPr marL="9525" marR="9525" marT="9525" marB="0" anchor="ctr"/>
                </a:tc>
              </a:tr>
              <a:tr h="285696">
                <a:tc>
                  <a:txBody>
                    <a:bodyPr/>
                    <a:lstStyle/>
                    <a:p>
                      <a:pPr marL="0" marR="0">
                        <a:spcBef>
                          <a:spcPts val="0"/>
                        </a:spcBef>
                        <a:spcAft>
                          <a:spcPts val="0"/>
                        </a:spcAft>
                      </a:pPr>
                      <a:r>
                        <a:rPr lang="en-US" sz="1400" b="1" dirty="0" smtClean="0">
                          <a:effectLst/>
                          <a:latin typeface="+mn-lt"/>
                          <a:ea typeface="Times New Roman"/>
                        </a:rPr>
                        <a:t>College</a:t>
                      </a:r>
                      <a:r>
                        <a:rPr lang="en-US" sz="1400" b="1" baseline="0" dirty="0" smtClean="0">
                          <a:effectLst/>
                          <a:latin typeface="+mn-lt"/>
                          <a:ea typeface="Times New Roman"/>
                        </a:rPr>
                        <a:t> Graduate</a:t>
                      </a:r>
                      <a:endParaRPr lang="en-US" sz="1400" b="1" dirty="0">
                        <a:effectLst/>
                        <a:latin typeface="+mn-lt"/>
                        <a:ea typeface="Times New Roman"/>
                      </a:endParaRPr>
                    </a:p>
                  </a:txBody>
                  <a:tcPr marT="9525" marB="0" anchor="ctr"/>
                </a:tc>
                <a:tc>
                  <a:txBody>
                    <a:bodyPr/>
                    <a:lstStyle/>
                    <a:p>
                      <a:pPr marL="0" marR="0" algn="ctr" fontAlgn="b">
                        <a:spcBef>
                          <a:spcPts val="0"/>
                        </a:spcBef>
                        <a:spcAft>
                          <a:spcPts val="0"/>
                        </a:spcAft>
                      </a:pPr>
                      <a:r>
                        <a:rPr lang="en-US" sz="1400" b="1" dirty="0" smtClean="0">
                          <a:effectLst/>
                          <a:latin typeface="+mn-lt"/>
                          <a:ea typeface="MS Mincho"/>
                        </a:rPr>
                        <a:t>53 / 45</a:t>
                      </a: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50 / 48</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-3</a:t>
                      </a:r>
                      <a:endParaRPr lang="en-US" sz="1400" b="1" dirty="0">
                        <a:effectLst/>
                        <a:latin typeface="+mn-lt"/>
                        <a:ea typeface="MS Mincho"/>
                      </a:endParaRPr>
                    </a:p>
                  </a:txBody>
                  <a:tcPr marL="9525" marR="9525" marT="9525" marB="0" anchor="ctr"/>
                </a:tc>
              </a:tr>
              <a:tr h="285696">
                <a:tc>
                  <a:txBody>
                    <a:bodyPr/>
                    <a:lstStyle/>
                    <a:p>
                      <a:pPr marL="0" marR="0">
                        <a:spcBef>
                          <a:spcPts val="0"/>
                        </a:spcBef>
                        <a:spcAft>
                          <a:spcPts val="0"/>
                        </a:spcAft>
                      </a:pPr>
                      <a:r>
                        <a:rPr lang="en-US" sz="1400" b="1" dirty="0" smtClean="0">
                          <a:solidFill>
                            <a:srgbClr val="000000"/>
                          </a:solidFill>
                          <a:effectLst/>
                          <a:latin typeface="+mn-lt"/>
                          <a:ea typeface="Times New Roman"/>
                        </a:rPr>
                        <a:t>Independents</a:t>
                      </a:r>
                      <a:endParaRPr lang="en-US" sz="1400" dirty="0">
                        <a:effectLst/>
                        <a:latin typeface="+mn-lt"/>
                        <a:ea typeface="Times New Roman"/>
                      </a:endParaRPr>
                    </a:p>
                  </a:txBody>
                  <a:tcPr marT="9525" marB="0" anchor="ctr"/>
                </a:tc>
                <a:tc>
                  <a:txBody>
                    <a:bodyPr/>
                    <a:lstStyle/>
                    <a:p>
                      <a:pPr marL="0" marR="0" algn="ctr" fontAlgn="b">
                        <a:spcBef>
                          <a:spcPts val="0"/>
                        </a:spcBef>
                        <a:spcAft>
                          <a:spcPts val="0"/>
                        </a:spcAft>
                      </a:pPr>
                      <a:r>
                        <a:rPr lang="en-US" sz="1400" b="1" dirty="0" smtClean="0">
                          <a:effectLst/>
                          <a:latin typeface="+mn-lt"/>
                          <a:ea typeface="MS Mincho"/>
                        </a:rPr>
                        <a:t>52 / 44</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45 / 50</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-7</a:t>
                      </a:r>
                      <a:endParaRPr lang="en-US" sz="1400" b="1" dirty="0">
                        <a:effectLst/>
                        <a:latin typeface="+mn-lt"/>
                        <a:ea typeface="MS Mincho"/>
                      </a:endParaRPr>
                    </a:p>
                  </a:txBody>
                  <a:tcPr marL="9525" marR="9525" marT="9525" marB="0" anchor="ctr"/>
                </a:tc>
              </a:tr>
              <a:tr h="285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effectLst/>
                          <a:latin typeface="+mn-lt"/>
                          <a:ea typeface="Times New Roman"/>
                        </a:rPr>
                        <a:t>Whites</a:t>
                      </a:r>
                    </a:p>
                  </a:txBody>
                  <a:tcPr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1" dirty="0" smtClean="0">
                          <a:effectLst/>
                          <a:latin typeface="+mn-lt"/>
                          <a:ea typeface="MS Mincho"/>
                        </a:rPr>
                        <a:t>43 / 55</a:t>
                      </a: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39 / 59</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-4</a:t>
                      </a:r>
                      <a:endParaRPr lang="en-US" sz="1400" b="1" dirty="0">
                        <a:effectLst/>
                        <a:latin typeface="+mn-lt"/>
                        <a:ea typeface="MS Mincho"/>
                      </a:endParaRPr>
                    </a:p>
                  </a:txBody>
                  <a:tcPr marL="9525" marR="9525" marT="9525" marB="0" anchor="ctr"/>
                </a:tc>
              </a:tr>
              <a:tr h="285696">
                <a:tc>
                  <a:txBody>
                    <a:bodyPr/>
                    <a:lstStyle/>
                    <a:p>
                      <a:endParaRPr lang="en-US" sz="1400" dirty="0"/>
                    </a:p>
                  </a:txBody>
                  <a:tcPr marT="9525" marB="0" anchor="ctr"/>
                </a:tc>
                <a:tc>
                  <a:txBody>
                    <a:bodyPr/>
                    <a:lstStyle/>
                    <a:p>
                      <a:endParaRPr lang="en-US" sz="1400" dirty="0"/>
                    </a:p>
                  </a:txBody>
                  <a:tcPr marL="9525" marR="9525" marT="9525" marB="0" anchor="ctr"/>
                </a:tc>
                <a:tc>
                  <a:txBody>
                    <a:bodyPr/>
                    <a:lstStyle/>
                    <a:p>
                      <a:pPr marL="0" marR="0" algn="ctr" fontAlgn="b">
                        <a:spcBef>
                          <a:spcPts val="0"/>
                        </a:spcBef>
                        <a:spcAft>
                          <a:spcPts val="0"/>
                        </a:spcAft>
                      </a:pP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endParaRPr lang="en-US" sz="1400" b="1" dirty="0">
                        <a:effectLst/>
                        <a:latin typeface="+mn-lt"/>
                        <a:ea typeface="MS Mincho"/>
                      </a:endParaRPr>
                    </a:p>
                  </a:txBody>
                  <a:tcPr marL="9525" marR="9525" marT="9525" marB="0" anchor="ctr"/>
                </a:tc>
              </a:tr>
              <a:tr h="285696">
                <a:tc>
                  <a:txBody>
                    <a:bodyPr/>
                    <a:lstStyle/>
                    <a:p>
                      <a:pPr marL="0" marR="0">
                        <a:spcBef>
                          <a:spcPts val="0"/>
                        </a:spcBef>
                        <a:spcAft>
                          <a:spcPts val="0"/>
                        </a:spcAft>
                      </a:pPr>
                      <a:r>
                        <a:rPr lang="en-US" sz="1400" b="1" dirty="0" smtClean="0">
                          <a:solidFill>
                            <a:srgbClr val="000000"/>
                          </a:solidFill>
                          <a:effectLst/>
                          <a:latin typeface="+mn-lt"/>
                          <a:ea typeface="Times New Roman"/>
                        </a:rPr>
                        <a:t>No religion</a:t>
                      </a:r>
                      <a:endParaRPr lang="en-US" sz="1400" dirty="0">
                        <a:effectLst/>
                        <a:latin typeface="+mn-lt"/>
                        <a:ea typeface="Times New Roman"/>
                      </a:endParaRPr>
                    </a:p>
                  </a:txBody>
                  <a:tcPr marT="9525" marB="0" anchor="ctr"/>
                </a:tc>
                <a:tc>
                  <a:txBody>
                    <a:bodyPr/>
                    <a:lstStyle/>
                    <a:p>
                      <a:pPr marL="0" marR="0" algn="ctr" fontAlgn="b">
                        <a:spcBef>
                          <a:spcPts val="0"/>
                        </a:spcBef>
                        <a:spcAft>
                          <a:spcPts val="0"/>
                        </a:spcAft>
                      </a:pPr>
                      <a:r>
                        <a:rPr lang="en-US" sz="1400" b="1" dirty="0" smtClean="0">
                          <a:effectLst/>
                          <a:latin typeface="+mn-lt"/>
                          <a:ea typeface="MS Mincho"/>
                        </a:rPr>
                        <a:t>75 / 23</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70 / 26</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-5</a:t>
                      </a:r>
                      <a:endParaRPr lang="en-US" sz="1400" b="1" dirty="0">
                        <a:effectLst/>
                        <a:latin typeface="+mn-lt"/>
                        <a:ea typeface="MS Mincho"/>
                      </a:endParaRPr>
                    </a:p>
                  </a:txBody>
                  <a:tcPr marL="9525" marR="9525" marT="9525" marB="0" anchor="ctr"/>
                </a:tc>
              </a:tr>
              <a:tr h="285696">
                <a:tc>
                  <a:txBody>
                    <a:bodyPr/>
                    <a:lstStyle/>
                    <a:p>
                      <a:pPr marL="0" marR="0">
                        <a:spcBef>
                          <a:spcPts val="0"/>
                        </a:spcBef>
                        <a:spcAft>
                          <a:spcPts val="0"/>
                        </a:spcAft>
                      </a:pPr>
                      <a:r>
                        <a:rPr lang="en-US" sz="1400" b="1" dirty="0">
                          <a:solidFill>
                            <a:srgbClr val="000000"/>
                          </a:solidFill>
                          <a:effectLst/>
                          <a:latin typeface="+mn-lt"/>
                          <a:ea typeface="Times New Roman"/>
                        </a:rPr>
                        <a:t>Other </a:t>
                      </a:r>
                      <a:r>
                        <a:rPr lang="en-US" sz="1400" b="1" dirty="0" smtClean="0">
                          <a:solidFill>
                            <a:srgbClr val="000000"/>
                          </a:solidFill>
                          <a:effectLst/>
                          <a:latin typeface="+mn-lt"/>
                          <a:ea typeface="Times New Roman"/>
                        </a:rPr>
                        <a:t>religion</a:t>
                      </a:r>
                      <a:endParaRPr lang="en-US" sz="1400" dirty="0">
                        <a:effectLst/>
                        <a:latin typeface="+mn-lt"/>
                        <a:ea typeface="Times New Roman"/>
                      </a:endParaRPr>
                    </a:p>
                  </a:txBody>
                  <a:tcPr marT="9525" marB="0" anchor="ctr"/>
                </a:tc>
                <a:tc>
                  <a:txBody>
                    <a:bodyPr/>
                    <a:lstStyle/>
                    <a:p>
                      <a:pPr marL="0" marR="0" algn="ctr" fontAlgn="b">
                        <a:spcBef>
                          <a:spcPts val="0"/>
                        </a:spcBef>
                        <a:spcAft>
                          <a:spcPts val="0"/>
                        </a:spcAft>
                      </a:pPr>
                      <a:r>
                        <a:rPr lang="en-US" sz="1400" b="1" dirty="0" smtClean="0">
                          <a:effectLst/>
                          <a:latin typeface="+mn-lt"/>
                          <a:ea typeface="MS Mincho"/>
                        </a:rPr>
                        <a:t>73 / 22</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74</a:t>
                      </a:r>
                      <a:r>
                        <a:rPr lang="en-US" sz="1400" b="1" baseline="0" dirty="0" smtClean="0">
                          <a:effectLst/>
                          <a:latin typeface="+mn-lt"/>
                          <a:ea typeface="MS Mincho"/>
                        </a:rPr>
                        <a:t> / 23</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+1</a:t>
                      </a:r>
                      <a:endParaRPr lang="en-US" sz="1400" b="1" dirty="0">
                        <a:effectLst/>
                        <a:latin typeface="+mn-lt"/>
                        <a:ea typeface="MS Mincho"/>
                      </a:endParaRPr>
                    </a:p>
                  </a:txBody>
                  <a:tcPr marL="9525" marR="9525" marT="9525" marB="0" anchor="ctr"/>
                </a:tc>
              </a:tr>
              <a:tr h="285696">
                <a:tc>
                  <a:txBody>
                    <a:bodyPr/>
                    <a:lstStyle/>
                    <a:p>
                      <a:pPr marL="0" marR="0">
                        <a:spcBef>
                          <a:spcPts val="0"/>
                        </a:spcBef>
                        <a:spcAft>
                          <a:spcPts val="0"/>
                        </a:spcAft>
                      </a:pPr>
                      <a:r>
                        <a:rPr lang="en-US" sz="1400" b="1" dirty="0">
                          <a:solidFill>
                            <a:srgbClr val="000000"/>
                          </a:solidFill>
                          <a:effectLst/>
                          <a:latin typeface="+mn-lt"/>
                          <a:ea typeface="Times New Roman"/>
                        </a:rPr>
                        <a:t>Catholics</a:t>
                      </a:r>
                      <a:endParaRPr lang="en-US" sz="1400" dirty="0">
                        <a:effectLst/>
                        <a:latin typeface="+mn-lt"/>
                        <a:ea typeface="Times New Roman"/>
                      </a:endParaRPr>
                    </a:p>
                  </a:txBody>
                  <a:tcPr marT="9525" marB="0" anchor="ctr"/>
                </a:tc>
                <a:tc>
                  <a:txBody>
                    <a:bodyPr/>
                    <a:lstStyle/>
                    <a:p>
                      <a:pPr marL="0" marR="0" algn="ctr" fontAlgn="b">
                        <a:spcBef>
                          <a:spcPts val="0"/>
                        </a:spcBef>
                        <a:spcAft>
                          <a:spcPts val="0"/>
                        </a:spcAft>
                      </a:pPr>
                      <a:r>
                        <a:rPr lang="en-US" sz="1400" b="1" dirty="0" smtClean="0">
                          <a:effectLst/>
                          <a:latin typeface="+mn-lt"/>
                          <a:ea typeface="MS Mincho"/>
                        </a:rPr>
                        <a:t>54 / 45</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50</a:t>
                      </a:r>
                      <a:r>
                        <a:rPr lang="en-US" sz="1400" b="1" baseline="0" dirty="0" smtClean="0">
                          <a:effectLst/>
                          <a:latin typeface="+mn-lt"/>
                          <a:ea typeface="MS Mincho"/>
                        </a:rPr>
                        <a:t> / 48</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-4</a:t>
                      </a:r>
                      <a:endParaRPr lang="en-US" sz="1400" b="1" dirty="0">
                        <a:effectLst/>
                        <a:latin typeface="+mn-lt"/>
                        <a:ea typeface="MS Mincho"/>
                      </a:endParaRPr>
                    </a:p>
                  </a:txBody>
                  <a:tcPr marL="9525" marR="9525" marT="9525" marB="0" anchor="ctr"/>
                </a:tc>
              </a:tr>
              <a:tr h="285696">
                <a:tc>
                  <a:txBody>
                    <a:bodyPr/>
                    <a:lstStyle/>
                    <a:p>
                      <a:pPr marL="0" marR="0">
                        <a:spcBef>
                          <a:spcPts val="0"/>
                        </a:spcBef>
                        <a:spcAft>
                          <a:spcPts val="0"/>
                        </a:spcAft>
                      </a:pPr>
                      <a:r>
                        <a:rPr lang="en-US" sz="1400" b="1" dirty="0">
                          <a:solidFill>
                            <a:srgbClr val="000000"/>
                          </a:solidFill>
                          <a:effectLst/>
                          <a:latin typeface="+mn-lt"/>
                          <a:ea typeface="Times New Roman"/>
                        </a:rPr>
                        <a:t>Protestants</a:t>
                      </a:r>
                      <a:endParaRPr lang="en-US" sz="1400" dirty="0">
                        <a:effectLst/>
                        <a:latin typeface="+mn-lt"/>
                        <a:ea typeface="Times New Roman"/>
                      </a:endParaRPr>
                    </a:p>
                  </a:txBody>
                  <a:tcPr marT="9525" marB="0" anchor="ctr"/>
                </a:tc>
                <a:tc>
                  <a:txBody>
                    <a:bodyPr/>
                    <a:lstStyle/>
                    <a:p>
                      <a:pPr marL="0" marR="0" algn="ctr" fontAlgn="b">
                        <a:spcBef>
                          <a:spcPts val="0"/>
                        </a:spcBef>
                        <a:spcAft>
                          <a:spcPts val="0"/>
                        </a:spcAft>
                      </a:pPr>
                      <a:r>
                        <a:rPr lang="en-US" sz="1400" b="1" dirty="0" smtClean="0">
                          <a:effectLst/>
                          <a:latin typeface="+mn-lt"/>
                          <a:ea typeface="MS Mincho"/>
                        </a:rPr>
                        <a:t>45 / 54</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42 / 57</a:t>
                      </a:r>
                      <a:endParaRPr lang="en-US" sz="1400" b="1" dirty="0">
                        <a:effectLst/>
                        <a:latin typeface="+mn-lt"/>
                        <a:ea typeface="MS Mincho"/>
                      </a:endParaRPr>
                    </a:p>
                  </a:txBody>
                  <a:tcPr marL="9525" marR="9525" marT="9525" marB="0" anchor="ctr"/>
                </a:tc>
                <a:tc>
                  <a:txBody>
                    <a:bodyPr/>
                    <a:lstStyle/>
                    <a:p>
                      <a:pPr marL="0" marR="0" algn="ctr" fontAlgn="b">
                        <a:spcBef>
                          <a:spcPts val="0"/>
                        </a:spcBef>
                        <a:spcAft>
                          <a:spcPts val="0"/>
                        </a:spcAft>
                      </a:pPr>
                      <a:r>
                        <a:rPr lang="en-US" sz="1400" b="1" dirty="0" smtClean="0">
                          <a:effectLst/>
                          <a:latin typeface="+mn-lt"/>
                          <a:ea typeface="MS Mincho"/>
                        </a:rPr>
                        <a:t>-3</a:t>
                      </a:r>
                      <a:endParaRPr lang="en-US" sz="1400" b="1" dirty="0">
                        <a:effectLst/>
                        <a:latin typeface="+mn-lt"/>
                        <a:ea typeface="MS Mincho"/>
                      </a:endParaRPr>
                    </a:p>
                  </a:txBody>
                  <a:tcPr marL="9525" marR="9525" marT="9525" marB="0" anchor="ctr"/>
                </a:tc>
              </a:tr>
              <a:tr h="285696">
                <a:tc>
                  <a:txBody>
                    <a:bodyPr/>
                    <a:lstStyle/>
                    <a:p>
                      <a:pPr marL="0" marR="0">
                        <a:spcBef>
                          <a:spcPts val="0"/>
                        </a:spcBef>
                        <a:spcAft>
                          <a:spcPts val="0"/>
                        </a:spcAft>
                      </a:pPr>
                      <a:r>
                        <a:rPr lang="en-US" sz="1400" b="1" dirty="0">
                          <a:solidFill>
                            <a:srgbClr val="000000"/>
                          </a:solidFill>
                          <a:effectLst/>
                          <a:latin typeface="+mn-lt"/>
                          <a:ea typeface="Times New Roman"/>
                        </a:rPr>
                        <a:t>White Evangelicals</a:t>
                      </a:r>
                      <a:endParaRPr lang="en-US" sz="1400" dirty="0">
                        <a:effectLst/>
                        <a:latin typeface="+mn-lt"/>
                        <a:ea typeface="Times New Roman"/>
                      </a:endParaRPr>
                    </a:p>
                  </a:txBody>
                  <a:tcPr marT="9525" marB="0" anchor="ctr"/>
                </a:tc>
                <a:tc>
                  <a:txBody>
                    <a:bodyPr/>
                    <a:lstStyle/>
                    <a:p>
                      <a:pPr marL="0" marR="0" algn="ctr" fontAlgn="b">
                        <a:spcBef>
                          <a:spcPts val="0"/>
                        </a:spcBef>
                        <a:spcAft>
                          <a:spcPts val="0"/>
                        </a:spcAft>
                      </a:pPr>
                      <a:r>
                        <a:rPr lang="en-US" sz="1400" b="1" dirty="0" smtClean="0">
                          <a:effectLst/>
                          <a:latin typeface="+mn-lt"/>
                          <a:ea typeface="MS Mincho"/>
                        </a:rPr>
                        <a:t>24 / 74</a:t>
                      </a:r>
                      <a:endParaRPr lang="en-US" sz="1400" b="1" dirty="0">
                        <a:effectLst/>
                        <a:latin typeface="+mn-lt"/>
                        <a:ea typeface="MS Mincho"/>
                      </a:endParaRPr>
                    </a:p>
                  </a:txBody>
                  <a:tcPr marL="9525" marR="9525" marT="9525" marB="0" anchor="ctr"/>
                </a:tc>
                <a:tc gridSpan="2">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400" b="1" i="1" dirty="0" smtClean="0">
                          <a:effectLst/>
                          <a:latin typeface="+mn-lt"/>
                          <a:ea typeface="MS Mincho"/>
                        </a:rPr>
                        <a:t>Awaiting exit</a:t>
                      </a:r>
                      <a:r>
                        <a:rPr lang="en-US" sz="1400" b="1" i="1" baseline="0" dirty="0" smtClean="0">
                          <a:effectLst/>
                          <a:latin typeface="+mn-lt"/>
                          <a:ea typeface="MS Mincho"/>
                        </a:rPr>
                        <a:t> poll results</a:t>
                      </a:r>
                      <a:endParaRPr lang="en-US" sz="1400" b="1" i="1" dirty="0" smtClean="0">
                        <a:effectLst/>
                        <a:latin typeface="+mn-lt"/>
                        <a:ea typeface="MS Mincho"/>
                      </a:endParaRPr>
                    </a:p>
                  </a:txBody>
                  <a:tcPr marL="9525" marR="9525" marT="9525" marB="0" anchor="ctr"/>
                </a:tc>
                <a:tc hMerge="1">
                  <a:txBody>
                    <a:bodyPr/>
                    <a:lstStyle/>
                    <a:p>
                      <a:pPr marL="0" marR="0" algn="ctr" fontAlgn="b">
                        <a:spcBef>
                          <a:spcPts val="0"/>
                        </a:spcBef>
                        <a:spcAft>
                          <a:spcPts val="0"/>
                        </a:spcAft>
                      </a:pPr>
                      <a:endParaRPr lang="en-US" sz="1400" b="1" dirty="0">
                        <a:effectLst/>
                        <a:latin typeface="+mn-lt"/>
                        <a:ea typeface="MS Mincho"/>
                      </a:endParaRPr>
                    </a:p>
                  </a:txBody>
                  <a:tcPr marL="9525" marR="9525" marT="9525" marB="0" anchor="ctr"/>
                </a:tc>
              </a:tr>
            </a:tbl>
          </a:graphicData>
        </a:graphic>
      </p:graphicFrame>
    </p:spTree>
    <p:extLst>
      <p:ext uri="{BB962C8B-B14F-4D97-AF65-F5344CB8AC3E}">
        <p14:creationId xmlns:p14="http://schemas.microsoft.com/office/powerpoint/2010/main" val="2340270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Historical Perspective:</a:t>
            </a:r>
            <a:br>
              <a:rPr lang="en-US" dirty="0" smtClean="0"/>
            </a:br>
            <a:r>
              <a:rPr lang="en-US" dirty="0" smtClean="0"/>
              <a:t>Jewish Vote in Presidential Elections</a:t>
            </a:r>
            <a:endParaRPr lang="en-US" dirty="0"/>
          </a:p>
        </p:txBody>
      </p:sp>
      <p:sp>
        <p:nvSpPr>
          <p:cNvPr id="2" name="Text Placeholder 1"/>
          <p:cNvSpPr>
            <a:spLocks noGrp="1"/>
          </p:cNvSpPr>
          <p:nvPr>
            <p:ph type="body" sz="quarter" idx="12"/>
          </p:nvPr>
        </p:nvSpPr>
        <p:spPr>
          <a:xfrm>
            <a:off x="76200" y="990600"/>
            <a:ext cx="8991600" cy="838200"/>
          </a:xfrm>
        </p:spPr>
        <p:txBody>
          <a:bodyPr/>
          <a:lstStyle/>
          <a:p>
            <a:pPr marL="285750" indent="-285750">
              <a:buFont typeface="Arial" pitchFamily="34" charset="0"/>
              <a:buChar char="•"/>
            </a:pPr>
            <a:r>
              <a:rPr lang="en-US" dirty="0" smtClean="0"/>
              <a:t>Exit polls have reported that the Democratic presidential candidate has received between 64 and 80 percent of the Jewish vote since 1972, except 1980</a:t>
            </a:r>
          </a:p>
          <a:p>
            <a:pPr marL="285750" indent="-285750">
              <a:buFont typeface="Arial" pitchFamily="34" charset="0"/>
              <a:buChar char="•"/>
            </a:pPr>
            <a:r>
              <a:rPr lang="en-US" dirty="0" smtClean="0"/>
              <a:t>Average Democratic vote share: 70 percent</a:t>
            </a:r>
            <a:endParaRPr lang="en-US" dirty="0"/>
          </a:p>
        </p:txBody>
      </p:sp>
      <p:graphicFrame>
        <p:nvGraphicFramePr>
          <p:cNvPr id="8" name="Table Placeholder 7"/>
          <p:cNvGraphicFramePr>
            <a:graphicFrameLocks noGrp="1"/>
          </p:cNvGraphicFramePr>
          <p:nvPr>
            <p:ph type="tbl" sz="quarter" idx="13"/>
            <p:extLst>
              <p:ext uri="{D42A27DB-BD31-4B8C-83A1-F6EECF244321}">
                <p14:modId xmlns:p14="http://schemas.microsoft.com/office/powerpoint/2010/main" val="4060540479"/>
              </p:ext>
            </p:extLst>
          </p:nvPr>
        </p:nvGraphicFramePr>
        <p:xfrm>
          <a:off x="76200" y="2184851"/>
          <a:ext cx="8991598" cy="3554914"/>
        </p:xfrm>
        <a:graphic>
          <a:graphicData uri="http://schemas.openxmlformats.org/drawingml/2006/table">
            <a:tbl>
              <a:tblPr firstRow="1" bandRow="1">
                <a:tableStyleId>{5C22544A-7EE6-4342-B048-85BDC9FD1C3A}</a:tableStyleId>
              </a:tblPr>
              <a:tblGrid>
                <a:gridCol w="2790496"/>
                <a:gridCol w="2067034"/>
                <a:gridCol w="2067034"/>
                <a:gridCol w="2067034"/>
              </a:tblGrid>
              <a:tr h="432619">
                <a:tc>
                  <a:txBody>
                    <a:bodyPr/>
                    <a:lstStyle/>
                    <a:p>
                      <a:pPr algn="ctr"/>
                      <a:r>
                        <a:rPr lang="en-US" sz="1600" dirty="0" smtClean="0">
                          <a:latin typeface="+mn-lt"/>
                        </a:rPr>
                        <a:t>Year</a:t>
                      </a:r>
                      <a:endParaRPr lang="en-US" sz="1600" dirty="0">
                        <a:latin typeface="+mn-lt"/>
                      </a:endParaRPr>
                    </a:p>
                  </a:txBody>
                  <a:tcPr marL="112395" marR="112395" anchor="ctr"/>
                </a:tc>
                <a:tc gridSpan="3">
                  <a:txBody>
                    <a:bodyPr/>
                    <a:lstStyle/>
                    <a:p>
                      <a:pPr marL="0" marR="0" algn="ctr">
                        <a:spcBef>
                          <a:spcPts val="0"/>
                        </a:spcBef>
                        <a:spcAft>
                          <a:spcPts val="0"/>
                        </a:spcAft>
                      </a:pPr>
                      <a:r>
                        <a:rPr lang="en-US" sz="1600" b="1" dirty="0" smtClean="0">
                          <a:solidFill>
                            <a:schemeClr val="bg1">
                              <a:lumMod val="95000"/>
                            </a:schemeClr>
                          </a:solidFill>
                          <a:effectLst/>
                          <a:latin typeface="+mn-lt"/>
                          <a:ea typeface="Times New Roman"/>
                        </a:rPr>
                        <a:t>%</a:t>
                      </a:r>
                      <a:r>
                        <a:rPr lang="en-US" sz="1600" b="1" baseline="0" dirty="0" smtClean="0">
                          <a:solidFill>
                            <a:schemeClr val="bg1">
                              <a:lumMod val="95000"/>
                            </a:schemeClr>
                          </a:solidFill>
                          <a:effectLst/>
                          <a:latin typeface="+mn-lt"/>
                          <a:ea typeface="Times New Roman"/>
                        </a:rPr>
                        <a:t> of Jewish Vote </a:t>
                      </a:r>
                    </a:p>
                  </a:txBody>
                  <a:tcPr marL="0" marR="0" marT="0" marB="0" anchor="ctr"/>
                </a:tc>
                <a:tc hMerge="1">
                  <a:txBody>
                    <a:bodyPr/>
                    <a:lstStyle/>
                    <a:p>
                      <a:pPr marL="0" marR="0" algn="ctr">
                        <a:spcBef>
                          <a:spcPts val="0"/>
                        </a:spcBef>
                        <a:spcAft>
                          <a:spcPts val="0"/>
                        </a:spcAft>
                      </a:pPr>
                      <a:endParaRPr lang="en-US" sz="1600" b="1" baseline="0" dirty="0" smtClean="0">
                        <a:solidFill>
                          <a:schemeClr val="bg1">
                            <a:lumMod val="95000"/>
                          </a:schemeClr>
                        </a:solidFill>
                        <a:effectLst/>
                        <a:latin typeface="+mn-lt"/>
                        <a:ea typeface="Times New Roman"/>
                      </a:endParaRPr>
                    </a:p>
                  </a:txBody>
                  <a:tcPr marL="0" marR="0" marT="0" marB="0" anchor="ctr"/>
                </a:tc>
                <a:tc hMerge="1">
                  <a:txBody>
                    <a:bodyPr/>
                    <a:lstStyle/>
                    <a:p>
                      <a:endParaRPr lang="en-US"/>
                    </a:p>
                  </a:txBody>
                  <a:tcPr/>
                </a:tc>
              </a:tr>
              <a:tr h="198120">
                <a:tc>
                  <a:txBody>
                    <a:bodyPr/>
                    <a:lstStyle/>
                    <a:p>
                      <a:pPr marL="0" marR="0" algn="ctr">
                        <a:spcBef>
                          <a:spcPts val="0"/>
                        </a:spcBef>
                        <a:spcAft>
                          <a:spcPts val="0"/>
                        </a:spcAft>
                      </a:pPr>
                      <a:r>
                        <a:rPr lang="en-US" sz="1600" b="1" dirty="0">
                          <a:solidFill>
                            <a:srgbClr val="000000"/>
                          </a:solidFill>
                          <a:effectLst/>
                          <a:latin typeface="+mn-lt"/>
                          <a:ea typeface="Times New Roman"/>
                        </a:rPr>
                        <a:t> </a:t>
                      </a:r>
                      <a:endParaRPr lang="en-US" sz="1600" dirty="0">
                        <a:effectLst/>
                        <a:latin typeface="+mn-lt"/>
                        <a:ea typeface="Times New Roman"/>
                      </a:endParaRPr>
                    </a:p>
                  </a:txBody>
                  <a:tcPr marL="112395" marR="112395" anchor="b"/>
                </a:tc>
                <a:tc>
                  <a:txBody>
                    <a:bodyPr/>
                    <a:lstStyle/>
                    <a:p>
                      <a:pPr marL="0" marR="0" algn="ctr">
                        <a:spcBef>
                          <a:spcPts val="0"/>
                        </a:spcBef>
                        <a:spcAft>
                          <a:spcPts val="0"/>
                        </a:spcAft>
                      </a:pPr>
                      <a:r>
                        <a:rPr lang="en-US" sz="1600" b="1" dirty="0" smtClean="0">
                          <a:effectLst/>
                          <a:latin typeface="+mn-lt"/>
                          <a:ea typeface="Times New Roman"/>
                        </a:rPr>
                        <a:t> Democrat</a:t>
                      </a:r>
                      <a:endParaRPr lang="en-US" sz="1600" b="1" dirty="0">
                        <a:effectLst/>
                        <a:latin typeface="+mn-lt"/>
                        <a:ea typeface="Times New Roman"/>
                      </a:endParaRPr>
                    </a:p>
                  </a:txBody>
                  <a:tcPr marL="112395" marR="112395" anchor="b"/>
                </a:tc>
                <a:tc>
                  <a:txBody>
                    <a:bodyPr/>
                    <a:lstStyle/>
                    <a:p>
                      <a:pPr marL="0" marR="0" algn="ctr">
                        <a:spcBef>
                          <a:spcPts val="0"/>
                        </a:spcBef>
                        <a:spcAft>
                          <a:spcPts val="0"/>
                        </a:spcAft>
                      </a:pPr>
                      <a:r>
                        <a:rPr lang="en-US" sz="1600" b="1" dirty="0" smtClean="0">
                          <a:solidFill>
                            <a:srgbClr val="000000"/>
                          </a:solidFill>
                          <a:effectLst/>
                          <a:latin typeface="+mn-lt"/>
                          <a:ea typeface="Times New Roman"/>
                        </a:rPr>
                        <a:t>Republican </a:t>
                      </a:r>
                      <a:endParaRPr lang="en-US" sz="1600" b="1" dirty="0">
                        <a:effectLst/>
                        <a:latin typeface="+mn-lt"/>
                        <a:ea typeface="Times New Roman"/>
                      </a:endParaRPr>
                    </a:p>
                  </a:txBody>
                  <a:tcPr marL="112395" marR="112395" anchor="b"/>
                </a:tc>
                <a:tc>
                  <a:txBody>
                    <a:bodyPr/>
                    <a:lstStyle/>
                    <a:p>
                      <a:pPr marL="0" marR="0" algn="ctr">
                        <a:spcBef>
                          <a:spcPts val="0"/>
                        </a:spcBef>
                        <a:spcAft>
                          <a:spcPts val="0"/>
                        </a:spcAft>
                      </a:pPr>
                      <a:r>
                        <a:rPr lang="en-US" sz="1600" b="1" baseline="0" dirty="0" smtClean="0">
                          <a:solidFill>
                            <a:srgbClr val="000000"/>
                          </a:solidFill>
                          <a:effectLst/>
                          <a:latin typeface="+mn-lt"/>
                          <a:ea typeface="Times New Roman"/>
                        </a:rPr>
                        <a:t>Independent</a:t>
                      </a:r>
                      <a:endParaRPr lang="en-US" sz="1600" b="1" dirty="0">
                        <a:effectLst/>
                        <a:latin typeface="+mn-lt"/>
                        <a:ea typeface="Times New Roman"/>
                      </a:endParaRPr>
                    </a:p>
                  </a:txBody>
                  <a:tcPr marL="112395" marR="112395" anchor="b"/>
                </a:tc>
              </a:tr>
              <a:tr h="91440">
                <a:tc>
                  <a:txBody>
                    <a:bodyPr/>
                    <a:lstStyle/>
                    <a:p>
                      <a:pPr marL="0" marR="0" algn="ctr">
                        <a:spcBef>
                          <a:spcPts val="0"/>
                        </a:spcBef>
                        <a:spcAft>
                          <a:spcPts val="0"/>
                        </a:spcAft>
                      </a:pPr>
                      <a:r>
                        <a:rPr lang="en-US" sz="1600" b="1" dirty="0" smtClean="0">
                          <a:effectLst/>
                          <a:latin typeface="+mn-lt"/>
                          <a:ea typeface="Times New Roman"/>
                        </a:rPr>
                        <a:t>1972</a:t>
                      </a:r>
                      <a:endParaRPr lang="en-US" sz="1600" b="1" dirty="0">
                        <a:effectLst/>
                        <a:latin typeface="+mn-lt"/>
                        <a:ea typeface="Times New Roman"/>
                      </a:endParaRPr>
                    </a:p>
                  </a:txBody>
                  <a:tcPr marL="112395" marR="112395" marT="9525" marB="0" anchor="ctr"/>
                </a:tc>
                <a:tc>
                  <a:txBody>
                    <a:bodyPr/>
                    <a:lstStyle/>
                    <a:p>
                      <a:pPr marL="0" marR="0" algn="ctr" fontAlgn="b">
                        <a:spcBef>
                          <a:spcPts val="0"/>
                        </a:spcBef>
                        <a:spcAft>
                          <a:spcPts val="0"/>
                        </a:spcAft>
                      </a:pPr>
                      <a:r>
                        <a:rPr lang="en-US" sz="1600" b="1" dirty="0" smtClean="0">
                          <a:effectLst/>
                          <a:latin typeface="+mn-lt"/>
                          <a:ea typeface="MS Mincho"/>
                        </a:rPr>
                        <a:t>65</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r>
                        <a:rPr lang="en-US" sz="1600" b="1" dirty="0" smtClean="0">
                          <a:effectLst/>
                          <a:latin typeface="+mn-lt"/>
                          <a:ea typeface="MS Mincho"/>
                        </a:rPr>
                        <a:t>35</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endParaRPr lang="en-US" sz="1600" b="1" dirty="0">
                        <a:effectLst/>
                        <a:latin typeface="+mn-lt"/>
                        <a:ea typeface="MS Mincho"/>
                      </a:endParaRPr>
                    </a:p>
                  </a:txBody>
                  <a:tcPr marL="11708" marR="11708" marT="9525" marB="0" anchor="ctr"/>
                </a:tc>
              </a:tr>
              <a:tr h="66675">
                <a:tc>
                  <a:txBody>
                    <a:bodyPr/>
                    <a:lstStyle/>
                    <a:p>
                      <a:pPr marL="0" marR="0" algn="ctr">
                        <a:spcBef>
                          <a:spcPts val="0"/>
                        </a:spcBef>
                        <a:spcAft>
                          <a:spcPts val="0"/>
                        </a:spcAft>
                      </a:pPr>
                      <a:r>
                        <a:rPr lang="en-US" sz="1600" b="1" dirty="0" smtClean="0">
                          <a:effectLst/>
                          <a:latin typeface="+mn-lt"/>
                          <a:ea typeface="Times New Roman"/>
                        </a:rPr>
                        <a:t>1976</a:t>
                      </a:r>
                      <a:endParaRPr lang="en-US" sz="1600" b="1" dirty="0">
                        <a:effectLst/>
                        <a:latin typeface="+mn-lt"/>
                        <a:ea typeface="Times New Roman"/>
                      </a:endParaRPr>
                    </a:p>
                  </a:txBody>
                  <a:tcPr marL="112395" marR="112395" marT="9525" marB="0" anchor="ctr"/>
                </a:tc>
                <a:tc>
                  <a:txBody>
                    <a:bodyPr/>
                    <a:lstStyle/>
                    <a:p>
                      <a:pPr marL="0" marR="0" algn="ctr" fontAlgn="b">
                        <a:spcBef>
                          <a:spcPts val="0"/>
                        </a:spcBef>
                        <a:spcAft>
                          <a:spcPts val="0"/>
                        </a:spcAft>
                      </a:pPr>
                      <a:r>
                        <a:rPr lang="en-US" sz="1600" b="1" dirty="0" smtClean="0">
                          <a:effectLst/>
                          <a:latin typeface="+mn-lt"/>
                          <a:ea typeface="MS Mincho"/>
                        </a:rPr>
                        <a:t>71</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r>
                        <a:rPr lang="en-US" sz="1600" b="1" dirty="0">
                          <a:effectLst/>
                          <a:latin typeface="+mn-lt"/>
                          <a:ea typeface="MS Mincho"/>
                        </a:rPr>
                        <a:t> </a:t>
                      </a:r>
                      <a:r>
                        <a:rPr lang="en-US" sz="1600" b="1" dirty="0" smtClean="0">
                          <a:effectLst/>
                          <a:latin typeface="+mn-lt"/>
                          <a:ea typeface="MS Mincho"/>
                        </a:rPr>
                        <a:t>27</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r>
                        <a:rPr lang="en-US" sz="1600" b="1" dirty="0" smtClean="0">
                          <a:effectLst/>
                          <a:latin typeface="+mn-lt"/>
                          <a:ea typeface="MS Mincho"/>
                        </a:rPr>
                        <a:t>2</a:t>
                      </a:r>
                      <a:endParaRPr lang="en-US" sz="1600" b="1" dirty="0">
                        <a:effectLst/>
                        <a:latin typeface="+mn-lt"/>
                        <a:ea typeface="MS Mincho"/>
                      </a:endParaRPr>
                    </a:p>
                  </a:txBody>
                  <a:tcPr marL="11708" marR="11708" marT="9525" marB="0" anchor="ctr"/>
                </a:tc>
              </a:tr>
              <a:tr h="47809">
                <a:tc>
                  <a:txBody>
                    <a:bodyPr/>
                    <a:lstStyle/>
                    <a:p>
                      <a:pPr marL="0" marR="0" algn="ctr">
                        <a:spcBef>
                          <a:spcPts val="0"/>
                        </a:spcBef>
                        <a:spcAft>
                          <a:spcPts val="0"/>
                        </a:spcAft>
                      </a:pPr>
                      <a:r>
                        <a:rPr lang="en-US" sz="1600" b="1" dirty="0" smtClean="0">
                          <a:effectLst/>
                          <a:latin typeface="+mn-lt"/>
                          <a:ea typeface="Times New Roman"/>
                        </a:rPr>
                        <a:t>1980</a:t>
                      </a:r>
                      <a:endParaRPr lang="en-US" sz="1600" b="1" dirty="0">
                        <a:effectLst/>
                        <a:latin typeface="+mn-lt"/>
                        <a:ea typeface="Times New Roman"/>
                      </a:endParaRPr>
                    </a:p>
                  </a:txBody>
                  <a:tcPr marL="112395" marR="112395" marT="9525" marB="0" anchor="ctr"/>
                </a:tc>
                <a:tc>
                  <a:txBody>
                    <a:bodyPr/>
                    <a:lstStyle/>
                    <a:p>
                      <a:pPr marL="0" marR="0" algn="ctr" fontAlgn="b">
                        <a:spcBef>
                          <a:spcPts val="0"/>
                        </a:spcBef>
                        <a:spcAft>
                          <a:spcPts val="0"/>
                        </a:spcAft>
                      </a:pPr>
                      <a:r>
                        <a:rPr lang="en-US" sz="1600" b="1" dirty="0" smtClean="0">
                          <a:effectLst/>
                          <a:latin typeface="+mn-lt"/>
                          <a:ea typeface="MS Mincho"/>
                        </a:rPr>
                        <a:t>45</a:t>
                      </a:r>
                      <a:endParaRPr lang="en-US" sz="1600" b="1" dirty="0">
                        <a:effectLst/>
                        <a:latin typeface="+mn-lt"/>
                        <a:ea typeface="MS Mincho"/>
                      </a:endParaRPr>
                    </a:p>
                  </a:txBody>
                  <a:tcPr marL="11708" marR="11708" marT="9525" marB="0" anchor="ctr">
                    <a:solidFill>
                      <a:schemeClr val="tx2">
                        <a:lumMod val="20000"/>
                        <a:lumOff val="80000"/>
                      </a:schemeClr>
                    </a:solidFill>
                  </a:tcPr>
                </a:tc>
                <a:tc>
                  <a:txBody>
                    <a:bodyPr/>
                    <a:lstStyle/>
                    <a:p>
                      <a:pPr marL="0" marR="0" algn="ctr" fontAlgn="b">
                        <a:spcBef>
                          <a:spcPts val="0"/>
                        </a:spcBef>
                        <a:spcAft>
                          <a:spcPts val="0"/>
                        </a:spcAft>
                      </a:pPr>
                      <a:r>
                        <a:rPr lang="en-US" sz="1600" b="1" dirty="0" smtClean="0">
                          <a:effectLst/>
                          <a:latin typeface="+mn-lt"/>
                          <a:ea typeface="MS Mincho"/>
                        </a:rPr>
                        <a:t>39</a:t>
                      </a:r>
                      <a:endParaRPr lang="en-US" sz="1600" b="1" dirty="0">
                        <a:effectLst/>
                        <a:latin typeface="+mn-lt"/>
                        <a:ea typeface="MS Mincho"/>
                      </a:endParaRPr>
                    </a:p>
                  </a:txBody>
                  <a:tcPr marL="11708" marR="11708" marT="9525" marB="0" anchor="ctr">
                    <a:solidFill>
                      <a:schemeClr val="tx2">
                        <a:lumMod val="20000"/>
                        <a:lumOff val="80000"/>
                      </a:schemeClr>
                    </a:solidFill>
                  </a:tcPr>
                </a:tc>
                <a:tc>
                  <a:txBody>
                    <a:bodyPr/>
                    <a:lstStyle/>
                    <a:p>
                      <a:pPr marL="0" marR="0" algn="ctr" fontAlgn="b">
                        <a:spcBef>
                          <a:spcPts val="0"/>
                        </a:spcBef>
                        <a:spcAft>
                          <a:spcPts val="0"/>
                        </a:spcAft>
                      </a:pPr>
                      <a:r>
                        <a:rPr lang="en-US" sz="1600" b="1" dirty="0" smtClean="0">
                          <a:effectLst/>
                          <a:latin typeface="+mn-lt"/>
                          <a:ea typeface="MS Mincho"/>
                        </a:rPr>
                        <a:t>14</a:t>
                      </a:r>
                      <a:endParaRPr lang="en-US" sz="1600" b="1" dirty="0">
                        <a:effectLst/>
                        <a:latin typeface="+mn-lt"/>
                        <a:ea typeface="MS Mincho"/>
                      </a:endParaRPr>
                    </a:p>
                  </a:txBody>
                  <a:tcPr marL="11708" marR="11708" marT="9525" marB="0" anchor="ctr"/>
                </a:tc>
              </a:tr>
              <a:tr h="0">
                <a:tc>
                  <a:txBody>
                    <a:bodyPr/>
                    <a:lstStyle/>
                    <a:p>
                      <a:pPr marL="0" marR="0" algn="ctr">
                        <a:spcBef>
                          <a:spcPts val="0"/>
                        </a:spcBef>
                        <a:spcAft>
                          <a:spcPts val="0"/>
                        </a:spcAft>
                      </a:pPr>
                      <a:r>
                        <a:rPr lang="en-US" sz="1600" b="1" dirty="0" smtClean="0">
                          <a:effectLst/>
                          <a:latin typeface="+mn-lt"/>
                          <a:ea typeface="Times New Roman"/>
                        </a:rPr>
                        <a:t>1984</a:t>
                      </a:r>
                      <a:endParaRPr lang="en-US" sz="1600" b="1" dirty="0">
                        <a:effectLst/>
                        <a:latin typeface="+mn-lt"/>
                        <a:ea typeface="Times New Roman"/>
                      </a:endParaRPr>
                    </a:p>
                  </a:txBody>
                  <a:tcPr marL="112395" marR="112395" marT="9525" marB="0" anchor="ctr"/>
                </a:tc>
                <a:tc>
                  <a:txBody>
                    <a:bodyPr/>
                    <a:lstStyle/>
                    <a:p>
                      <a:pPr marL="0" marR="0" algn="ctr" fontAlgn="b">
                        <a:spcBef>
                          <a:spcPts val="0"/>
                        </a:spcBef>
                        <a:spcAft>
                          <a:spcPts val="0"/>
                        </a:spcAft>
                      </a:pPr>
                      <a:r>
                        <a:rPr lang="en-US" sz="1600" b="1" dirty="0" smtClean="0">
                          <a:effectLst/>
                          <a:latin typeface="+mn-lt"/>
                          <a:ea typeface="MS Mincho"/>
                        </a:rPr>
                        <a:t>67</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r>
                        <a:rPr lang="en-US" sz="1600" b="1" dirty="0" smtClean="0">
                          <a:effectLst/>
                          <a:latin typeface="+mn-lt"/>
                          <a:ea typeface="MS Mincho"/>
                        </a:rPr>
                        <a:t>31</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endParaRPr lang="en-US" sz="1600" b="1" dirty="0">
                        <a:effectLst/>
                        <a:latin typeface="+mn-lt"/>
                        <a:ea typeface="MS Mincho"/>
                      </a:endParaRPr>
                    </a:p>
                  </a:txBody>
                  <a:tcPr marL="11708" marR="11708" marT="9525" marB="0" anchor="ctr"/>
                </a:tc>
              </a:tr>
              <a:tr h="0">
                <a:tc>
                  <a:txBody>
                    <a:bodyPr/>
                    <a:lstStyle/>
                    <a:p>
                      <a:pPr marL="0" marR="0" algn="ctr">
                        <a:spcBef>
                          <a:spcPts val="0"/>
                        </a:spcBef>
                        <a:spcAft>
                          <a:spcPts val="0"/>
                        </a:spcAft>
                      </a:pPr>
                      <a:r>
                        <a:rPr lang="en-US" sz="1600" b="1" dirty="0" smtClean="0">
                          <a:effectLst/>
                          <a:latin typeface="+mn-lt"/>
                          <a:ea typeface="Times New Roman"/>
                        </a:rPr>
                        <a:t>1988</a:t>
                      </a:r>
                      <a:endParaRPr lang="en-US" sz="1600" b="1" dirty="0">
                        <a:effectLst/>
                        <a:latin typeface="+mn-lt"/>
                        <a:ea typeface="Times New Roman"/>
                      </a:endParaRPr>
                    </a:p>
                  </a:txBody>
                  <a:tcPr marL="112395" marR="112395" marT="9525" marB="0" anchor="ctr"/>
                </a:tc>
                <a:tc>
                  <a:txBody>
                    <a:bodyPr/>
                    <a:lstStyle/>
                    <a:p>
                      <a:pPr marL="0" marR="0" algn="ctr" fontAlgn="b">
                        <a:spcBef>
                          <a:spcPts val="0"/>
                        </a:spcBef>
                        <a:spcAft>
                          <a:spcPts val="0"/>
                        </a:spcAft>
                      </a:pPr>
                      <a:r>
                        <a:rPr lang="en-US" sz="1600" b="1" dirty="0" smtClean="0">
                          <a:effectLst/>
                          <a:latin typeface="+mn-lt"/>
                          <a:ea typeface="MS Mincho"/>
                        </a:rPr>
                        <a:t>64</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r>
                        <a:rPr lang="en-US" sz="1600" b="1" dirty="0" smtClean="0">
                          <a:effectLst/>
                          <a:latin typeface="+mn-lt"/>
                          <a:ea typeface="MS Mincho"/>
                        </a:rPr>
                        <a:t>35</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endParaRPr lang="en-US" sz="1600" b="1" dirty="0">
                        <a:effectLst/>
                        <a:latin typeface="+mn-lt"/>
                        <a:ea typeface="MS Mincho"/>
                      </a:endParaRPr>
                    </a:p>
                  </a:txBody>
                  <a:tcPr marL="11708" marR="11708" marT="9525" marB="0" anchor="ctr"/>
                </a:tc>
              </a:tr>
              <a:tr h="72390">
                <a:tc>
                  <a:txBody>
                    <a:bodyPr/>
                    <a:lstStyle/>
                    <a:p>
                      <a:pPr marL="0" marR="0" algn="ctr">
                        <a:spcBef>
                          <a:spcPts val="0"/>
                        </a:spcBef>
                        <a:spcAft>
                          <a:spcPts val="0"/>
                        </a:spcAft>
                      </a:pPr>
                      <a:r>
                        <a:rPr lang="en-US" sz="1600" b="1" dirty="0" smtClean="0">
                          <a:effectLst/>
                          <a:latin typeface="+mn-lt"/>
                          <a:ea typeface="Times New Roman"/>
                        </a:rPr>
                        <a:t>1992</a:t>
                      </a:r>
                      <a:endParaRPr lang="en-US" sz="1600" b="1" dirty="0">
                        <a:effectLst/>
                        <a:latin typeface="+mn-lt"/>
                        <a:ea typeface="Times New Roman"/>
                      </a:endParaRPr>
                    </a:p>
                  </a:txBody>
                  <a:tcPr marL="112395" marR="112395" marT="9525" marB="0" anchor="ctr"/>
                </a:tc>
                <a:tc>
                  <a:txBody>
                    <a:bodyPr/>
                    <a:lstStyle/>
                    <a:p>
                      <a:pPr marL="0" marR="0" algn="ctr" fontAlgn="b">
                        <a:spcBef>
                          <a:spcPts val="0"/>
                        </a:spcBef>
                        <a:spcAft>
                          <a:spcPts val="0"/>
                        </a:spcAft>
                      </a:pPr>
                      <a:r>
                        <a:rPr lang="en-US" sz="1600" b="1" dirty="0" smtClean="0">
                          <a:effectLst/>
                          <a:latin typeface="+mn-lt"/>
                          <a:ea typeface="MS Mincho"/>
                        </a:rPr>
                        <a:t>80</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r>
                        <a:rPr lang="en-US" sz="1600" b="1" dirty="0" smtClean="0">
                          <a:effectLst/>
                          <a:latin typeface="+mn-lt"/>
                          <a:ea typeface="MS Mincho"/>
                        </a:rPr>
                        <a:t>11</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r>
                        <a:rPr lang="en-US" sz="1600" b="1" dirty="0" smtClean="0">
                          <a:effectLst/>
                          <a:latin typeface="+mn-lt"/>
                          <a:ea typeface="MS Mincho"/>
                        </a:rPr>
                        <a:t>9</a:t>
                      </a:r>
                      <a:endParaRPr lang="en-US" sz="1600" b="1" dirty="0">
                        <a:effectLst/>
                        <a:latin typeface="+mn-lt"/>
                        <a:ea typeface="MS Mincho"/>
                      </a:endParaRPr>
                    </a:p>
                  </a:txBody>
                  <a:tcPr marL="11708" marR="11708" marT="9525" marB="0" anchor="ctr"/>
                </a:tc>
              </a:tr>
              <a:tr h="0">
                <a:tc>
                  <a:txBody>
                    <a:bodyPr/>
                    <a:lstStyle/>
                    <a:p>
                      <a:pPr marL="0" marR="0" algn="ctr">
                        <a:spcBef>
                          <a:spcPts val="0"/>
                        </a:spcBef>
                        <a:spcAft>
                          <a:spcPts val="0"/>
                        </a:spcAft>
                      </a:pPr>
                      <a:r>
                        <a:rPr lang="en-US" sz="1600" b="1" dirty="0" smtClean="0">
                          <a:effectLst/>
                          <a:latin typeface="+mn-lt"/>
                          <a:ea typeface="Times New Roman"/>
                        </a:rPr>
                        <a:t>1996</a:t>
                      </a:r>
                      <a:endParaRPr lang="en-US" sz="1600" b="1" dirty="0">
                        <a:effectLst/>
                        <a:latin typeface="+mn-lt"/>
                        <a:ea typeface="Times New Roman"/>
                      </a:endParaRPr>
                    </a:p>
                  </a:txBody>
                  <a:tcPr marL="112395" marR="112395" marT="9525" marB="0" anchor="ctr"/>
                </a:tc>
                <a:tc>
                  <a:txBody>
                    <a:bodyPr/>
                    <a:lstStyle/>
                    <a:p>
                      <a:pPr marL="0" marR="0" algn="ctr" fontAlgn="b">
                        <a:spcBef>
                          <a:spcPts val="0"/>
                        </a:spcBef>
                        <a:spcAft>
                          <a:spcPts val="0"/>
                        </a:spcAft>
                      </a:pPr>
                      <a:r>
                        <a:rPr lang="en-US" sz="1600" b="1" dirty="0" smtClean="0">
                          <a:effectLst/>
                          <a:latin typeface="+mn-lt"/>
                          <a:ea typeface="MS Mincho"/>
                        </a:rPr>
                        <a:t>78</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r>
                        <a:rPr lang="en-US" sz="1600" b="1" dirty="0" smtClean="0">
                          <a:effectLst/>
                          <a:latin typeface="+mn-lt"/>
                          <a:ea typeface="MS Mincho"/>
                        </a:rPr>
                        <a:t>16</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r>
                        <a:rPr lang="en-US" sz="1600" b="1" dirty="0" smtClean="0">
                          <a:effectLst/>
                          <a:latin typeface="+mn-lt"/>
                          <a:ea typeface="MS Mincho"/>
                        </a:rPr>
                        <a:t>3</a:t>
                      </a:r>
                      <a:endParaRPr lang="en-US" sz="1600" b="1" dirty="0">
                        <a:effectLst/>
                        <a:latin typeface="+mn-lt"/>
                        <a:ea typeface="MS Mincho"/>
                      </a:endParaRPr>
                    </a:p>
                  </a:txBody>
                  <a:tcPr marL="11708" marR="11708" marT="9525" marB="0" anchor="ctr"/>
                </a:tc>
              </a:tr>
              <a:tr h="152584">
                <a:tc>
                  <a:txBody>
                    <a:bodyPr/>
                    <a:lstStyle/>
                    <a:p>
                      <a:pPr marL="0" marR="0" algn="ctr">
                        <a:spcBef>
                          <a:spcPts val="0"/>
                        </a:spcBef>
                        <a:spcAft>
                          <a:spcPts val="0"/>
                        </a:spcAft>
                      </a:pPr>
                      <a:r>
                        <a:rPr lang="en-US" sz="1600" b="1" dirty="0" smtClean="0">
                          <a:effectLst/>
                          <a:latin typeface="+mn-lt"/>
                          <a:ea typeface="Times New Roman"/>
                        </a:rPr>
                        <a:t>2000</a:t>
                      </a:r>
                      <a:endParaRPr lang="en-US" sz="1600" b="1" dirty="0">
                        <a:effectLst/>
                        <a:latin typeface="+mn-lt"/>
                        <a:ea typeface="Times New Roman"/>
                      </a:endParaRPr>
                    </a:p>
                  </a:txBody>
                  <a:tcPr marL="112395" marR="112395" marT="9525" marB="0" anchor="ctr"/>
                </a:tc>
                <a:tc>
                  <a:txBody>
                    <a:bodyPr/>
                    <a:lstStyle/>
                    <a:p>
                      <a:pPr marL="0" marR="0" algn="ctr" fontAlgn="b">
                        <a:spcBef>
                          <a:spcPts val="0"/>
                        </a:spcBef>
                        <a:spcAft>
                          <a:spcPts val="0"/>
                        </a:spcAft>
                      </a:pPr>
                      <a:r>
                        <a:rPr lang="en-US" sz="1600" b="1" dirty="0" smtClean="0">
                          <a:effectLst/>
                          <a:latin typeface="+mn-lt"/>
                          <a:ea typeface="MS Mincho"/>
                        </a:rPr>
                        <a:t>79</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r>
                        <a:rPr lang="en-US" sz="1600" b="1" dirty="0" smtClean="0">
                          <a:effectLst/>
                          <a:latin typeface="+mn-lt"/>
                          <a:ea typeface="MS Mincho"/>
                        </a:rPr>
                        <a:t>19</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r>
                        <a:rPr lang="en-US" sz="1600" b="1" dirty="0" smtClean="0">
                          <a:effectLst/>
                          <a:latin typeface="+mn-lt"/>
                          <a:ea typeface="MS Mincho"/>
                        </a:rPr>
                        <a:t>1</a:t>
                      </a:r>
                      <a:endParaRPr lang="en-US" sz="1600" b="1" dirty="0">
                        <a:effectLst/>
                        <a:latin typeface="+mn-lt"/>
                        <a:ea typeface="MS Mincho"/>
                      </a:endParaRPr>
                    </a:p>
                  </a:txBody>
                  <a:tcPr marL="11708" marR="11708" marT="9525" marB="0" anchor="ctr"/>
                </a:tc>
              </a:tr>
              <a:tr h="127819">
                <a:tc>
                  <a:txBody>
                    <a:bodyPr/>
                    <a:lstStyle/>
                    <a:p>
                      <a:pPr marL="0" marR="0" algn="ctr">
                        <a:spcBef>
                          <a:spcPts val="0"/>
                        </a:spcBef>
                        <a:spcAft>
                          <a:spcPts val="0"/>
                        </a:spcAft>
                      </a:pPr>
                      <a:r>
                        <a:rPr lang="en-US" sz="1600" b="1" dirty="0" smtClean="0">
                          <a:effectLst/>
                          <a:latin typeface="+mn-lt"/>
                          <a:ea typeface="Times New Roman"/>
                        </a:rPr>
                        <a:t>2004</a:t>
                      </a:r>
                      <a:endParaRPr lang="en-US" sz="1600" b="1" dirty="0">
                        <a:effectLst/>
                        <a:latin typeface="+mn-lt"/>
                        <a:ea typeface="Times New Roman"/>
                      </a:endParaRPr>
                    </a:p>
                  </a:txBody>
                  <a:tcPr marL="112395" marR="112395" marT="9525" marB="0" anchor="ctr"/>
                </a:tc>
                <a:tc>
                  <a:txBody>
                    <a:bodyPr/>
                    <a:lstStyle/>
                    <a:p>
                      <a:pPr marL="0" marR="0" algn="ctr" fontAlgn="b">
                        <a:spcBef>
                          <a:spcPts val="0"/>
                        </a:spcBef>
                        <a:spcAft>
                          <a:spcPts val="0"/>
                        </a:spcAft>
                      </a:pPr>
                      <a:r>
                        <a:rPr lang="en-US" sz="1600" b="1" dirty="0" smtClean="0">
                          <a:effectLst/>
                          <a:latin typeface="+mn-lt"/>
                          <a:ea typeface="MS Mincho"/>
                        </a:rPr>
                        <a:t>74</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r>
                        <a:rPr lang="en-US" sz="1600" b="1" dirty="0" smtClean="0">
                          <a:effectLst/>
                          <a:latin typeface="+mn-lt"/>
                          <a:ea typeface="MS Mincho"/>
                        </a:rPr>
                        <a:t>25</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endParaRPr lang="en-US" sz="1600" b="1" dirty="0">
                        <a:effectLst/>
                        <a:latin typeface="+mn-lt"/>
                        <a:ea typeface="MS Mincho"/>
                      </a:endParaRPr>
                    </a:p>
                  </a:txBody>
                  <a:tcPr marL="11708" marR="11708" marT="9525" marB="0" anchor="ctr"/>
                </a:tc>
              </a:tr>
              <a:tr h="103054">
                <a:tc>
                  <a:txBody>
                    <a:bodyPr/>
                    <a:lstStyle/>
                    <a:p>
                      <a:pPr marL="0" marR="0" algn="ctr">
                        <a:spcBef>
                          <a:spcPts val="0"/>
                        </a:spcBef>
                        <a:spcAft>
                          <a:spcPts val="0"/>
                        </a:spcAft>
                      </a:pPr>
                      <a:r>
                        <a:rPr lang="en-US" sz="1600" b="1" dirty="0" smtClean="0">
                          <a:effectLst/>
                          <a:latin typeface="+mn-lt"/>
                          <a:ea typeface="Times New Roman"/>
                        </a:rPr>
                        <a:t>2008</a:t>
                      </a:r>
                      <a:endParaRPr lang="en-US" sz="1600" b="1" dirty="0">
                        <a:effectLst/>
                        <a:latin typeface="+mn-lt"/>
                        <a:ea typeface="Times New Roman"/>
                      </a:endParaRPr>
                    </a:p>
                  </a:txBody>
                  <a:tcPr marL="112395" marR="112395" marT="9525" marB="0" anchor="ctr"/>
                </a:tc>
                <a:tc>
                  <a:txBody>
                    <a:bodyPr/>
                    <a:lstStyle/>
                    <a:p>
                      <a:pPr marL="0" marR="0" algn="ctr" fontAlgn="b">
                        <a:spcBef>
                          <a:spcPts val="0"/>
                        </a:spcBef>
                        <a:spcAft>
                          <a:spcPts val="0"/>
                        </a:spcAft>
                      </a:pPr>
                      <a:r>
                        <a:rPr lang="en-US" sz="1600" b="1" dirty="0" smtClean="0">
                          <a:effectLst/>
                          <a:latin typeface="+mn-lt"/>
                          <a:ea typeface="MS Mincho"/>
                        </a:rPr>
                        <a:t>74</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r>
                        <a:rPr lang="en-US" sz="1600" b="1" dirty="0" smtClean="0">
                          <a:effectLst/>
                          <a:latin typeface="+mn-lt"/>
                          <a:ea typeface="MS Mincho"/>
                        </a:rPr>
                        <a:t>26</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endParaRPr lang="en-US" sz="1600" b="1" dirty="0">
                        <a:effectLst/>
                        <a:latin typeface="+mn-lt"/>
                        <a:ea typeface="MS Mincho"/>
                      </a:endParaRPr>
                    </a:p>
                  </a:txBody>
                  <a:tcPr marL="11708" marR="11708" marT="9525" marB="0" anchor="ctr"/>
                </a:tc>
              </a:tr>
              <a:tr h="103054">
                <a:tc>
                  <a:txBody>
                    <a:bodyPr/>
                    <a:lstStyle/>
                    <a:p>
                      <a:pPr marL="0" marR="0" algn="ctr">
                        <a:spcBef>
                          <a:spcPts val="0"/>
                        </a:spcBef>
                        <a:spcAft>
                          <a:spcPts val="0"/>
                        </a:spcAft>
                      </a:pPr>
                      <a:r>
                        <a:rPr lang="en-US" sz="1600" b="1" dirty="0" smtClean="0">
                          <a:effectLst/>
                          <a:latin typeface="+mn-lt"/>
                          <a:ea typeface="Times New Roman"/>
                        </a:rPr>
                        <a:t>2012</a:t>
                      </a:r>
                      <a:endParaRPr lang="en-US" sz="1600" b="1" dirty="0">
                        <a:effectLst/>
                        <a:latin typeface="+mn-lt"/>
                        <a:ea typeface="Times New Roman"/>
                      </a:endParaRPr>
                    </a:p>
                  </a:txBody>
                  <a:tcPr marL="112395" marR="112395" marT="9525" marB="0" anchor="ctr"/>
                </a:tc>
                <a:tc>
                  <a:txBody>
                    <a:bodyPr/>
                    <a:lstStyle/>
                    <a:p>
                      <a:pPr marL="0" marR="0" algn="ctr" fontAlgn="b">
                        <a:spcBef>
                          <a:spcPts val="0"/>
                        </a:spcBef>
                        <a:spcAft>
                          <a:spcPts val="0"/>
                        </a:spcAft>
                      </a:pPr>
                      <a:r>
                        <a:rPr lang="en-US" sz="1600" b="1" dirty="0" smtClean="0">
                          <a:effectLst/>
                          <a:latin typeface="+mn-lt"/>
                          <a:ea typeface="MS Mincho"/>
                        </a:rPr>
                        <a:t>70</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r>
                        <a:rPr lang="en-US" sz="1600" b="1" dirty="0" smtClean="0">
                          <a:effectLst/>
                          <a:latin typeface="+mn-lt"/>
                          <a:ea typeface="MS Mincho"/>
                        </a:rPr>
                        <a:t>30</a:t>
                      </a:r>
                      <a:endParaRPr lang="en-US" sz="1600" b="1" dirty="0">
                        <a:effectLst/>
                        <a:latin typeface="+mn-lt"/>
                        <a:ea typeface="MS Mincho"/>
                      </a:endParaRPr>
                    </a:p>
                  </a:txBody>
                  <a:tcPr marL="11708" marR="11708" marT="9525" marB="0" anchor="ctr"/>
                </a:tc>
                <a:tc>
                  <a:txBody>
                    <a:bodyPr/>
                    <a:lstStyle/>
                    <a:p>
                      <a:pPr marL="0" marR="0" algn="ctr" fontAlgn="b">
                        <a:spcBef>
                          <a:spcPts val="0"/>
                        </a:spcBef>
                        <a:spcAft>
                          <a:spcPts val="0"/>
                        </a:spcAft>
                      </a:pPr>
                      <a:endParaRPr lang="en-US" sz="1600" b="1" dirty="0">
                        <a:effectLst/>
                        <a:latin typeface="+mn-lt"/>
                        <a:ea typeface="MS Mincho"/>
                      </a:endParaRPr>
                    </a:p>
                  </a:txBody>
                  <a:tcPr marL="11708" marR="11708" marT="9525" marB="0" anchor="ctr"/>
                </a:tc>
              </a:tr>
            </a:tbl>
          </a:graphicData>
        </a:graphic>
      </p:graphicFrame>
      <p:sp>
        <p:nvSpPr>
          <p:cNvPr id="7" name="Slide Number Placeholder 2"/>
          <p:cNvSpPr>
            <a:spLocks noGrp="1"/>
          </p:cNvSpPr>
          <p:nvPr>
            <p:ph type="sldNum" sz="quarter" idx="4294967295"/>
          </p:nvPr>
        </p:nvSpPr>
        <p:spPr>
          <a:xfrm>
            <a:off x="8610600" y="6400800"/>
            <a:ext cx="533400" cy="457200"/>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bg1"/>
                </a:solidFill>
                <a:effectLst>
                  <a:outerShdw blurRad="50800" dist="38100" algn="l" rotWithShape="0">
                    <a:schemeClr val="accent5">
                      <a:alpha val="80000"/>
                    </a:schemeClr>
                  </a:outerShdw>
                </a:effectLst>
                <a:latin typeface="+mn-lt"/>
              </a:defRPr>
            </a:lvl1pPr>
          </a:lstStyle>
          <a:p>
            <a:pPr>
              <a:defRPr/>
            </a:pPr>
            <a:fld id="{B27A53B7-C3C8-4E22-8B19-DCD9821AE85F}" type="slidenum">
              <a:rPr lang="en-US"/>
              <a:pPr>
                <a:defRPr/>
              </a:pPr>
              <a:t>8</a:t>
            </a:fld>
            <a:endParaRPr lang="en-US" dirty="0"/>
          </a:p>
        </p:txBody>
      </p:sp>
      <p:sp>
        <p:nvSpPr>
          <p:cNvPr id="3" name="TextBox 2"/>
          <p:cNvSpPr txBox="1"/>
          <p:nvPr/>
        </p:nvSpPr>
        <p:spPr>
          <a:xfrm>
            <a:off x="0" y="6123801"/>
            <a:ext cx="2514600" cy="276999"/>
          </a:xfrm>
          <a:prstGeom prst="rect">
            <a:avLst/>
          </a:prstGeom>
          <a:noFill/>
        </p:spPr>
        <p:txBody>
          <a:bodyPr wrap="square" rtlCol="0">
            <a:spAutoFit/>
          </a:bodyPr>
          <a:lstStyle/>
          <a:p>
            <a:r>
              <a:rPr lang="en-US" sz="1200" i="1" dirty="0" smtClean="0"/>
              <a:t>Source: Exit poll data</a:t>
            </a:r>
            <a:endParaRPr lang="en-US" sz="1200" i="1" dirty="0"/>
          </a:p>
        </p:txBody>
      </p:sp>
    </p:spTree>
    <p:extLst>
      <p:ext uri="{BB962C8B-B14F-4D97-AF65-F5344CB8AC3E}">
        <p14:creationId xmlns:p14="http://schemas.microsoft.com/office/powerpoint/2010/main" val="1918679979"/>
      </p:ext>
    </p:extLst>
  </p:cSld>
  <p:clrMapOvr>
    <a:masterClrMapping/>
  </p:clrMapOvr>
</p:sld>
</file>

<file path=ppt/theme/theme1.xml><?xml version="1.0" encoding="utf-8"?>
<a:theme xmlns:a="http://schemas.openxmlformats.org/drawingml/2006/main" name="Titles">
  <a:themeElements>
    <a:clrScheme name="Custom 1">
      <a:dk1>
        <a:sysClr val="windowText" lastClr="000000"/>
      </a:dk1>
      <a:lt1>
        <a:sysClr val="window" lastClr="FFFFFF"/>
      </a:lt1>
      <a:dk2>
        <a:srgbClr val="808080"/>
      </a:dk2>
      <a:lt2>
        <a:srgbClr val="FFFFFF"/>
      </a:lt2>
      <a:accent1>
        <a:srgbClr val="002060"/>
      </a:accent1>
      <a:accent2>
        <a:srgbClr val="C00000"/>
      </a:accent2>
      <a:accent3>
        <a:srgbClr val="FFC000"/>
      </a:accent3>
      <a:accent4>
        <a:srgbClr val="7030A0"/>
      </a:accent4>
      <a:accent5>
        <a:srgbClr val="006600"/>
      </a:accent5>
      <a:accent6>
        <a:srgbClr val="E36C09"/>
      </a:accent6>
      <a:hlink>
        <a:srgbClr val="006600"/>
      </a:hlink>
      <a:folHlink>
        <a:srgbClr val="7030A0"/>
      </a:folHlink>
    </a:clrScheme>
    <a:fontScheme name="Gerstein Ag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Headers">
  <a:themeElements>
    <a:clrScheme name="Custom 1">
      <a:dk1>
        <a:sysClr val="windowText" lastClr="000000"/>
      </a:dk1>
      <a:lt1>
        <a:sysClr val="window" lastClr="FFFFFF"/>
      </a:lt1>
      <a:dk2>
        <a:srgbClr val="808080"/>
      </a:dk2>
      <a:lt2>
        <a:srgbClr val="FFFFFF"/>
      </a:lt2>
      <a:accent1>
        <a:srgbClr val="002060"/>
      </a:accent1>
      <a:accent2>
        <a:srgbClr val="C00000"/>
      </a:accent2>
      <a:accent3>
        <a:srgbClr val="FFC000"/>
      </a:accent3>
      <a:accent4>
        <a:srgbClr val="7030A0"/>
      </a:accent4>
      <a:accent5>
        <a:srgbClr val="006600"/>
      </a:accent5>
      <a:accent6>
        <a:srgbClr val="E36C09"/>
      </a:accent6>
      <a:hlink>
        <a:srgbClr val="006600"/>
      </a:hlink>
      <a:folHlink>
        <a:srgbClr val="7030A0"/>
      </a:folHlink>
    </a:clrScheme>
    <a:fontScheme name="Gerstein Ag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osers">
  <a:themeElements>
    <a:clrScheme name="Custom 1">
      <a:dk1>
        <a:sysClr val="windowText" lastClr="000000"/>
      </a:dk1>
      <a:lt1>
        <a:sysClr val="window" lastClr="FFFFFF"/>
      </a:lt1>
      <a:dk2>
        <a:srgbClr val="808080"/>
      </a:dk2>
      <a:lt2>
        <a:srgbClr val="FFFFFF"/>
      </a:lt2>
      <a:accent1>
        <a:srgbClr val="002060"/>
      </a:accent1>
      <a:accent2>
        <a:srgbClr val="C00000"/>
      </a:accent2>
      <a:accent3>
        <a:srgbClr val="FFC000"/>
      </a:accent3>
      <a:accent4>
        <a:srgbClr val="7030A0"/>
      </a:accent4>
      <a:accent5>
        <a:srgbClr val="006600"/>
      </a:accent5>
      <a:accent6>
        <a:srgbClr val="E36C09"/>
      </a:accent6>
      <a:hlink>
        <a:srgbClr val="006600"/>
      </a:hlink>
      <a:folHlink>
        <a:srgbClr val="7030A0"/>
      </a:folHlink>
    </a:clrScheme>
    <a:fontScheme name="Gerstein Ag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harts and Bullets">
  <a:themeElements>
    <a:clrScheme name="Gerstein Agne">
      <a:dk1>
        <a:sysClr val="windowText" lastClr="000000"/>
      </a:dk1>
      <a:lt1>
        <a:sysClr val="window" lastClr="FFFFFF"/>
      </a:lt1>
      <a:dk2>
        <a:srgbClr val="808080"/>
      </a:dk2>
      <a:lt2>
        <a:srgbClr val="FFFFFF"/>
      </a:lt2>
      <a:accent1>
        <a:srgbClr val="002060"/>
      </a:accent1>
      <a:accent2>
        <a:srgbClr val="C00000"/>
      </a:accent2>
      <a:accent3>
        <a:srgbClr val="FFC000"/>
      </a:accent3>
      <a:accent4>
        <a:srgbClr val="7030A0"/>
      </a:accent4>
      <a:accent5>
        <a:srgbClr val="006600"/>
      </a:accent5>
      <a:accent6>
        <a:srgbClr val="E36C09"/>
      </a:accent6>
      <a:hlink>
        <a:srgbClr val="006600"/>
      </a:hlink>
      <a:folHlink>
        <a:srgbClr val="7030A0"/>
      </a:folHlink>
    </a:clrScheme>
    <a:fontScheme name="Gerstein Ag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harts and Bullets">
  <a:themeElements>
    <a:clrScheme name="Gerstein Agne">
      <a:dk1>
        <a:sysClr val="windowText" lastClr="000000"/>
      </a:dk1>
      <a:lt1>
        <a:sysClr val="window" lastClr="FFFFFF"/>
      </a:lt1>
      <a:dk2>
        <a:srgbClr val="808080"/>
      </a:dk2>
      <a:lt2>
        <a:srgbClr val="FFFFFF"/>
      </a:lt2>
      <a:accent1>
        <a:srgbClr val="002060"/>
      </a:accent1>
      <a:accent2>
        <a:srgbClr val="C00000"/>
      </a:accent2>
      <a:accent3>
        <a:srgbClr val="FFC000"/>
      </a:accent3>
      <a:accent4>
        <a:srgbClr val="7030A0"/>
      </a:accent4>
      <a:accent5>
        <a:srgbClr val="006600"/>
      </a:accent5>
      <a:accent6>
        <a:srgbClr val="E36C09"/>
      </a:accent6>
      <a:hlink>
        <a:srgbClr val="006600"/>
      </a:hlink>
      <a:folHlink>
        <a:srgbClr val="7030A0"/>
      </a:folHlink>
    </a:clrScheme>
    <a:fontScheme name="Gerstein Ag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Charts and Bullets">
  <a:themeElements>
    <a:clrScheme name="Gerstein Agne">
      <a:dk1>
        <a:sysClr val="windowText" lastClr="000000"/>
      </a:dk1>
      <a:lt1>
        <a:sysClr val="window" lastClr="FFFFFF"/>
      </a:lt1>
      <a:dk2>
        <a:srgbClr val="808080"/>
      </a:dk2>
      <a:lt2>
        <a:srgbClr val="FFFFFF"/>
      </a:lt2>
      <a:accent1>
        <a:srgbClr val="002060"/>
      </a:accent1>
      <a:accent2>
        <a:srgbClr val="C00000"/>
      </a:accent2>
      <a:accent3>
        <a:srgbClr val="FFC000"/>
      </a:accent3>
      <a:accent4>
        <a:srgbClr val="7030A0"/>
      </a:accent4>
      <a:accent5>
        <a:srgbClr val="006600"/>
      </a:accent5>
      <a:accent6>
        <a:srgbClr val="E36C09"/>
      </a:accent6>
      <a:hlink>
        <a:srgbClr val="006600"/>
      </a:hlink>
      <a:folHlink>
        <a:srgbClr val="7030A0"/>
      </a:folHlink>
    </a:clrScheme>
    <a:fontScheme name="Gerstein Ag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3_Charts and Bullets">
  <a:themeElements>
    <a:clrScheme name="Gerstein Agne">
      <a:dk1>
        <a:sysClr val="windowText" lastClr="000000"/>
      </a:dk1>
      <a:lt1>
        <a:sysClr val="window" lastClr="FFFFFF"/>
      </a:lt1>
      <a:dk2>
        <a:srgbClr val="808080"/>
      </a:dk2>
      <a:lt2>
        <a:srgbClr val="FFFFFF"/>
      </a:lt2>
      <a:accent1>
        <a:srgbClr val="002060"/>
      </a:accent1>
      <a:accent2>
        <a:srgbClr val="C00000"/>
      </a:accent2>
      <a:accent3>
        <a:srgbClr val="FFC000"/>
      </a:accent3>
      <a:accent4>
        <a:srgbClr val="7030A0"/>
      </a:accent4>
      <a:accent5>
        <a:srgbClr val="006600"/>
      </a:accent5>
      <a:accent6>
        <a:srgbClr val="E36C09"/>
      </a:accent6>
      <a:hlink>
        <a:srgbClr val="006600"/>
      </a:hlink>
      <a:folHlink>
        <a:srgbClr val="7030A0"/>
      </a:folHlink>
    </a:clrScheme>
    <a:fontScheme name="Gerstein Ag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4_Charts and Bullets">
  <a:themeElements>
    <a:clrScheme name="Gerstein Agne">
      <a:dk1>
        <a:sysClr val="windowText" lastClr="000000"/>
      </a:dk1>
      <a:lt1>
        <a:sysClr val="window" lastClr="FFFFFF"/>
      </a:lt1>
      <a:dk2>
        <a:srgbClr val="808080"/>
      </a:dk2>
      <a:lt2>
        <a:srgbClr val="FFFFFF"/>
      </a:lt2>
      <a:accent1>
        <a:srgbClr val="002060"/>
      </a:accent1>
      <a:accent2>
        <a:srgbClr val="C00000"/>
      </a:accent2>
      <a:accent3>
        <a:srgbClr val="FFC000"/>
      </a:accent3>
      <a:accent4>
        <a:srgbClr val="7030A0"/>
      </a:accent4>
      <a:accent5>
        <a:srgbClr val="006600"/>
      </a:accent5>
      <a:accent6>
        <a:srgbClr val="E36C09"/>
      </a:accent6>
      <a:hlink>
        <a:srgbClr val="006600"/>
      </a:hlink>
      <a:folHlink>
        <a:srgbClr val="7030A0"/>
      </a:folHlink>
    </a:clrScheme>
    <a:fontScheme name="Gerstein Ag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12444</TotalTime>
  <Words>2899</Words>
  <Application>Microsoft Macintosh PowerPoint</Application>
  <PresentationFormat>On-screen Show (4:3)</PresentationFormat>
  <Paragraphs>555</Paragraphs>
  <Slides>49</Slides>
  <Notes>39</Notes>
  <HiddenSlides>0</HiddenSlides>
  <MMClips>0</MMClips>
  <ScaleCrop>false</ScaleCrop>
  <HeadingPairs>
    <vt:vector size="4" baseType="variant">
      <vt:variant>
        <vt:lpstr>Theme</vt:lpstr>
      </vt:variant>
      <vt:variant>
        <vt:i4>8</vt:i4>
      </vt:variant>
      <vt:variant>
        <vt:lpstr>Slide Titles</vt:lpstr>
      </vt:variant>
      <vt:variant>
        <vt:i4>49</vt:i4>
      </vt:variant>
    </vt:vector>
  </HeadingPairs>
  <TitlesOfParts>
    <vt:vector size="57" baseType="lpstr">
      <vt:lpstr>Titles</vt:lpstr>
      <vt:lpstr>Section Headers</vt:lpstr>
      <vt:lpstr>Closers</vt:lpstr>
      <vt:lpstr>Charts and Bullets</vt:lpstr>
      <vt:lpstr>1_Charts and Bullets</vt:lpstr>
      <vt:lpstr>2_Charts and Bullets</vt:lpstr>
      <vt:lpstr>3_Charts and Bullets</vt:lpstr>
      <vt:lpstr>4_Charts and Bullets</vt:lpstr>
      <vt:lpstr>PowerPoint Presentation</vt:lpstr>
      <vt:lpstr>Methodology</vt:lpstr>
      <vt:lpstr>Bottom Line Takeaway of 2012 Jewish Vote</vt:lpstr>
      <vt:lpstr>Key Findings</vt:lpstr>
      <vt:lpstr>PowerPoint Presentation</vt:lpstr>
      <vt:lpstr>2012 Presidential Vote</vt:lpstr>
      <vt:lpstr>President and Congress Vote - Nationwide</vt:lpstr>
      <vt:lpstr>2008 and 2012 Election Results  Comparison Between Jewish and Other Constituencies</vt:lpstr>
      <vt:lpstr>Historical Perspective: Jewish Vote in Presidential Elections</vt:lpstr>
      <vt:lpstr>Impact of the Jewish Vote</vt:lpstr>
      <vt:lpstr>Presidential and Senate Vote Ohio / Florida</vt:lpstr>
      <vt:lpstr>Very Few Romney Voters Considered Obama</vt:lpstr>
      <vt:lpstr>Sizable Number of Obama Voters Considered Romney</vt:lpstr>
      <vt:lpstr>Presidential Financial Contributions – 2008 and 2012</vt:lpstr>
      <vt:lpstr>PowerPoint Presentation</vt:lpstr>
      <vt:lpstr>Country Direction Growing Sense that US is Headed in Right Direction</vt:lpstr>
      <vt:lpstr>Top TWO Issues in Deciding 2012 Presidential Vote</vt:lpstr>
      <vt:lpstr>Obama and Congress Job Approval</vt:lpstr>
      <vt:lpstr>Obama Handling of Arab-Israeli Conflict National</vt:lpstr>
      <vt:lpstr>Obama Handling of Arab-Israeli Conflict National, Ohio, Florida</vt:lpstr>
      <vt:lpstr>Favorability Ratings - National</vt:lpstr>
      <vt:lpstr>Favorability – National, Ohio, and Florida</vt:lpstr>
      <vt:lpstr>Obama vs. Romney on Issues Facing Our Country National</vt:lpstr>
      <vt:lpstr>Brown vs. Mandel on Issues Facing Our Country Ohio</vt:lpstr>
      <vt:lpstr>Obama vs. Romney on Issues Facing Our Country Florida</vt:lpstr>
      <vt:lpstr>PowerPoint Presentation</vt:lpstr>
      <vt:lpstr>Awareness of Ads Criticizing Obama on Israel National / Ohio</vt:lpstr>
      <vt:lpstr>Impact of Ads Criticizing Obama on Israel National / Ohio</vt:lpstr>
      <vt:lpstr>Awareness of Netanyahu Advertisements Florida</vt:lpstr>
      <vt:lpstr>Impact of Netanyahu Advertisements Florida</vt:lpstr>
      <vt:lpstr>Netanyahu Involvement with Presidential Campaign National</vt:lpstr>
      <vt:lpstr>Impact of Netanyahu Involvement</vt:lpstr>
      <vt:lpstr>PowerPoint Presentation</vt:lpstr>
      <vt:lpstr>United States Role in Resolving Arab-Israeli Conflict</vt:lpstr>
      <vt:lpstr>Support for Bill Clinton as Middle East Envoy</vt:lpstr>
      <vt:lpstr>Majority Support Comprehensive Peace Agreement</vt:lpstr>
      <vt:lpstr>Peace is Core US Interest and US Should Use Assertive Diplomacy Instead of Leaving it to Israelis and Palestinians</vt:lpstr>
      <vt:lpstr>U.S. Negotiation Role   Fair and Impartial Broker vs. Siding with Israel</vt:lpstr>
      <vt:lpstr>American Jews Support Public Debate Over Israel Policy</vt:lpstr>
      <vt:lpstr>Iranian Sanctions Need More Time vs. Failed</vt:lpstr>
      <vt:lpstr>U.S. Focus in the Middle East Iran and Israel-Palestinian Conflict Warrant Same Attention</vt:lpstr>
      <vt:lpstr>United Nations Relationship with Israel</vt:lpstr>
      <vt:lpstr>United States Vote to Grant  Non-Member Observer Palestinian State Status </vt:lpstr>
      <vt:lpstr>PowerPoint Presentation</vt:lpstr>
      <vt:lpstr>Support for a Two-State Solution</vt:lpstr>
      <vt:lpstr>Support for a Two-State Solution with East Jerusalem as Capital of Palestinian State</vt:lpstr>
      <vt:lpstr>Two-State Solution Necessary for Israel’s Security and Jewish Democratic Character</vt:lpstr>
      <vt:lpstr>Two-State Solution Important for American Security</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Shreffler</dc:creator>
  <cp:lastModifiedBy>Andrew Meyerson</cp:lastModifiedBy>
  <cp:revision>825</cp:revision>
  <cp:lastPrinted>2011-07-20T14:30:26Z</cp:lastPrinted>
  <dcterms:created xsi:type="dcterms:W3CDTF">2011-05-18T17:00:53Z</dcterms:created>
  <dcterms:modified xsi:type="dcterms:W3CDTF">2012-11-07T17:12:58Z</dcterms:modified>
</cp:coreProperties>
</file>